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5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GMcPEAK/LYTE-Lessons" TargetMode="External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Websites!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Grady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var x = “Hello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These are the </a:t>
            </a:r>
            <a:r>
              <a:rPr b="1" lang="en">
                <a:solidFill>
                  <a:srgbClr val="073763"/>
                </a:solidFill>
              </a:rPr>
              <a:t>opening curly brace </a:t>
            </a:r>
            <a:r>
              <a:rPr lang="en">
                <a:solidFill>
                  <a:srgbClr val="073763"/>
                </a:solidFill>
              </a:rPr>
              <a:t>and the </a:t>
            </a:r>
            <a:r>
              <a:rPr b="1" lang="en">
                <a:solidFill>
                  <a:srgbClr val="073763"/>
                </a:solidFill>
              </a:rPr>
              <a:t>closing curly brace</a:t>
            </a:r>
            <a:r>
              <a:rPr lang="en">
                <a:solidFill>
                  <a:srgbClr val="073763"/>
                </a:solidFill>
              </a:rPr>
              <a:t>. All of the code in this program must go </a:t>
            </a:r>
            <a:r>
              <a:rPr b="1" lang="en">
                <a:solidFill>
                  <a:srgbClr val="073763"/>
                </a:solidFill>
              </a:rPr>
              <a:t>between </a:t>
            </a:r>
            <a:r>
              <a:rPr lang="en">
                <a:solidFill>
                  <a:srgbClr val="073763"/>
                </a:solidFill>
              </a:rPr>
              <a:t>these curly braces.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x = “Hello World!”;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This line is called a </a:t>
            </a:r>
            <a:r>
              <a:rPr b="1" lang="en">
                <a:solidFill>
                  <a:srgbClr val="073763"/>
                </a:solidFill>
              </a:rPr>
              <a:t>variable declaration</a:t>
            </a:r>
            <a:r>
              <a:rPr lang="en">
                <a:solidFill>
                  <a:srgbClr val="073763"/>
                </a:solidFill>
              </a:rPr>
              <a:t>. It is when we create a </a:t>
            </a:r>
            <a:r>
              <a:rPr b="1" lang="en">
                <a:solidFill>
                  <a:srgbClr val="073763"/>
                </a:solidFill>
              </a:rPr>
              <a:t>variable </a:t>
            </a:r>
            <a:r>
              <a:rPr lang="en">
                <a:solidFill>
                  <a:srgbClr val="073763"/>
                </a:solidFill>
              </a:rPr>
              <a:t>in our program that we can use and change in order to accomplish what we need to get done.</a:t>
            </a:r>
            <a:endParaRPr>
              <a:solidFill>
                <a:srgbClr val="07376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“Hello World!”;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This keyword tells the computer we are creating a variable.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“Hello World!”;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This is the </a:t>
            </a:r>
            <a:r>
              <a:rPr b="1" lang="en">
                <a:solidFill>
                  <a:srgbClr val="073763"/>
                </a:solidFill>
              </a:rPr>
              <a:t>name </a:t>
            </a:r>
            <a:r>
              <a:rPr lang="en">
                <a:solidFill>
                  <a:srgbClr val="073763"/>
                </a:solidFill>
              </a:rPr>
              <a:t>of the variable. We can set this to be whatever we want! The only rule is that it has to be one word. So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variable name</a:t>
            </a:r>
            <a:r>
              <a:rPr lang="en">
                <a:solidFill>
                  <a:srgbClr val="073763"/>
                </a:solidFill>
              </a:rPr>
              <a:t> is </a:t>
            </a:r>
            <a:r>
              <a:rPr b="1" lang="en">
                <a:solidFill>
                  <a:srgbClr val="FF0000"/>
                </a:solidFill>
              </a:rPr>
              <a:t>not </a:t>
            </a:r>
            <a:r>
              <a:rPr lang="en">
                <a:solidFill>
                  <a:srgbClr val="073763"/>
                </a:solidFill>
              </a:rPr>
              <a:t>okay but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variableName</a:t>
            </a:r>
            <a:r>
              <a:rPr lang="en">
                <a:solidFill>
                  <a:srgbClr val="073763"/>
                </a:solidFill>
              </a:rPr>
              <a:t> is </a:t>
            </a:r>
            <a:r>
              <a:rPr b="1" lang="en">
                <a:solidFill>
                  <a:srgbClr val="6AA84F"/>
                </a:solidFill>
              </a:rPr>
              <a:t>totally</a:t>
            </a:r>
            <a:r>
              <a:rPr lang="en">
                <a:solidFill>
                  <a:srgbClr val="073763"/>
                </a:solidFill>
              </a:rPr>
              <a:t> okay.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x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“Hello World!”;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This equals sign is used to set a </a:t>
            </a:r>
            <a:r>
              <a:rPr b="1" lang="en">
                <a:solidFill>
                  <a:srgbClr val="073763"/>
                </a:solidFill>
              </a:rPr>
              <a:t>value </a:t>
            </a:r>
            <a:r>
              <a:rPr lang="en">
                <a:solidFill>
                  <a:srgbClr val="073763"/>
                </a:solidFill>
              </a:rPr>
              <a:t>to a variable. The values can be a number, text, etc.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x =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World!”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This is the </a:t>
            </a:r>
            <a:r>
              <a:rPr b="1" lang="en">
                <a:solidFill>
                  <a:srgbClr val="073763"/>
                </a:solidFill>
              </a:rPr>
              <a:t>value </a:t>
            </a:r>
            <a:r>
              <a:rPr lang="en">
                <a:solidFill>
                  <a:srgbClr val="073763"/>
                </a:solidFill>
              </a:rPr>
              <a:t>of the variable. When it is text (like it is above) then we must put it in quotation marks.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x = “Hello World!”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This </a:t>
            </a:r>
            <a:r>
              <a:rPr b="1" lang="en">
                <a:solidFill>
                  <a:srgbClr val="073763"/>
                </a:solidFill>
              </a:rPr>
              <a:t>semicolon </a:t>
            </a:r>
            <a:r>
              <a:rPr lang="en">
                <a:solidFill>
                  <a:srgbClr val="073763"/>
                </a:solidFill>
              </a:rPr>
              <a:t>marks the end of a single line of code. Every line will end in a semicolon such as this one.</a:t>
            </a:r>
            <a:r>
              <a:rPr b="1"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/>
              <a:t> tag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language has their own unique tag for where the code for that language goes.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tag is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 tag is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JavaScript tag is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All JavaScript code goes in between the opening tag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b="1" lang="en"/>
              <a:t> and the closing tag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make a site where you push a button and make a secret message pop up!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&lt;h1&gt;Hello world!&lt;/h1&gt;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Down… 1 to Go!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JavaScript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&lt;h1&gt;Hello world!&lt;/h1&gt;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&lt;button&gt;Click me!&lt;/button&gt;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&lt;h1&gt;Hello world!&lt;/h1&gt;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onclick = "displayMessage()"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&gt;Click me!&lt;/button&gt;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&lt;h1&gt;Hello world!&lt;/h1&gt;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 = "displayMessage()"&gt;Click me!&lt;/button&gt;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&lt;h1&gt;Hello world!&lt;/h1&gt;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 = "displayMessage()"&gt;Click me!&lt;/button&gt;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displayMessage () {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alert("Secret message goes here!");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site should look like this...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700" y="1678825"/>
            <a:ext cx="5890601" cy="3312125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5400000" dist="47625">
              <a:srgbClr val="000000">
                <a:alpha val="89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JavaScript!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when you press the button, it should look like this...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438" y="1647725"/>
            <a:ext cx="5873123" cy="3302301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19050">
              <a:srgbClr val="000000">
                <a:alpha val="88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all 3 languages!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all three languages are working together to create something!</a:t>
            </a:r>
            <a:endParaRPr/>
          </a:p>
          <a:p>
            <a:pPr indent="0" lvl="0" mar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&lt;h1 id = "colorful"&gt;Hello world!&lt;/h1&gt;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&lt;button onclick = "changeColor()"&gt;Click me!&lt;/button&gt;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function changeColor ()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var x = document.getElementById("colorful");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x.style.color = "blue";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all 3 languages!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HTML</a:t>
            </a:r>
            <a:r>
              <a:rPr lang="en"/>
              <a:t> in </a:t>
            </a:r>
            <a:r>
              <a:rPr lang="en">
                <a:solidFill>
                  <a:srgbClr val="FF0000"/>
                </a:solidFill>
              </a:rPr>
              <a:t>red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&lt;h1 id = "colorful"&gt;Hello world!&lt;/h1&gt;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&lt;button onclick = "changeColor()"&gt;Click me!&lt;/button&gt;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function changeColor ()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var x = document.getElementById("colorful");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x.style.color = "blue";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all 3 languages!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CSS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 </a:t>
            </a:r>
            <a:r>
              <a:rPr lang="en">
                <a:solidFill>
                  <a:srgbClr val="0000FF"/>
                </a:solidFill>
              </a:rPr>
              <a:t>blue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&lt;h1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 = "colorful"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&gt;Hello world!&lt;/h1&gt;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&lt;button onclick = "changeColor()"&gt;Click me!&lt;/button&gt;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function changeColor () {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var x = document.getElementById("colorful");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x.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style.color = "blue"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all 3 languages!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JavaScript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 </a:t>
            </a:r>
            <a:r>
              <a:rPr lang="en">
                <a:solidFill>
                  <a:srgbClr val="38761D"/>
                </a:solidFill>
              </a:rPr>
              <a:t>green</a:t>
            </a:r>
            <a:endParaRPr>
              <a:solidFill>
                <a:srgbClr val="38761D"/>
              </a:solidFill>
            </a:endParaRPr>
          </a:p>
          <a:p>
            <a:pPr indent="0" lvl="0" marL="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&lt;h1 id = "colorful"&gt;Hello world!&lt;/h1&gt;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&lt;button onclick = "changeColor()"&gt;Click me!&lt;/button&gt;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function changeColor () {</a:t>
            </a:r>
            <a:endParaRPr b="1"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var x = document.getElementById("colorful");</a:t>
            </a:r>
            <a:endParaRPr b="1"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x.style.color = "blue";</a:t>
            </a:r>
            <a:endParaRPr b="1"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1"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to remember: </a:t>
            </a:r>
            <a:r>
              <a:rPr b="1" lang="en"/>
              <a:t>Syntax</a:t>
            </a:r>
            <a:endParaRPr b="1"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are very nitpicky and particular about the </a:t>
            </a:r>
            <a:r>
              <a:rPr b="1" lang="en"/>
              <a:t>specific way </a:t>
            </a:r>
            <a:r>
              <a:rPr lang="en"/>
              <a:t>in which you type your code!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&lt;h1 class = “example”&gt; </a:t>
            </a:r>
            <a:r>
              <a:rPr lang="en">
                <a:solidFill>
                  <a:srgbClr val="000000"/>
                </a:solidFill>
              </a:rPr>
              <a:t>is okay.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ANYTHING ELSE is not okay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especially important in JavaScript because if something is out of place, the program may not work the way you want it to! (or at all...)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all 3 languages!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(Before button click)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56" y="1636225"/>
            <a:ext cx="5965096" cy="3353999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19050">
              <a:srgbClr val="000000">
                <a:alpha val="87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all 3 languages!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(After button click)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50" y="1643900"/>
            <a:ext cx="5965101" cy="3353999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5400000" dist="19050">
              <a:srgbClr val="000000">
                <a:alpha val="82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webpages, slide shows, images, and </a:t>
            </a:r>
            <a:r>
              <a:rPr b="1" lang="en"/>
              <a:t>bonus sites</a:t>
            </a:r>
            <a:r>
              <a:rPr lang="en"/>
              <a:t> from these lessons can be found on a website called </a:t>
            </a:r>
            <a:r>
              <a:rPr b="1" lang="en"/>
              <a:t>GitHub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all this stuff at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https://github.com/GMcPEAK/LYTE-Lessons</a:t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313" y="1875450"/>
            <a:ext cx="2375374" cy="23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 sources below are excellent for various aid and further instruction on how to learn even more about code!</a:t>
            </a:r>
            <a:endParaRPr i="1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W3Schools - </a:t>
            </a:r>
            <a:r>
              <a:rPr lang="en"/>
              <a:t>web pages on various important concepts in web development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FreeCodeCamp - </a:t>
            </a:r>
            <a:r>
              <a:rPr lang="en"/>
              <a:t>free interactive walkthrough lessons on programming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Codecademy - </a:t>
            </a:r>
            <a:r>
              <a:rPr lang="en"/>
              <a:t>more learning and instruction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StackOverflow - </a:t>
            </a:r>
            <a:r>
              <a:rPr lang="en"/>
              <a:t>a forum where people can post code-related questions and other users can provide answers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… and more!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super different!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</a:t>
            </a:r>
            <a:r>
              <a:rPr b="1" lang="en"/>
              <a:t>scripting language</a:t>
            </a:r>
            <a:r>
              <a:rPr lang="en"/>
              <a:t> a.k.a. </a:t>
            </a:r>
            <a:r>
              <a:rPr lang="en"/>
              <a:t>a</a:t>
            </a:r>
            <a:r>
              <a:rPr lang="en"/>
              <a:t> </a:t>
            </a:r>
            <a:r>
              <a:rPr b="1" lang="en"/>
              <a:t>programming language</a:t>
            </a:r>
            <a:r>
              <a:rPr lang="en"/>
              <a:t> for websites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&amp; CSS are </a:t>
            </a:r>
            <a:r>
              <a:rPr b="1" lang="en"/>
              <a:t>not</a:t>
            </a:r>
            <a:r>
              <a:rPr lang="en"/>
              <a:t> programming languages!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HTML = </a:t>
            </a:r>
            <a:r>
              <a:rPr b="1" lang="en"/>
              <a:t>markup language</a:t>
            </a:r>
            <a:endParaRPr b="1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CSS = </a:t>
            </a:r>
            <a:r>
              <a:rPr b="1" lang="en"/>
              <a:t>stylesheet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difference is that the other two languages can tell the computer what to display (HTML) and how to display it (CSS) but they can’t make the computer </a:t>
            </a:r>
            <a:r>
              <a:rPr b="1" i="1" lang="en"/>
              <a:t>do </a:t>
            </a:r>
            <a:r>
              <a:rPr lang="en"/>
              <a:t>anything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can make the computer do things!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from animations to data manipulation and more!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JavaScript?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that your JavaScript does will go inside a </a:t>
            </a:r>
            <a:r>
              <a:rPr b="1" lang="en"/>
              <a:t>function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functions can be </a:t>
            </a:r>
            <a:r>
              <a:rPr b="1" lang="en"/>
              <a:t>“called” </a:t>
            </a:r>
            <a:r>
              <a:rPr lang="en"/>
              <a:t>by the webpage in various ways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example, a button press can call a function, as could loading a new page and pressing a key on the keyboard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a function is called, the computer runs all the code in that function and then stops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unction example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var x = “Hello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Let’s go through this short example and identify what all of these things mean...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example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var x = “Hello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This </a:t>
            </a:r>
            <a:r>
              <a:rPr b="1" lang="en">
                <a:solidFill>
                  <a:srgbClr val="073763"/>
                </a:solidFill>
              </a:rPr>
              <a:t>keyword </a:t>
            </a:r>
            <a:r>
              <a:rPr lang="en">
                <a:solidFill>
                  <a:srgbClr val="073763"/>
                </a:solidFill>
              </a:rPr>
              <a:t>tells the computer that the following code is a function.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var x = “Hello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This is the </a:t>
            </a:r>
            <a:r>
              <a:rPr b="1" lang="en">
                <a:solidFill>
                  <a:srgbClr val="073763"/>
                </a:solidFill>
              </a:rPr>
              <a:t>name</a:t>
            </a:r>
            <a:r>
              <a:rPr lang="en">
                <a:solidFill>
                  <a:srgbClr val="073763"/>
                </a:solidFill>
              </a:rPr>
              <a:t> of the function. You can use this name to call the function from other functions.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function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var x = “Hello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Sometimes, we may want to send a variable from another part of the program into our function. We would type the variables in between these parenteses. We won’t be doing this today.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