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668b99a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668b99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668b99a3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668b99a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668b99a3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668b99a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7668b99a3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7668b99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7668b99a3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7668b99a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668b99a3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668b99a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668b99a3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668b99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7668b99a3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7668b99a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7668b99a3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7668b99a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7668b99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7668b9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668b99a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668b99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668b99a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668b99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668b99a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668b99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668b99a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668b99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668b99a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668b99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668b99a3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668b99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668b99a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668b99a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668b99a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668b99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posing for the camera&#10;&#10;Description automatically generated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holding, person, standing, shirt&#10;&#10;Description automatically generated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holding, standing, person, shirt&#10;&#10;Description automatically generated"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854337" y="500780"/>
            <a:ext cx="104994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1524001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b="1" sz="5400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Areas">
  <p:cSld name="Two Content Area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854337" y="500780"/>
            <a:ext cx="10483326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b="1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Subtitles">
  <p:cSld name="Two Columns with Subtitl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None/>
              <a:defRPr b="1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6"/>
          <p:cNvSpPr txBox="1"/>
          <p:nvPr>
            <p:ph idx="3" type="body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None/>
              <a:defRPr b="1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836614" y="510614"/>
            <a:ext cx="10521948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b="1" sz="4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>
            <p:ph idx="2" type="pic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0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rick&#10;&#10;Description automatically generated" id="44" name="Google Shape;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5" name="Google Shape;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ustom Photo">
  <p:cSld name="Title with Custom 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able&#10;&#10;Description automatically generated"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fish&#10;&#10;Description automatically generated" id="49" name="Google Shape;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/>
          <p:nvPr>
            <p:ph idx="2" type="pic"/>
          </p:nvPr>
        </p:nvSpPr>
        <p:spPr>
          <a:xfrm>
            <a:off x="3379807" y="-34725"/>
            <a:ext cx="8824881" cy="6933236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/>
          <p:nvPr>
            <p:ph idx="3" type="pic"/>
          </p:nvPr>
        </p:nvSpPr>
        <p:spPr>
          <a:xfrm>
            <a:off x="2648875" y="4225915"/>
            <a:ext cx="4192192" cy="14942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/>
          <p:nvPr>
            <p:ph idx="4" type="pic"/>
          </p:nvPr>
        </p:nvSpPr>
        <p:spPr>
          <a:xfrm>
            <a:off x="5994400" y="4225914"/>
            <a:ext cx="4123267" cy="149422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/>
          <p:nvPr>
            <p:ph idx="5" type="pic"/>
          </p:nvPr>
        </p:nvSpPr>
        <p:spPr>
          <a:xfrm>
            <a:off x="9270999" y="4225911"/>
            <a:ext cx="2951865" cy="149422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jpg"/><Relationship Id="rId2" Type="http://schemas.openxmlformats.org/officeDocument/2006/relationships/image" Target="../media/image9.jp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screenshot&#10;&#10;Description automatically generated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ctrTitle"/>
          </p:nvPr>
        </p:nvSpPr>
        <p:spPr>
          <a:xfrm>
            <a:off x="360378" y="905890"/>
            <a:ext cx="51798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/>
              <a:t>Towards a Command-Line Autocorrect Tool</a:t>
            </a:r>
            <a:endParaRPr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60378" y="3366287"/>
            <a:ext cx="430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</a:pPr>
            <a:r>
              <a:rPr lang="en-US"/>
              <a:t>Grady McPeak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</a:pPr>
            <a:r>
              <a:rPr lang="en-US"/>
              <a:t>CSCI 6907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Encode Typos?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input: ‘cpmmajd’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[c, p, m, m, a, j, d]</a:t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Encode Typos?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569875" y="2315150"/>
            <a:ext cx="1068300" cy="115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838200" y="1825625"/>
            <a:ext cx="10515600" cy="36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input: ‘cpmmajd’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[c, p, m, m, a, j, d]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[3, 16, 13, 13, 1, 10, 4]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Encode Typos?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569875" y="2315150"/>
            <a:ext cx="1068300" cy="115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561850" y="3834725"/>
            <a:ext cx="1068300" cy="115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[3, 16, 13, 13, 1, 10, 4]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[3, 16, 13, 13, 1, 10, 4, …, X]</a:t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Encode Typos?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569875" y="2315150"/>
            <a:ext cx="1068300" cy="115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Model structure: input size ➝ larger hidden layer ➝ less large hidden layer ➝ output layer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Hidden layers ALWAYS larger than output layer</a:t>
            </a:r>
            <a:endParaRPr>
              <a:solidFill>
                <a:srgbClr val="595959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For my testing, I took a subset of 74 commands to classify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Recognize Typos?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2233" l="30839" r="27017" t="24290"/>
          <a:stretch/>
        </p:blipFill>
        <p:spPr>
          <a:xfrm>
            <a:off x="2622325" y="22400"/>
            <a:ext cx="6970210" cy="68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Validation Loss: 0.008 ➝ 0.002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Validation Accuracy: 51.6% ➝ 89.4%</a:t>
            </a:r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Recognize Typos?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Recognize Typos?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313" y="1825625"/>
            <a:ext cx="5515375" cy="36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Recognize Typos?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725" y="1825625"/>
            <a:ext cx="5518551" cy="36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8200" y="1792550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Accessibility in CLIs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Lowering the barrier to becoming a “power user”</a:t>
            </a:r>
            <a:endParaRPr>
              <a:solidFill>
                <a:srgbClr val="595959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Increasing computer literacy of average users</a:t>
            </a:r>
            <a:endParaRPr>
              <a:solidFill>
                <a:srgbClr val="595959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GUIs are slow and heavy!</a:t>
            </a:r>
            <a:endParaRPr>
              <a:solidFill>
                <a:srgbClr val="595959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■"/>
            </a:pPr>
            <a:r>
              <a:rPr lang="en-US">
                <a:solidFill>
                  <a:srgbClr val="595959"/>
                </a:solidFill>
              </a:rPr>
              <a:t>If this is going into a CLI, it needs to be as light as possible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Aren’t CLIs Fancier?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Aren’t CLIs Fancier?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224" y="1554975"/>
            <a:ext cx="5262350" cy="39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Command dataset from Ubuntu </a:t>
            </a:r>
            <a:r>
              <a:rPr b="1" lang="en-US"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man</a:t>
            </a:r>
            <a:r>
              <a:rPr lang="en-US"/>
              <a:t> pages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command names and associated flags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Generate Typos?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Dataset of Ubuntu </a:t>
            </a:r>
            <a:r>
              <a:rPr b="1" lang="en-US"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man</a:t>
            </a:r>
            <a:r>
              <a:rPr lang="en-US"/>
              <a:t> pages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command names and associated flags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Recognize Typos?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3920" r="0" t="563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i="1" lang="en-US"/>
              <a:t>Synthetic dataset</a:t>
            </a:r>
            <a:r>
              <a:rPr lang="en-US"/>
              <a:t> of typos with associated flags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1 or two incorrect keystrokes</a:t>
            </a:r>
            <a:endParaRPr>
              <a:solidFill>
                <a:srgbClr val="595959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One flag</a:t>
            </a:r>
            <a:endParaRPr>
              <a:solidFill>
                <a:srgbClr val="595959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■"/>
            </a:pPr>
            <a:r>
              <a:rPr lang="en-US">
                <a:solidFill>
                  <a:srgbClr val="595959"/>
                </a:solidFill>
              </a:rPr>
              <a:t>Flag is not able to be a typo, since it is usually only one letter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Generate Typos?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i="1" lang="en-US"/>
              <a:t>Synthetic dataset</a:t>
            </a:r>
            <a:r>
              <a:rPr lang="en-US"/>
              <a:t> of typos with associated flags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1 or two incorrect keystrokes</a:t>
            </a:r>
            <a:endParaRPr>
              <a:solidFill>
                <a:srgbClr val="595959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-US">
                <a:solidFill>
                  <a:srgbClr val="595959"/>
                </a:solidFill>
              </a:rPr>
              <a:t>One flag</a:t>
            </a:r>
            <a:endParaRPr>
              <a:solidFill>
                <a:srgbClr val="595959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■"/>
            </a:pPr>
            <a:r>
              <a:rPr lang="en-US">
                <a:solidFill>
                  <a:srgbClr val="595959"/>
                </a:solidFill>
              </a:rPr>
              <a:t>Flag is not able to be a typo, since it is usually only one letter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Generate Typos?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23" y="1554973"/>
            <a:ext cx="10283223" cy="34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29895" l="30829" r="39045" t="37771"/>
          <a:stretch/>
        </p:blipFill>
        <p:spPr>
          <a:xfrm>
            <a:off x="1544024" y="0"/>
            <a:ext cx="9103963" cy="54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input: ‘command’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['fommand', 'tommand', 'cpmmand', 'cpmmajd', 'cokmand', 'cokkand', 'comnand', 'comnahd', 'commwnd', 'commwne', 'commabd', 'commabe', 'commanr', 'commanf']</a:t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854337" y="500780"/>
            <a:ext cx="10499400" cy="105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Generate Typos?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569875" y="2315150"/>
            <a:ext cx="1068300" cy="115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