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19:06:16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24575,'131'0'0,"442"18"0,-484-4 0,-58-8 0,1-1 0,44 0 0,322-6-1365,-378 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19:06:19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24575,'429'76'0,"-303"-49"0,-90-21 0,1 0 0,-1-3 0,1-1 0,0-2 0,41-4 0,-51-1 0,48-13 0,-53 11 0,0 2 0,0 0 0,34-2 0,70-4 0,38-1 0,-127 11-61,-22 0-200,0 1 0,0 0 1,0 1-1,22 5 0,-22-1-6565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19:06:34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8A50-4AC8-48B1-88B0-5524AFCD6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28CDE-88D1-478E-8D2D-8D4C19099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3CA2A-1FF3-4FCB-AE67-CD10A0AB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5FB-F752-45E1-8163-2EE46C2A733D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A32F9-5EBE-46BB-AC79-00666C02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09FD6-B060-4177-87D0-E562577E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AB05-575D-4C8B-983F-1CC3BFB92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0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A76A4-B7BB-4F65-A4A1-BEE24499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7165D-E751-4B2F-A616-E502D60F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E86ED-3FCD-4E42-867D-A16323F6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5FB-F752-45E1-8163-2EE46C2A733D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7B345-9167-4682-A41F-BE531B1C2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2031A-178C-40D1-96E1-96B4F5E5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AB05-575D-4C8B-983F-1CC3BFB92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3C3F79-A7ED-4999-B66A-156BE60C9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C3FD7-DF57-404E-A35F-39D0B3351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1E73F-DEF0-4C88-BA09-7082B1D4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5FB-F752-45E1-8163-2EE46C2A733D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7E167-1557-4B22-A293-E3E43FC7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D0DB8-76C0-4FE9-BBAF-76BFCCBE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AB05-575D-4C8B-983F-1CC3BFB92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2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37CC-AD1A-4776-A9DE-3BD3E1E7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5A7D6-18A5-4578-9B03-69547AB1C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895FB-6D8A-4E4F-B6AD-7AE074A10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5FB-F752-45E1-8163-2EE46C2A733D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CA2B9-231E-4801-AC61-22FF287D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7A3FA-B996-4097-A094-286C207C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AB05-575D-4C8B-983F-1CC3BFB92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5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B8913-53EC-4B86-B268-E7F38F59A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7AFE4-7ACC-40D9-92D5-03076E06F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FAA31-2F7C-4A6D-BD65-B1BE2DD9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5FB-F752-45E1-8163-2EE46C2A733D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CBE00-8E16-4C2D-96A7-22F41344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D6389-EBEA-4330-BF00-25F11A00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AB05-575D-4C8B-983F-1CC3BFB92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7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269E-946E-4B94-BCD0-29B1FD6B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EB252-E27B-43F5-9B5B-8ED104226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56B54-7011-41EA-9350-DA6900C22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0C5C8-D3A8-4906-8F27-227A969B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5FB-F752-45E1-8163-2EE46C2A733D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7964B-7DA9-4937-9A80-02D480FF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CC387-26A4-4E2F-A1DB-908527FA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AB05-575D-4C8B-983F-1CC3BFB92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8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58D2-6CFA-44DC-9753-40F1A6443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A1E12-CD5A-4AAA-A122-011C7DB95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4A859-5080-4C51-810B-9227337EE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1BA8-A0B4-4E8D-8093-F3DED877A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0A27E-8C43-42AA-B535-012532ABE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08164-2F91-4EB8-8D47-BDB501EE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5FB-F752-45E1-8163-2EE46C2A733D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43C253-5687-4595-B7FE-36984420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5BF921-F0E8-47F9-AAE4-FBA5C077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AB05-575D-4C8B-983F-1CC3BFB92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5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0508-C552-43F7-86B5-25B4A871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621E37-C53A-462B-B59B-32417B179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5FB-F752-45E1-8163-2EE46C2A733D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5A7E5-8167-48A0-9CAF-182198BD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6E97A-2438-4AB5-93C5-728DE991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AB05-575D-4C8B-983F-1CC3BFB92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2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A10A25-E7DE-42ED-9493-76F4014B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5FB-F752-45E1-8163-2EE46C2A733D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58720D-3668-463D-B913-3DF44D85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F290D-5361-47C9-8071-2D795D31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AB05-575D-4C8B-983F-1CC3BFB92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2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0279-BB37-40D6-9695-7AA4E5C83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F4E2C-2DFE-4870-B80C-978F0BDAA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008C7-F15C-4F9D-A8E3-C3F18474E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57F2D-620F-4327-99AA-17723EB8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5FB-F752-45E1-8163-2EE46C2A733D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C513C-1B00-4F03-AD91-6E854BE9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0614A-90AF-44B6-BCCD-57C8E346D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AB05-575D-4C8B-983F-1CC3BFB92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A3F6-E0D0-43FB-97B0-B8E3BF34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65EF87-62CC-4A34-A1DE-6A473E612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8CE2D-4B08-4F8A-9BA5-A8A9D74BF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D314B-551E-45CE-BA71-799327D6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5FB-F752-45E1-8163-2EE46C2A733D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CF46A-D28E-425E-AFC6-BF2176727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2F396-A756-45D7-83F1-05090C20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AB05-575D-4C8B-983F-1CC3BFB92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1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5667DA-866F-42F1-9C42-2EC21E8EA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42A82-B435-44FA-8231-A81CF181A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9F9CE-0119-4093-9CAA-0C062E062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2C5FB-F752-45E1-8163-2EE46C2A733D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99821-2178-4D01-9161-C46E204F3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E76EF-F071-4E15-BCA7-F3FDFC674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5AB05-575D-4C8B-983F-1CC3BFB92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9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5.png"/><Relationship Id="rId3" Type="http://schemas.openxmlformats.org/officeDocument/2006/relationships/hyperlink" Target="https://pubmed.ncbi.nlm.nih.gov/?term=cancer%5Btiab%5D+AND+%28%22PIK3CA+%22%5Btiab%5D+OR+%28%22CLAPO+%22%5Btiab%5D+OR+%22CLOVE+%22%5Btiab%5D+OR+%22MCAP+%22%5Btiab%5D+OR+%22MCM+%22%5Btiab%5D+OR+%22MCMTC+%22%5Btiab%5D+OR+%22PI3K+%22%5Btiab%5D+OR+%22PI3K-alpha+%22%5Btiab%5D+OR+%22p110-alpha+%22%5Btiab%5D+OR+%22PI-3K+%22%5Btiab%5D+OR+%22PI3-K+%22%5Btiab%5D%29%29" TargetMode="External"/><Relationship Id="rId7" Type="http://schemas.openxmlformats.org/officeDocument/2006/relationships/image" Target="../media/image2.png"/><Relationship Id="rId12" Type="http://schemas.openxmlformats.org/officeDocument/2006/relationships/customXml" Target="../ink/ink3.xml"/><Relationship Id="rId2" Type="http://schemas.openxmlformats.org/officeDocument/2006/relationships/hyperlink" Target="https://pubmed.ncbi.nlm.nih.gov/?term=cancer%5bti%5d+AND+(%22PIK3CA+%22%5bti%5d+OR+(%22CLAPO+%22%5bti%5d+OR+%22CLOVE+%22%5bti%5d+OR+%22MCAP+%22%5bti%5d+OR+%22MCM+%22%5bti%5d+OR+%22MCMTC+%22%5bti%5d+OR+%22PI3K+%22%5bti%5d+OR+%22PI3K-alpha+%22%5bti%5d+OR+%22p110-alpha+%22%5bti%5d+OR+%22PI-3K+%22%5bti%5d+OR+%22PI3-K+%22%5bti%5d))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4.png"/><Relationship Id="rId5" Type="http://schemas.openxmlformats.org/officeDocument/2006/relationships/hyperlink" Target="https://eutils.ncbi.nlm.nih.gov/entrez/eutils/esearch.fcgi?db=pubmed&amp;term=(cancer%5btiab%5d+AND+((%22+PIK3CA+%22%5btiab%5d)+OR+((%22+P-IK3CA+%22%5btiab%5d))+OR+((%22+PIK3C-A+%22%5btiab%5d)+OR+(%22+CLAPO+%22%5btiab%5d)+OR+(%22+CLOVE+%22%5btiab%5d)+OR+(%22+CWS5+%22%5btiab%5d)+OR+(%22+MCAP+%22%5btiab%5d)+OR+(%22+MCM+%22%5btiab%5d)+OR+(%22+MCMTC+%22%5btiab%5d)+OR+(%22+PI3K+%22%5btiab%5d)+OR+(%22+PI3K-alpha+%22%5btiab%5d)+OR+(%22+p110-alpha+%22%5btiab%5d)+OR+%22PI-3K+%22%5btiab%5d+OR+%22PI3-K+%22%5btiab%5d))&amp;retmax=100" TargetMode="External"/><Relationship Id="rId10" Type="http://schemas.openxmlformats.org/officeDocument/2006/relationships/customXml" Target="../ink/ink2.xml"/><Relationship Id="rId4" Type="http://schemas.openxmlformats.org/officeDocument/2006/relationships/hyperlink" Target="https://eutils.ncbi.nlm.nih.gov/entrez/eutils/esearch.fcgi?db=pubmed&amp;term=(cancer%5bti%5d+AND+((%22+PIK3CA+%22%5bti%5d)+OR+((%22+P-IK3CA+%22%5bti%5d))+OR+((%22+PIK3C-A+%22%5bti%5d)+OR+(%22+CLAPO+%22%5bti%5d)+OR+(%22+CLOVE+%22%5bti%5d)+OR+(%22+CWS5+%22%5bti%5d)+OR+(%22+MCAP+%22%5bti%5d)+OR+(%22+MCM+%22%5bti%5d)+OR+(%22+MCMTC+%22%5bti%5d)+OR+(%22+PI3K+%22%5bti%5d)+OR+(%22+PI3K-alpha+%22%5bti%5d)+OR+(%22+p110-alpha+%22%5bti%5d)+OR+%22PI-3K+%22%5bti%5d+OR+%22PI3-K+%22%5bti%5d))&amp;retmax=100" TargetMode="Externa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?term=cancer%5Btiab%5D+AND+%28%22ERBB2+%22%5Btiab%5D+OR+%22CD340+%22%5Btiab%5D+OR+%22HER-2+%22%5Btiab%5D+OR+%22HER-2%2Fneu+%22%5Btiab%5D+OR+%22HER2+%22%5Btiab%5D+OR+%22MLN+19+%22%5Btiab%5D+OR+%22NEU+%22%5Btiab%5D+OR+%22NGL+%22%5Btiab%5D+OR+%22TKR1+%22%5Btiab%5D+OR+%22ERBB-2+%22%5Btiab%5D%29" TargetMode="External"/><Relationship Id="rId2" Type="http://schemas.openxmlformats.org/officeDocument/2006/relationships/hyperlink" Target="https://pubmed.ncbi.nlm.nih.gov/?term=cancer%5Bti%5D+AND+%28%22ERBB2+%22%5Bti%5D+OR+%22HER-2+%22%5Bti%5D+OR+%22HER-2%2Fneu+%22%5Bti%5D+OR+%22HER2+%22%5Bti%5D+OR+%22NEU+%22%5Bti%5D+OR+%22NGL+%22%5Bti%5D+OR+%22ERBB-2+%22%5Bti%5D%2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utils.ncbi.nlm.nih.gov/entrez/eutils/esearch.fcgi?db=pubmed&amp;term=%28cancer%5Btiab%5D+AND+%28%28%22+ERBB2+%22%5Btiab%5D%29+OR+%28%22+CD340+%22%5Btiab%5D%29+OR+%28%22+HER-2+%22%5Btiab%5D%29+OR+%28%22+HER-2/neu+%22%5Btiab%5D%29+OR+%28%22+HER2+%22%5Btiab%5D%29+OR+%28%22+MLN%2019+%22%5Btiab%5D%29+OR+%28%22+NEU+%22%5Btiab%5D%29+OR+%28%22+NGL+%22%5Btiab%5D%29+OR+%28%22+TKR1+%22%5Btiab%5D%29+OR+%28%22+ERBB-2+%22%5Btiab%5D%29%29%29&amp;retmax=20" TargetMode="External"/><Relationship Id="rId4" Type="http://schemas.openxmlformats.org/officeDocument/2006/relationships/hyperlink" Target="https://eutils.ncbi.nlm.nih.gov/entrez/eutils/esearch.fcgi?db=pubmed&amp;term=%28cancer%5Bti%5D+AND+%28%28%22+ERBB2+%22%5Bti%5D%29+OR+%28%22+CD340+%22%5Bti%5D%29+OR+%28%22+HER-2+%22%5Bti%5D%29+OR+%28%22+HER-2/neu+%22%5Bti%5D%29+OR+%28%22+HER2+%22%5Bti%5D%29+OR+%28%22+MLN%2019+%22%5Bti%5D%29+OR+%28%22+NEU+%22%5Bti%5D%29+OR+%28%22+NGL+%22%5Bti%5D%29+OR+%28%22+TKR1+%22%5Bti%5D%29+OR+%28%22+ERBB-2+%22%5Bti%5D%29%29%29&amp;retmax=2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?term=cancer%5Btiab%5D+AND+%28%22KRAS+%22%5Btiab%5D+OR+%22C-K-RAS+%22%5Btiab%5D+OR+%22CFC2+%22%5Btiab%5D+OR+%22K-RAS2A+%22%5Btiab%5D+OR+%22K-RAS2B+%22%5Btiab%5D+OR+%22K-RAS4A+%22%5Btiab%5D+OR+%22K-RAS4B+%22%5Btiab%5D+OR+%22K-Ras+%22%5Btiab%5D+OR+%22K-Ras+2+%22%5Btiab%5D+OR+%22KI-RAS+%22%5Btiab%5D+OR+%22KRAS1+%22%5Btiab%5D+OR+%22KRAS2+%22%5Btiab%5D+OR+%22NS3+%22%5Btiab%5D+OR+%22OES+%22%5Btiab%5D+OR+%22RALD+%22%5Btiab%5D+OR+%22c-Ki-ras+%22%5Btiab%5D+OR+%22c-Ki-ras2+%22%5Btiab%5D%29" TargetMode="External"/><Relationship Id="rId2" Type="http://schemas.openxmlformats.org/officeDocument/2006/relationships/hyperlink" Target="https://pubmed.ncbi.nlm.nih.gov/?term=cancer%5Bti%5D+AND+%28%22KRAS+%22%5Bti%5D+OR+%22C-K-RAS+%22%5Bti%5D+OR+%22K-RAS2A+%22%5Bti%5D+OR+%22K-RAS4A+%22%5Bti%5D+OR+%22K-RAS4B+%22%5Bti%5D+OR+%22K-Ras+%22%5Bti%5D+OR+%22K-Ras+2+%22%5Bti%5D+OR+%22KI-RAS+%22%5Bti%5D+OR+%22KRAS1+%22%5Bti%5D+OR+%22KRAS2+%22%5Bti%5D+OR+%22NS3+%22%5Bti%5D+OR+%22OES+%22%5Bti%5D+OR+%22RALD+%22%5Bti%5D+OR+%22c-Ki-ras+%22%5Bti%5D+OR+%22c-Ki-ras2+%22%5Bti%5D%2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utils.ncbi.nlm.nih.gov/entrez/eutils/esearch.fcgi?db=pubmed&amp;term=%28cancer%5Btiab%5D+AND+%28%28%22+KRAS+%22%5Btiab%5D%29+OR+%28%22+%27C-K-RAS+%22%5Btiab%5D%29+OR+%28%22+C-K-RAS+%22%5Btiab%5D%29+OR+%28%22+CFC2+%22%5Btiab%5D%29+OR+%28%22+K-RAS2A+%22%5Btiab%5D%29+OR+%28%22+K-RAS2B+%22%5Btiab%5D%29+OR+%28%22+K-RAS4A+%22%5Btiab%5D%29+OR+%28%22+K-RAS4B+%22%5Btiab%5D%29+OR+%28%22+K-Ras+%22%5Btiab%5D%29+OR+%28%22+K-Ras%202+%22%5Btiab%5D%29+OR+%28%22+KI-RAS+%22%5Btiab%5D%29+OR+%28%22+KRAS1+%22%5Btiab%5D%29+OR+%28%22+KRAS2+%22%5Btiab%5D%29+OR+%28%22+NS3+%22%5Btiab%5D%29+OR+%28%22+OES+%22%5Btiab%5D%29+OR+%28%22+RALD+%22%5Btiab%5D%29+OR+%28%22+RASK2+%22%5Btiab%5D%29+OR+%28%22+c-Ki-ras+%22%5Btiab%5D%29+OR+%28%22+c-Ki-ras2+%22%5Btiab%5D%29%29%29&amp;retmax=20" TargetMode="External"/><Relationship Id="rId4" Type="http://schemas.openxmlformats.org/officeDocument/2006/relationships/hyperlink" Target="https://eutils.ncbi.nlm.nih.gov/entrez/eutils/esearch.fcgi?db=pubmed&amp;term=%28cancer%5Bti%5D+AND+%28%28%22+KRAS+%22%5Bti%5D%29+OR+%28%22+%27C-K-RAS+%22%5Bti%5D%29+OR+%28%22+C-K-RAS+%22%5Bti%5D%29+OR+%28%22+CFC2+%22%5Bti%5D%29+OR+%28%22+K-RAS2A+%22%5Bti%5D%29+OR+%28%22+K-RAS2B+%22%5Bti%5D%29+OR+%28%22+K-RAS4A+%22%5Bti%5D%29+OR+%28%22+K-RAS4B+%22%5Bti%5D%29+OR+%28%22+K-Ras+%22%5Bti%5D%29+OR+%28%22+K-Ras%202+%22%5Bti%5D%29+OR+%28%22+KI-RAS+%22%5Bti%5D%29+OR+%28%22+KRAS1+%22%5Bti%5D%29+OR+%28%22+KRAS2+%22%5Bti%5D%29+OR+%28%22+NS3+%22%5Bti%5D%29+OR+%28%22+OES+%22%5Bti%5D%29+OR+%28%22+RALD+%22%5Bti%5D%29+OR+%28%22+RASK2+%22%5Bti%5D%29+OR+%28%22+c-Ki-ras+%22%5Bti%5D%29+OR+%28%22+c-Ki-ras2+%22%5Bti%5D%29%29%29&amp;retmax=2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?term=cancer%5Btiab%5D+AND+%28%22CNBP+%22%5Btiab%5D+OR+%22PROMM+%22%5Btiab%5D+OR+%22ZNF9+%22%5Btiab%5D%29" TargetMode="External"/><Relationship Id="rId2" Type="http://schemas.openxmlformats.org/officeDocument/2006/relationships/hyperlink" Target="https://pubmed.ncbi.nlm.nih.gov/?term=cancer%5Bti%5D+AND+%28%22CNBP+%22%5Bti%5D+OR+%22PROMM+%22%5Bti%5D+OR+%22ZNF9+%22%5Bti%5D%2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utils.ncbi.nlm.nih.gov/entrez/eutils/esearch.fcgi?db=pubmed&amp;term=(cancer%5btiab%5d+AND+((%22+CNBP+%22%5btiab%5d)+OR+(%22+CNBP1+%22%5btiab%5d)+OR+(%22+PROMM+%22%5btiab%5d)+OR+(%22+RNF163+%22%5btiab%5d)+OR+(%22+ZCCHC22+%22%5btiab%5d)+OR+(%22+ZNF9+%22%5btiab%5d)))&amp;retmax=20" TargetMode="External"/><Relationship Id="rId4" Type="http://schemas.openxmlformats.org/officeDocument/2006/relationships/hyperlink" Target="https://eutils.ncbi.nlm.nih.gov/entrez/eutils/esearch.fcgi?db=pubmed&amp;term=%28cancer%5Bti%5D+AND+%28%28%22+CNBP+%22%5Bti%5D%29+OR+%28%22+CNBP1+%22%5Bti%5D%29+OR+%28%22+PROMM+%22%5Bti%5D%29+OR+%28%22+RNF163+%22%5Bti%5D%29+OR+%28%22+ZCCHC22+%22%5Bti%5D%29+OR+%28%22+ZNF9+%22%5Bti%5D%29%29%29&amp;retmax=2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546D-09CF-4499-9E7E-A853C1C9B5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Manual vs API crosscheck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75E96-74C1-494C-AA23-C7EF6FB10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Liarakos 5/27/22</a:t>
            </a:r>
          </a:p>
        </p:txBody>
      </p:sp>
    </p:spTree>
    <p:extLst>
      <p:ext uri="{BB962C8B-B14F-4D97-AF65-F5344CB8AC3E}">
        <p14:creationId xmlns:p14="http://schemas.microsoft.com/office/powerpoint/2010/main" val="206972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68ED-2234-4BE1-B4F4-A7105CED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177"/>
            <a:ext cx="1166865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PIK3CA</a:t>
            </a:r>
            <a:br>
              <a:rPr lang="en-US" dirty="0"/>
            </a:br>
            <a:r>
              <a:rPr lang="en-US" sz="1600" dirty="0"/>
              <a:t>{'criteria': {'</a:t>
            </a:r>
            <a:r>
              <a:rPr lang="en-US" sz="1600" dirty="0" err="1"/>
              <a:t>advanced_text_search</a:t>
            </a:r>
            <a:r>
              <a:rPr lang="en-US" sz="1600" dirty="0"/>
              <a:t>': {'operator': 'advanced', '</a:t>
            </a:r>
            <a:r>
              <a:rPr lang="en-US" sz="1600" dirty="0" err="1"/>
              <a:t>search_field</a:t>
            </a:r>
            <a:r>
              <a:rPr lang="en-US" sz="1600" dirty="0"/>
              <a:t>': '</a:t>
            </a:r>
            <a:r>
              <a:rPr lang="en-US" sz="1600" dirty="0" err="1"/>
              <a:t>projecttitle,abstracttext</a:t>
            </a:r>
            <a:r>
              <a:rPr lang="en-US" sz="1600" dirty="0"/>
              <a:t>', '</a:t>
            </a:r>
            <a:r>
              <a:rPr lang="en-US" sz="1600" dirty="0" err="1"/>
              <a:t>search_text</a:t>
            </a:r>
            <a:r>
              <a:rPr lang="en-US" sz="1600" dirty="0"/>
              <a:t>': 'cancer AND (("PIK3CA" OR "CLAPO" OR "CLOVE" OR "CWS5" OR "MCAP" OR "MCM" OR "MCMTC" OR "PI3K" OR "PI3K-alpha" OR "p110-alpha" OR "PI-3K" OR "PI3-K"))'}}, '</a:t>
            </a:r>
            <a:r>
              <a:rPr lang="en-US" sz="1600" dirty="0" err="1"/>
              <a:t>include_fields</a:t>
            </a:r>
            <a:r>
              <a:rPr lang="en-US" sz="1600" dirty="0"/>
              <a:t>': ['</a:t>
            </a:r>
            <a:r>
              <a:rPr lang="en-US" sz="1600" dirty="0" err="1"/>
              <a:t>ApplId</a:t>
            </a:r>
            <a:r>
              <a:rPr lang="en-US" sz="1600" dirty="0"/>
              <a:t>', '</a:t>
            </a:r>
            <a:r>
              <a:rPr lang="en-US" sz="1600" dirty="0" err="1"/>
              <a:t>ProjectTitle</a:t>
            </a:r>
            <a:r>
              <a:rPr lang="en-US" sz="1600" dirty="0"/>
              <a:t>', '</a:t>
            </a:r>
            <a:r>
              <a:rPr lang="en-US" sz="1600" dirty="0" err="1"/>
              <a:t>AwardAmount</a:t>
            </a:r>
            <a:r>
              <a:rPr lang="en-US" sz="1600" dirty="0"/>
              <a:t>', '</a:t>
            </a:r>
            <a:r>
              <a:rPr lang="en-US" sz="1600" dirty="0" err="1"/>
              <a:t>DirectCostAmt</a:t>
            </a:r>
            <a:r>
              <a:rPr lang="en-US" sz="1600" dirty="0"/>
              <a:t>', '</a:t>
            </a:r>
            <a:r>
              <a:rPr lang="en-US" sz="1600" dirty="0" err="1"/>
              <a:t>IndirectCostAmt</a:t>
            </a:r>
            <a:r>
              <a:rPr lang="en-US" sz="1600" dirty="0"/>
              <a:t>', '</a:t>
            </a:r>
            <a:r>
              <a:rPr lang="en-US" sz="1600" dirty="0" err="1"/>
              <a:t>ProjectStartDate</a:t>
            </a:r>
            <a:r>
              <a:rPr lang="en-US" sz="1600" dirty="0"/>
              <a:t>', '</a:t>
            </a:r>
            <a:r>
              <a:rPr lang="en-US" sz="1600" dirty="0" err="1"/>
              <a:t>ProjectEndDate</a:t>
            </a:r>
            <a:r>
              <a:rPr lang="en-US" sz="1600" dirty="0"/>
              <a:t>'], 'offset': 0, 'limit': 500}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D25F1-EFC2-4800-9118-CEEF57233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1362269"/>
            <a:ext cx="5677678" cy="29245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Manual Search:</a:t>
            </a:r>
          </a:p>
          <a:p>
            <a:r>
              <a:rPr lang="en-US" sz="2400" dirty="0"/>
              <a:t>Award Amounts: 1813784254(title/abstract), 87487211(title)</a:t>
            </a:r>
          </a:p>
          <a:p>
            <a:r>
              <a:rPr lang="en-US" sz="2400" dirty="0"/>
              <a:t>Grants: 4469(title/abstract), 234(title)</a:t>
            </a:r>
          </a:p>
          <a:p>
            <a:r>
              <a:rPr lang="en-US" sz="2400" dirty="0"/>
              <a:t>Publications: </a:t>
            </a:r>
            <a:r>
              <a:rPr lang="en-US" sz="2400" dirty="0">
                <a:hlinkClick r:id="rId2"/>
              </a:rPr>
              <a:t>4215</a:t>
            </a:r>
            <a:r>
              <a:rPr lang="en-US" sz="2400" dirty="0"/>
              <a:t>(title), </a:t>
            </a:r>
            <a:r>
              <a:rPr lang="en-US" sz="2400" dirty="0">
                <a:hlinkClick r:id="rId3"/>
              </a:rPr>
              <a:t>24315</a:t>
            </a:r>
            <a:r>
              <a:rPr lang="en-US" sz="2400" dirty="0"/>
              <a:t>(title/abstract)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277496-B9E5-4F67-A6ED-261E724A53D5}"/>
              </a:ext>
            </a:extLst>
          </p:cNvPr>
          <p:cNvSpPr txBox="1"/>
          <p:nvPr/>
        </p:nvSpPr>
        <p:spPr>
          <a:xfrm>
            <a:off x="6096000" y="1362269"/>
            <a:ext cx="557265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API Search: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Award Amounts: 1813784254(title/abstract), 87487211(title)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Grants: 4469(title/abstract), 234(title)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Publications: </a:t>
            </a:r>
            <a:r>
              <a:rPr lang="en-US" sz="2400" dirty="0">
                <a:hlinkClick r:id="rId4"/>
              </a:rPr>
              <a:t>4200</a:t>
            </a:r>
            <a:r>
              <a:rPr lang="en-US" sz="2400" dirty="0"/>
              <a:t>(title), </a:t>
            </a:r>
            <a:r>
              <a:rPr lang="en-US" sz="2400" dirty="0">
                <a:hlinkClick r:id="rId5"/>
              </a:rPr>
              <a:t>24238</a:t>
            </a:r>
            <a:r>
              <a:rPr lang="en-US" sz="2400" dirty="0"/>
              <a:t>(title/abstract)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556C5-9804-4F9E-B364-16077164ED7B}"/>
              </a:ext>
            </a:extLst>
          </p:cNvPr>
          <p:cNvSpPr txBox="1"/>
          <p:nvPr/>
        </p:nvSpPr>
        <p:spPr>
          <a:xfrm>
            <a:off x="591074" y="4452006"/>
            <a:ext cx="107162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Grant and Award totals matches up between searches perfectly when replicate application IDs within the same fiscal year are removed. Slight differences exist in terms of publications, lower than 1% of total samples and should have no effect on the data. differences in the manual search include rarer naming schemes (PI3-K or PI-3K), or gene names with characters that are not evaluated the same in API as the manual search (“(“ or “\”), as shown in titles below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59B5A7-7458-469C-8A82-48C40A2BD2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950" y="5545293"/>
            <a:ext cx="5797920" cy="947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273A2A-7340-4C80-9775-33C48E22A8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6968" y="5736429"/>
            <a:ext cx="5057469" cy="84665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5866145-7495-4C61-B750-E121C114074B}"/>
                  </a:ext>
                </a:extLst>
              </p14:cNvPr>
              <p14:cNvContentPartPr/>
              <p14:nvPr/>
            </p14:nvContentPartPr>
            <p14:xfrm>
              <a:off x="4554760" y="6106627"/>
              <a:ext cx="486360" cy="17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5866145-7495-4C61-B750-E121C114074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46120" y="6097987"/>
                <a:ext cx="5040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B7129C9-3C2B-4CDB-B944-F8F2010EA85E}"/>
                  </a:ext>
                </a:extLst>
              </p14:cNvPr>
              <p14:cNvContentPartPr/>
              <p14:nvPr/>
            </p14:nvContentPartPr>
            <p14:xfrm>
              <a:off x="9621760" y="5922307"/>
              <a:ext cx="532800" cy="43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B7129C9-3C2B-4CDB-B944-F8F2010EA85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13120" y="5913667"/>
                <a:ext cx="55044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525E639-8323-4FDE-A260-DD1E7A097868}"/>
                  </a:ext>
                </a:extLst>
              </p14:cNvPr>
              <p14:cNvContentPartPr/>
              <p14:nvPr/>
            </p14:nvContentPartPr>
            <p14:xfrm>
              <a:off x="4873360" y="5276107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525E639-8323-4FDE-A260-DD1E7A09786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64720" y="526746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074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E06B-348B-4980-A700-429E37729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89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ERBB2:</a:t>
            </a:r>
            <a:br>
              <a:rPr lang="en-US" dirty="0"/>
            </a:br>
            <a:r>
              <a:rPr lang="en-US" sz="1600" dirty="0"/>
              <a:t>{'criteria': {'</a:t>
            </a:r>
            <a:r>
              <a:rPr lang="en-US" sz="1600" dirty="0" err="1"/>
              <a:t>advanced_text_search</a:t>
            </a:r>
            <a:r>
              <a:rPr lang="en-US" sz="1600" dirty="0"/>
              <a:t>': {'operator': 'advanced', '</a:t>
            </a:r>
            <a:r>
              <a:rPr lang="en-US" sz="1600" dirty="0" err="1"/>
              <a:t>search_field</a:t>
            </a:r>
            <a:r>
              <a:rPr lang="en-US" sz="1600" dirty="0"/>
              <a:t>': '</a:t>
            </a:r>
            <a:r>
              <a:rPr lang="en-US" sz="1600" dirty="0" err="1"/>
              <a:t>projecttitle,abstracttext</a:t>
            </a:r>
            <a:r>
              <a:rPr lang="en-US" sz="1600" dirty="0"/>
              <a:t>', '</a:t>
            </a:r>
            <a:r>
              <a:rPr lang="en-US" sz="1600" dirty="0" err="1"/>
              <a:t>search_text</a:t>
            </a:r>
            <a:r>
              <a:rPr lang="en-US" sz="1600" dirty="0"/>
              <a:t>': 'cancer AND (("ERBB2" OR "CD340" OR "HER-2" OR "HER-2/neu" OR "HER2" OR "MLN 19" OR "NGL" OR "TKR1" OR "NEU“ OR “ERBB-2”))'}}, '</a:t>
            </a:r>
            <a:r>
              <a:rPr lang="en-US" sz="1600" dirty="0" err="1"/>
              <a:t>include_fields</a:t>
            </a:r>
            <a:r>
              <a:rPr lang="en-US" sz="1600" dirty="0"/>
              <a:t>': ['</a:t>
            </a:r>
            <a:r>
              <a:rPr lang="en-US" sz="1600" dirty="0" err="1"/>
              <a:t>ApplId</a:t>
            </a:r>
            <a:r>
              <a:rPr lang="en-US" sz="1600" dirty="0"/>
              <a:t>', '</a:t>
            </a:r>
            <a:r>
              <a:rPr lang="en-US" sz="1600" dirty="0" err="1"/>
              <a:t>ProjectTitle</a:t>
            </a:r>
            <a:r>
              <a:rPr lang="en-US" sz="1600" dirty="0"/>
              <a:t>', '</a:t>
            </a:r>
            <a:r>
              <a:rPr lang="en-US" sz="1600" dirty="0" err="1"/>
              <a:t>AwardAmount</a:t>
            </a:r>
            <a:r>
              <a:rPr lang="en-US" sz="1600" dirty="0"/>
              <a:t>', '</a:t>
            </a:r>
            <a:r>
              <a:rPr lang="en-US" sz="1600" dirty="0" err="1"/>
              <a:t>DirectCostAmt</a:t>
            </a:r>
            <a:r>
              <a:rPr lang="en-US" sz="1600" dirty="0"/>
              <a:t>', '</a:t>
            </a:r>
            <a:r>
              <a:rPr lang="en-US" sz="1600" dirty="0" err="1"/>
              <a:t>IndirectCostAmt</a:t>
            </a:r>
            <a:r>
              <a:rPr lang="en-US" sz="1600" dirty="0"/>
              <a:t>', '</a:t>
            </a:r>
            <a:r>
              <a:rPr lang="en-US" sz="1600" dirty="0" err="1"/>
              <a:t>ProjectStartDate</a:t>
            </a:r>
            <a:r>
              <a:rPr lang="en-US" sz="1600" dirty="0"/>
              <a:t>', '</a:t>
            </a:r>
            <a:r>
              <a:rPr lang="en-US" sz="1600" dirty="0" err="1"/>
              <a:t>ProjectEndDate</a:t>
            </a:r>
            <a:r>
              <a:rPr lang="en-US" sz="1600" dirty="0"/>
              <a:t>'], 'offset': 0, 'limit': 500}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9663B-2B75-465A-ACE9-2FED48FBB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2" y="1381416"/>
            <a:ext cx="5257800" cy="288059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Manual Search: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Award Amounts: 2220738822(title/abstract), 100198328(title)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Grants: 6393(title/abstract), 461(title)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Publications: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  <a:hlinkClick r:id="rId2"/>
              </a:rPr>
              <a:t>10577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(title),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40105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(title/abstract)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212416-BD1D-49C5-9C50-A2417657344B}"/>
              </a:ext>
            </a:extLst>
          </p:cNvPr>
          <p:cNvSpPr txBox="1"/>
          <p:nvPr/>
        </p:nvSpPr>
        <p:spPr>
          <a:xfrm>
            <a:off x="6096000" y="1347453"/>
            <a:ext cx="5531141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 Search: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Award Amounts: 2220738822(title/abstract), 100198328(title)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Grants: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6393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(title/abstract),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461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(title)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Publications: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  <a:hlinkClick r:id="rId4"/>
              </a:rPr>
              <a:t>10547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(title),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  <a:hlinkClick r:id="rId5"/>
              </a:rPr>
              <a:t>39541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(title/abstract)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623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E06B-348B-4980-A700-429E37729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89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KRAS:</a:t>
            </a:r>
            <a:br>
              <a:rPr lang="en-US" dirty="0"/>
            </a:br>
            <a:r>
              <a:rPr lang="en-US" sz="1600" dirty="0"/>
              <a:t>{'criteria': {'</a:t>
            </a:r>
            <a:r>
              <a:rPr lang="en-US" sz="1600" dirty="0" err="1"/>
              <a:t>advanced_text_search</a:t>
            </a:r>
            <a:r>
              <a:rPr lang="en-US" sz="1600" dirty="0"/>
              <a:t>': {'operator': 'advanced', '</a:t>
            </a:r>
            <a:r>
              <a:rPr lang="en-US" sz="1600" dirty="0" err="1"/>
              <a:t>search_field</a:t>
            </a:r>
            <a:r>
              <a:rPr lang="en-US" sz="1600" dirty="0"/>
              <a:t>': '</a:t>
            </a:r>
            <a:r>
              <a:rPr lang="en-US" sz="1600" dirty="0" err="1"/>
              <a:t>projecttitle,abstracttext</a:t>
            </a:r>
            <a:r>
              <a:rPr lang="en-US" sz="1600" dirty="0"/>
              <a:t>', '</a:t>
            </a:r>
            <a:r>
              <a:rPr lang="en-US" sz="1600" dirty="0" err="1"/>
              <a:t>search_text</a:t>
            </a:r>
            <a:r>
              <a:rPr lang="en-US" sz="1600" dirty="0"/>
              <a:t>': 'cancer AND (("KRAS " OR "C-K-RAS " OR "CFC2 " OR "K-RAS2A " OR "K-RAS2B " OR "K-RAS4A " OR "K-RAS4B " OR "K-Ras " OR "K-Ras 2 " OR "KI-RAS " OR "KRAS1 " OR "KRAS2 " OR "NS3 " OR "OES " OR "RALD " OR "c-Ki-</a:t>
            </a:r>
            <a:r>
              <a:rPr lang="en-US" sz="1600" dirty="0" err="1"/>
              <a:t>ras</a:t>
            </a:r>
            <a:r>
              <a:rPr lang="en-US" sz="1600" dirty="0"/>
              <a:t> " OR "c-Ki-ras2 "))'}}, '</a:t>
            </a:r>
            <a:r>
              <a:rPr lang="en-US" sz="1600" dirty="0" err="1"/>
              <a:t>include_fields</a:t>
            </a:r>
            <a:r>
              <a:rPr lang="en-US" sz="1600" dirty="0"/>
              <a:t>': ['</a:t>
            </a:r>
            <a:r>
              <a:rPr lang="en-US" sz="1600" dirty="0" err="1"/>
              <a:t>ApplId</a:t>
            </a:r>
            <a:r>
              <a:rPr lang="en-US" sz="1600" dirty="0"/>
              <a:t>', '</a:t>
            </a:r>
            <a:r>
              <a:rPr lang="en-US" sz="1600" dirty="0" err="1"/>
              <a:t>ProjectTitle</a:t>
            </a:r>
            <a:r>
              <a:rPr lang="en-US" sz="1600" dirty="0"/>
              <a:t>', '</a:t>
            </a:r>
            <a:r>
              <a:rPr lang="en-US" sz="1600" dirty="0" err="1"/>
              <a:t>AwardAmount</a:t>
            </a:r>
            <a:r>
              <a:rPr lang="en-US" sz="1600" dirty="0"/>
              <a:t>', '</a:t>
            </a:r>
            <a:r>
              <a:rPr lang="en-US" sz="1600" dirty="0" err="1"/>
              <a:t>DirectCostAmt</a:t>
            </a:r>
            <a:r>
              <a:rPr lang="en-US" sz="1600" dirty="0"/>
              <a:t>', '</a:t>
            </a:r>
            <a:r>
              <a:rPr lang="en-US" sz="1600" dirty="0" err="1"/>
              <a:t>IndirectCostAmt</a:t>
            </a:r>
            <a:r>
              <a:rPr lang="en-US" sz="1600" dirty="0"/>
              <a:t>', '</a:t>
            </a:r>
            <a:r>
              <a:rPr lang="en-US" sz="1600" dirty="0" err="1"/>
              <a:t>ProjectStartDate</a:t>
            </a:r>
            <a:r>
              <a:rPr lang="en-US" sz="1600" dirty="0"/>
              <a:t>', '</a:t>
            </a:r>
            <a:r>
              <a:rPr lang="en-US" sz="1600" dirty="0" err="1"/>
              <a:t>ProjectEndDate</a:t>
            </a:r>
            <a:r>
              <a:rPr lang="en-US" sz="1600" dirty="0"/>
              <a:t>'], 'offset': 0, 'limit': 500}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9663B-2B75-465A-ACE9-2FED48FBB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2" y="1381416"/>
            <a:ext cx="5257800" cy="288059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Manual Search: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Award Amounts: 1748386200(title/abstract), 68077775(title)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Grants: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4507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(title/abstract),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247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(title)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Publications: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  <a:hlinkClick r:id="rId2"/>
              </a:rPr>
              <a:t>3285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(title),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16923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(title/abstract)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212416-BD1D-49C5-9C50-A2417657344B}"/>
              </a:ext>
            </a:extLst>
          </p:cNvPr>
          <p:cNvSpPr txBox="1"/>
          <p:nvPr/>
        </p:nvSpPr>
        <p:spPr>
          <a:xfrm>
            <a:off x="6096000" y="1347453"/>
            <a:ext cx="5531141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 Search: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Award Amounts: 1748386200(title/abstract), 68077775(title)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Grants: 4507(title/abstract), 247(title)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Publications: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  <a:hlinkClick r:id="rId4"/>
              </a:rPr>
              <a:t>3239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(title),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/>
              </a:rPr>
              <a:t>16881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(title/abstract)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124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E06B-348B-4980-A700-429E37729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89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CNBP:</a:t>
            </a:r>
            <a:br>
              <a:rPr lang="en-US" dirty="0"/>
            </a:br>
            <a:r>
              <a:rPr lang="en-US" sz="1800" dirty="0"/>
              <a:t>{'criteria': {'</a:t>
            </a:r>
            <a:r>
              <a:rPr lang="en-US" sz="1800" dirty="0" err="1"/>
              <a:t>advanced_text_search</a:t>
            </a:r>
            <a:r>
              <a:rPr lang="en-US" sz="1800" dirty="0"/>
              <a:t>': {'operator': 'advanced', '</a:t>
            </a:r>
            <a:r>
              <a:rPr lang="en-US" sz="1800" dirty="0" err="1"/>
              <a:t>search_field</a:t>
            </a:r>
            <a:r>
              <a:rPr lang="en-US" sz="1800" dirty="0"/>
              <a:t>': '</a:t>
            </a:r>
            <a:r>
              <a:rPr lang="en-US" sz="1800" dirty="0" err="1"/>
              <a:t>projecttitle,abstracttext</a:t>
            </a:r>
            <a:r>
              <a:rPr lang="en-US" sz="1800" dirty="0"/>
              <a:t>', '</a:t>
            </a:r>
            <a:r>
              <a:rPr lang="en-US" sz="1800" dirty="0" err="1"/>
              <a:t>search_text</a:t>
            </a:r>
            <a:r>
              <a:rPr lang="en-US" sz="1800" dirty="0"/>
              <a:t>': 'cancer AND (("CNBP" OR "CNBP1" OR "PROMM" OR "RNF163" OR "ZCCHC22" OR "ZNF9"))'}}, '</a:t>
            </a:r>
            <a:r>
              <a:rPr lang="en-US" sz="1800" dirty="0" err="1"/>
              <a:t>include_fields</a:t>
            </a:r>
            <a:r>
              <a:rPr lang="en-US" sz="1800" dirty="0"/>
              <a:t>': ['</a:t>
            </a:r>
            <a:r>
              <a:rPr lang="en-US" sz="1800" dirty="0" err="1"/>
              <a:t>ApplId</a:t>
            </a:r>
            <a:r>
              <a:rPr lang="en-US" sz="1800" dirty="0"/>
              <a:t>', '</a:t>
            </a:r>
            <a:r>
              <a:rPr lang="en-US" sz="1800" dirty="0" err="1"/>
              <a:t>ProjectTitle</a:t>
            </a:r>
            <a:r>
              <a:rPr lang="en-US" sz="1800" dirty="0"/>
              <a:t>', '</a:t>
            </a:r>
            <a:r>
              <a:rPr lang="en-US" sz="1800" dirty="0" err="1"/>
              <a:t>AwardAmount</a:t>
            </a:r>
            <a:r>
              <a:rPr lang="en-US" sz="1800" dirty="0"/>
              <a:t>', '</a:t>
            </a:r>
            <a:r>
              <a:rPr lang="en-US" sz="1800" dirty="0" err="1"/>
              <a:t>DirectCostAmt</a:t>
            </a:r>
            <a:r>
              <a:rPr lang="en-US" sz="1800" dirty="0"/>
              <a:t>', '</a:t>
            </a:r>
            <a:r>
              <a:rPr lang="en-US" sz="1800" dirty="0" err="1"/>
              <a:t>IndirectCostAmt</a:t>
            </a:r>
            <a:r>
              <a:rPr lang="en-US" sz="1800" dirty="0"/>
              <a:t>', '</a:t>
            </a:r>
            <a:r>
              <a:rPr lang="en-US" sz="1800" dirty="0" err="1"/>
              <a:t>ProjectStartDate</a:t>
            </a:r>
            <a:r>
              <a:rPr lang="en-US" sz="1800" dirty="0"/>
              <a:t>', '</a:t>
            </a:r>
            <a:r>
              <a:rPr lang="en-US" sz="1800" dirty="0" err="1"/>
              <a:t>ProjectEndDate</a:t>
            </a:r>
            <a:r>
              <a:rPr lang="en-US" sz="1800" dirty="0"/>
              <a:t>'], 'offset': 0, 'limit': 500}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9663B-2B75-465A-ACE9-2FED48FBB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2" y="1381416"/>
            <a:ext cx="5257800" cy="288059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Manual Search: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Award Amounts: 1240493 (title/abstract),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(title)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Grants: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5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(title/abstract), 0(title)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Publications: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(title),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15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(title/abstract)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212416-BD1D-49C5-9C50-A2417657344B}"/>
              </a:ext>
            </a:extLst>
          </p:cNvPr>
          <p:cNvSpPr txBox="1"/>
          <p:nvPr/>
        </p:nvSpPr>
        <p:spPr>
          <a:xfrm>
            <a:off x="6096000" y="1347453"/>
            <a:ext cx="5531141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 Search: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Award Amounts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1240493(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title/abstract), 0(title)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Grants: 5(title/abstract),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(title)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Publications: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(title),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/>
              </a:rPr>
              <a:t>13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(title/abstract)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869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826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Manual vs API crosscheck</vt:lpstr>
      <vt:lpstr>PIK3CA {'criteria': {'advanced_text_search': {'operator': 'advanced', 'search_field': 'projecttitle,abstracttext', 'search_text': 'cancer AND (("PIK3CA" OR "CLAPO" OR "CLOVE" OR "CWS5" OR "MCAP" OR "MCM" OR "MCMTC" OR "PI3K" OR "PI3K-alpha" OR "p110-alpha" OR "PI-3K" OR "PI3-K"))'}}, 'include_fields': ['ApplId', 'ProjectTitle', 'AwardAmount', 'DirectCostAmt', 'IndirectCostAmt', 'ProjectStartDate', 'ProjectEndDate'], 'offset': 0, 'limit': 500}</vt:lpstr>
      <vt:lpstr>ERBB2: {'criteria': {'advanced_text_search': {'operator': 'advanced', 'search_field': 'projecttitle,abstracttext', 'search_text': 'cancer AND (("ERBB2" OR "CD340" OR "HER-2" OR "HER-2/neu" OR "HER2" OR "MLN 19" OR "NGL" OR "TKR1" OR "NEU“ OR “ERBB-2”))'}}, 'include_fields': ['ApplId', 'ProjectTitle', 'AwardAmount', 'DirectCostAmt', 'IndirectCostAmt', 'ProjectStartDate', 'ProjectEndDate'], 'offset': 0, 'limit': 500}</vt:lpstr>
      <vt:lpstr>KRAS: {'criteria': {'advanced_text_search': {'operator': 'advanced', 'search_field': 'projecttitle,abstracttext', 'search_text': 'cancer AND (("KRAS " OR "C-K-RAS " OR "CFC2 " OR "K-RAS2A " OR "K-RAS2B " OR "K-RAS4A " OR "K-RAS4B " OR "K-Ras " OR "K-Ras 2 " OR "KI-RAS " OR "KRAS1 " OR "KRAS2 " OR "NS3 " OR "OES " OR "RALD " OR "c-Ki-ras " OR "c-Ki-ras2 "))'}}, 'include_fields': ['ApplId', 'ProjectTitle', 'AwardAmount', 'DirectCostAmt', 'IndirectCostAmt', 'ProjectStartDate', 'ProjectEndDate'], 'offset': 0, 'limit': 500}</vt:lpstr>
      <vt:lpstr>CNBP: {'criteria': {'advanced_text_search': {'operator': 'advanced', 'search_field': 'projecttitle,abstracttext', 'search_text': 'cancer AND (("CNBP" OR "CNBP1" OR "PROMM" OR "RNF163" OR "ZCCHC22" OR "ZNF9"))'}}, 'include_fields': ['ApplId', 'ProjectTitle', 'AwardAmount', 'DirectCostAmt', 'IndirectCostAmt', 'ProjectStartDate', 'ProjectEndDate'], 'offset': 0, 'limit': 500}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vs API crosscheck</dc:title>
  <dc:creator>David Liarakos</dc:creator>
  <cp:lastModifiedBy>David Liarakos</cp:lastModifiedBy>
  <cp:revision>8</cp:revision>
  <dcterms:created xsi:type="dcterms:W3CDTF">2022-04-26T18:08:00Z</dcterms:created>
  <dcterms:modified xsi:type="dcterms:W3CDTF">2022-06-02T19:53:01Z</dcterms:modified>
</cp:coreProperties>
</file>