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heme/themeOverride4.xml" ContentType="application/vnd.openxmlformats-officedocument.themeOverride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57" r:id="rId7"/>
    <p:sldId id="268" r:id="rId8"/>
    <p:sldId id="269" r:id="rId9"/>
    <p:sldId id="270" r:id="rId10"/>
    <p:sldId id="276" r:id="rId11"/>
    <p:sldId id="262" r:id="rId12"/>
    <p:sldId id="271" r:id="rId13"/>
    <p:sldId id="265" r:id="rId14"/>
    <p:sldId id="272" r:id="rId15"/>
    <p:sldId id="266" r:id="rId16"/>
    <p:sldId id="274" r:id="rId17"/>
    <p:sldId id="277" r:id="rId18"/>
    <p:sldId id="260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1D7"/>
    <a:srgbClr val="5C7EDE"/>
    <a:srgbClr val="4E45FF"/>
    <a:srgbClr val="F85690"/>
    <a:srgbClr val="7F43BB"/>
    <a:srgbClr val="FCB2CC"/>
    <a:srgbClr val="FF524F"/>
    <a:srgbClr val="5E46B8"/>
    <a:srgbClr val="6A53BD"/>
    <a:srgbClr val="847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84955" autoAdjust="0"/>
  </p:normalViewPr>
  <p:slideViewPr>
    <p:cSldViewPr snapToGrid="0">
      <p:cViewPr varScale="1">
        <p:scale>
          <a:sx n="71" d="100"/>
          <a:sy n="71" d="100"/>
        </p:scale>
        <p:origin x="43" y="-3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19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here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32-4E85-B4B5-56B879BFED7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32-4E85-B4B5-56B879BFED7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32-4E85-B4B5-56B879BFED7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32-4E85-B4B5-56B879BFED7D}"/>
              </c:ext>
            </c:extLst>
          </c:dPt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2-4E85-B4B5-56B879BFE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944592728"/>
        <c:axId val="944593120"/>
      </c:barChart>
      <c:catAx>
        <c:axId val="944592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4593120"/>
        <c:crosses val="autoZero"/>
        <c:auto val="1"/>
        <c:lblAlgn val="ctr"/>
        <c:lblOffset val="100"/>
        <c:noMultiLvlLbl val="0"/>
      </c:catAx>
      <c:valAx>
        <c:axId val="944593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45927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761AF9-87E1-4512-AA58-141FD29E6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A76DA-BA7F-4DDC-8D11-BC603BB993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2A01-0D98-45DA-B747-20EF7AE7E7B9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A5760-AC57-47DC-82F7-455433B8F8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025C4-AD5D-460E-972B-33947D58C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BC34-296C-448D-ACCA-6752837BE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40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标志, 街道, 男人, 镜子&#10;&#10;描述已自动生成">
            <a:extLst>
              <a:ext uri="{FF2B5EF4-FFF2-40B4-BE49-F238E27FC236}">
                <a16:creationId xmlns:a16="http://schemas.microsoft.com/office/drawing/2014/main" id="{96370E02-8D20-4B32-A03E-6690F3E0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374AA2A-568F-4589-B91A-EB0B197C2BF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73000"/>
                </a:schemeClr>
              </a:gs>
              <a:gs pos="100000">
                <a:schemeClr val="accent2">
                  <a:lumMod val="20000"/>
                  <a:lumOff val="80000"/>
                  <a:alpha val="34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761D7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66BE62-A512-4098-A2CC-B89AFB442636}"/>
              </a:ext>
            </a:extLst>
          </p:cNvPr>
          <p:cNvSpPr txBox="1"/>
          <p:nvPr userDrawn="1"/>
        </p:nvSpPr>
        <p:spPr>
          <a:xfrm rot="16200000">
            <a:off x="7624400" y="2497976"/>
            <a:ext cx="7789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1">
                    <a:lumMod val="20000"/>
                    <a:lumOff val="80000"/>
                    <a:alpha val="15000"/>
                  </a:schemeClr>
                </a:solidFill>
              </a:rPr>
              <a:t>BUSINESS</a:t>
            </a:r>
            <a:endParaRPr lang="zh-CN" altLang="en-US" sz="11500" b="1" dirty="0">
              <a:solidFill>
                <a:schemeClr val="accent1">
                  <a:lumMod val="20000"/>
                  <a:lumOff val="80000"/>
                  <a:alpha val="1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3C55C0-C428-4236-9B3F-B40DAF17CF23}"/>
              </a:ext>
            </a:extLst>
          </p:cNvPr>
          <p:cNvSpPr/>
          <p:nvPr userDrawn="1"/>
        </p:nvSpPr>
        <p:spPr>
          <a:xfrm>
            <a:off x="673100" y="939800"/>
            <a:ext cx="6453414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建筑的设计&#10;&#10;描述已自动生成">
            <a:extLst>
              <a:ext uri="{FF2B5EF4-FFF2-40B4-BE49-F238E27FC236}">
                <a16:creationId xmlns:a16="http://schemas.microsoft.com/office/drawing/2014/main" id="{561C20A2-0F38-4CE7-BD2C-470B219030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73" y="1335651"/>
            <a:ext cx="6242527" cy="4161298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5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976318" y="4848591"/>
            <a:ext cx="3348033" cy="52123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altLang="zh-CN" sz="1050" dirty="0"/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/>
              <a:t>Adjust the spacing to adapt to Chinese typesetting, use the reference line in PPT.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49325" y="3144355"/>
            <a:ext cx="7025347" cy="964201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zh-CN" altLang="en-US" sz="4800" i="0" dirty="0"/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5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992A9B-9199-41F2-8944-C6808A6521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80FC66-8E01-43B2-AA13-BD483F2DB648}"/>
              </a:ext>
            </a:extLst>
          </p:cNvPr>
          <p:cNvSpPr/>
          <p:nvPr userDrawn="1"/>
        </p:nvSpPr>
        <p:spPr>
          <a:xfrm>
            <a:off x="673100" y="939800"/>
            <a:ext cx="6453414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建筑的设计&#10;&#10;描述已自动生成">
            <a:extLst>
              <a:ext uri="{FF2B5EF4-FFF2-40B4-BE49-F238E27FC236}">
                <a16:creationId xmlns:a16="http://schemas.microsoft.com/office/drawing/2014/main" id="{F15E793B-6435-49E7-A038-AECD1BCB1E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848155"/>
            <a:ext cx="5473700" cy="36487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559683" y="3557072"/>
            <a:ext cx="4920211" cy="681576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1559683" y="4292534"/>
            <a:ext cx="4920211" cy="681576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F4A77F-477A-42CF-AB01-C5164F0848B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59683" y="1790188"/>
            <a:ext cx="1798639" cy="1589979"/>
          </a:xfrm>
        </p:spPr>
        <p:txBody>
          <a:bodyPr wrap="none">
            <a:noAutofit/>
          </a:bodyPr>
          <a:lstStyle>
            <a:lvl1pPr marL="0" indent="0" algn="l">
              <a:buNone/>
              <a:defRPr sz="13800" b="1">
                <a:solidFill>
                  <a:schemeClr val="tx1"/>
                </a:solidFill>
              </a:defRPr>
            </a:lvl1pPr>
            <a:lvl2pPr marL="457166" indent="0">
              <a:buNone/>
              <a:defRPr b="1">
                <a:solidFill>
                  <a:schemeClr val="bg1"/>
                </a:solidFill>
              </a:defRPr>
            </a:lvl2pPr>
            <a:lvl3pPr marL="914330" indent="0">
              <a:buNone/>
              <a:defRPr b="1">
                <a:solidFill>
                  <a:schemeClr val="bg1"/>
                </a:solidFill>
              </a:defRPr>
            </a:lvl3pPr>
            <a:lvl4pPr marL="1371496" indent="0">
              <a:buNone/>
              <a:defRPr b="1">
                <a:solidFill>
                  <a:schemeClr val="bg1"/>
                </a:solidFill>
              </a:defRPr>
            </a:lvl4pPr>
            <a:lvl5pPr marL="1828663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F313CC-B8C6-47E1-A20C-8E4285E35B70}"/>
              </a:ext>
            </a:extLst>
          </p:cNvPr>
          <p:cNvSpPr/>
          <p:nvPr userDrawn="1"/>
        </p:nvSpPr>
        <p:spPr>
          <a:xfrm>
            <a:off x="7872932" y="3780196"/>
            <a:ext cx="4319068" cy="70834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20000"/>
                  <a:lumOff val="80000"/>
                  <a:alpha val="43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E17CB5-18DA-4EF4-B89E-259C74B4232A}"/>
              </a:ext>
            </a:extLst>
          </p:cNvPr>
          <p:cNvSpPr/>
          <p:nvPr userDrawn="1"/>
        </p:nvSpPr>
        <p:spPr>
          <a:xfrm>
            <a:off x="-12699" y="0"/>
            <a:ext cx="3302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50EAFC-23FD-4395-8C61-9B77A0520406}"/>
              </a:ext>
            </a:extLst>
          </p:cNvPr>
          <p:cNvSpPr/>
          <p:nvPr userDrawn="1"/>
        </p:nvSpPr>
        <p:spPr>
          <a:xfrm flipH="1">
            <a:off x="0" y="5527360"/>
            <a:ext cx="4319068" cy="70834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20000"/>
                  <a:lumOff val="80000"/>
                  <a:alpha val="43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3394B6B-1C40-4E6C-89AC-5B96C38E06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483D94-C925-4D45-B711-D814684BA45F}"/>
              </a:ext>
            </a:extLst>
          </p:cNvPr>
          <p:cNvGrpSpPr/>
          <p:nvPr userDrawn="1"/>
        </p:nvGrpSpPr>
        <p:grpSpPr>
          <a:xfrm>
            <a:off x="0" y="1"/>
            <a:ext cx="12191999" cy="6857999"/>
            <a:chOff x="0" y="1"/>
            <a:chExt cx="12191999" cy="685799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1399185-9287-497E-9415-FB3D3F2F7F92}"/>
                </a:ext>
              </a:extLst>
            </p:cNvPr>
            <p:cNvGrpSpPr/>
            <p:nvPr/>
          </p:nvGrpSpPr>
          <p:grpSpPr>
            <a:xfrm>
              <a:off x="9967733" y="1"/>
              <a:ext cx="2224266" cy="2207517"/>
              <a:chOff x="7333722" y="1"/>
              <a:chExt cx="4858277" cy="482169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15D54C8-EA70-4D0D-A798-69DF658CD435}"/>
                  </a:ext>
                </a:extLst>
              </p:cNvPr>
              <p:cNvSpPr/>
              <p:nvPr/>
            </p:nvSpPr>
            <p:spPr>
              <a:xfrm>
                <a:off x="10692384" y="1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FEEF627-D6C3-42AF-BAC5-3B1F82AF4F3A}"/>
                  </a:ext>
                </a:extLst>
              </p:cNvPr>
              <p:cNvSpPr/>
              <p:nvPr/>
            </p:nvSpPr>
            <p:spPr>
              <a:xfrm>
                <a:off x="10692384" y="1661040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9B3F7DE-5413-4644-AA66-6DCF59845A1B}"/>
                  </a:ext>
                </a:extLst>
              </p:cNvPr>
              <p:cNvSpPr/>
              <p:nvPr/>
            </p:nvSpPr>
            <p:spPr>
              <a:xfrm>
                <a:off x="10692384" y="3322079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115830C-D704-414E-BFCB-884FD3D4C83E}"/>
                  </a:ext>
                </a:extLst>
              </p:cNvPr>
              <p:cNvSpPr/>
              <p:nvPr/>
            </p:nvSpPr>
            <p:spPr>
              <a:xfrm>
                <a:off x="9013053" y="1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3879CA-858F-4CFD-BFAF-D1A8F2D9F1FF}"/>
                  </a:ext>
                </a:extLst>
              </p:cNvPr>
              <p:cNvSpPr/>
              <p:nvPr/>
            </p:nvSpPr>
            <p:spPr>
              <a:xfrm>
                <a:off x="9013053" y="1661040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B7DC106-5D68-4067-8317-4F2358DE933C}"/>
                  </a:ext>
                </a:extLst>
              </p:cNvPr>
              <p:cNvSpPr/>
              <p:nvPr/>
            </p:nvSpPr>
            <p:spPr>
              <a:xfrm>
                <a:off x="7333722" y="1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1FD0532-69E6-4A5B-80BA-8BA69AC032D5}"/>
                </a:ext>
              </a:extLst>
            </p:cNvPr>
            <p:cNvGrpSpPr/>
            <p:nvPr/>
          </p:nvGrpSpPr>
          <p:grpSpPr>
            <a:xfrm rot="10800000">
              <a:off x="0" y="4650483"/>
              <a:ext cx="2224266" cy="2207517"/>
              <a:chOff x="7333722" y="1"/>
              <a:chExt cx="4858277" cy="4821693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847989-1044-485F-A3FD-83BCB76F026C}"/>
                  </a:ext>
                </a:extLst>
              </p:cNvPr>
              <p:cNvSpPr/>
              <p:nvPr/>
            </p:nvSpPr>
            <p:spPr>
              <a:xfrm>
                <a:off x="10692384" y="1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61C47E1-957C-4C36-A52A-50D0CC949E80}"/>
                  </a:ext>
                </a:extLst>
              </p:cNvPr>
              <p:cNvSpPr/>
              <p:nvPr/>
            </p:nvSpPr>
            <p:spPr>
              <a:xfrm>
                <a:off x="10692384" y="1661040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C82C8D-3CB8-43D7-9ED2-37C492A0D945}"/>
                  </a:ext>
                </a:extLst>
              </p:cNvPr>
              <p:cNvSpPr/>
              <p:nvPr/>
            </p:nvSpPr>
            <p:spPr>
              <a:xfrm>
                <a:off x="10692384" y="3322079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D3EC93B-DE7B-44E4-A220-9E284AD812E4}"/>
                  </a:ext>
                </a:extLst>
              </p:cNvPr>
              <p:cNvSpPr/>
              <p:nvPr/>
            </p:nvSpPr>
            <p:spPr>
              <a:xfrm>
                <a:off x="9013053" y="1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22E80E3-AFBE-4C87-AF0C-4F8BA26DB6DF}"/>
                  </a:ext>
                </a:extLst>
              </p:cNvPr>
              <p:cNvSpPr/>
              <p:nvPr/>
            </p:nvSpPr>
            <p:spPr>
              <a:xfrm>
                <a:off x="9013053" y="1661040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EC9DF9F-6F24-420A-B6C5-5F4AEB94CBD1}"/>
                  </a:ext>
                </a:extLst>
              </p:cNvPr>
              <p:cNvSpPr/>
              <p:nvPr/>
            </p:nvSpPr>
            <p:spPr>
              <a:xfrm>
                <a:off x="7333722" y="1"/>
                <a:ext cx="1499615" cy="149961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8A18F5-2E15-4B36-8C01-CF8E03EA3B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C33ED9-A9CF-4ED8-B1FB-6EF79C044B9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260852"/>
            <a:chExt cx="12192000" cy="6858000"/>
          </a:xfrm>
        </p:grpSpPr>
        <p:pic>
          <p:nvPicPr>
            <p:cNvPr id="14" name="图片 13" descr="图片包含 标志, 街道, 男人, 镜子&#10;&#10;描述已自动生成">
              <a:extLst>
                <a:ext uri="{FF2B5EF4-FFF2-40B4-BE49-F238E27FC236}">
                  <a16:creationId xmlns:a16="http://schemas.microsoft.com/office/drawing/2014/main" id="{54CFBF00-9458-4F38-B5FF-F95636D474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0852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1255ABD-98DE-4EE1-82A9-D0F522A4B24D}"/>
                </a:ext>
              </a:extLst>
            </p:cNvPr>
            <p:cNvSpPr/>
            <p:nvPr userDrawn="1"/>
          </p:nvSpPr>
          <p:spPr>
            <a:xfrm flipH="1">
              <a:off x="0" y="260852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1">
                    <a:alpha val="73000"/>
                  </a:schemeClr>
                </a:gs>
                <a:gs pos="100000">
                  <a:schemeClr val="accent2">
                    <a:lumMod val="20000"/>
                    <a:lumOff val="80000"/>
                    <a:alpha val="34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761D7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585AE33-A1FF-42EF-B27F-473AB194291B}"/>
              </a:ext>
            </a:extLst>
          </p:cNvPr>
          <p:cNvSpPr txBox="1"/>
          <p:nvPr userDrawn="1"/>
        </p:nvSpPr>
        <p:spPr>
          <a:xfrm rot="16200000">
            <a:off x="7624400" y="3042568"/>
            <a:ext cx="7789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1">
                    <a:lumMod val="20000"/>
                    <a:lumOff val="80000"/>
                    <a:alpha val="15000"/>
                  </a:schemeClr>
                </a:solidFill>
              </a:rPr>
              <a:t>BUSINESS</a:t>
            </a:r>
            <a:endParaRPr lang="zh-CN" altLang="en-US" sz="11500" b="1" dirty="0">
              <a:solidFill>
                <a:schemeClr val="accent1">
                  <a:lumMod val="20000"/>
                  <a:lumOff val="80000"/>
                  <a:alpha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DDB1CE-9046-4BA3-BAFE-F5B57E84F207}"/>
              </a:ext>
            </a:extLst>
          </p:cNvPr>
          <p:cNvSpPr/>
          <p:nvPr userDrawn="1"/>
        </p:nvSpPr>
        <p:spPr>
          <a:xfrm>
            <a:off x="673100" y="1130300"/>
            <a:ext cx="6453414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建筑的设计&#10;&#10;描述已自动生成">
            <a:extLst>
              <a:ext uri="{FF2B5EF4-FFF2-40B4-BE49-F238E27FC236}">
                <a16:creationId xmlns:a16="http://schemas.microsoft.com/office/drawing/2014/main" id="{B75EA2D6-EBC6-4271-97CE-EE14C9C65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9" y="1659648"/>
            <a:ext cx="5842001" cy="389430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4E5F009-34CC-4B78-99E2-6F44E0677CF9}"/>
              </a:ext>
            </a:extLst>
          </p:cNvPr>
          <p:cNvSpPr/>
          <p:nvPr userDrawn="1"/>
        </p:nvSpPr>
        <p:spPr>
          <a:xfrm>
            <a:off x="-12699" y="0"/>
            <a:ext cx="3302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82576"/>
            <a:ext cx="1498339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altLang="zh-CN" sz="105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84" lvl="0" indent="-228584"/>
            <a:r>
              <a:rPr lang="en-US" altLang="zh-CN" dirty="0"/>
              <a:t>OfficePLUS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857" y="3796783"/>
            <a:ext cx="5842001" cy="1383506"/>
          </a:xfrm>
        </p:spPr>
        <p:txBody>
          <a:bodyPr vert="horz" lIns="91440" tIns="45720" rIns="91440" bIns="45720" rtlCol="0" anchor="b">
            <a:noAutofit/>
          </a:bodyPr>
          <a:lstStyle>
            <a:lvl1pPr algn="l">
              <a:defRPr lang="en-US" altLang="zh-CN" sz="8800" b="0" i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THANKS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4441" y="6082576"/>
            <a:ext cx="3204458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en-US" altLang="zh-CN" sz="1050" b="0" dirty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marR="0" lvl="0" indent="-228573" algn="r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6109861"/>
            <a:ext cx="3651251" cy="180659"/>
          </a:xfrm>
        </p:spPr>
        <p:txBody>
          <a:bodyPr/>
          <a:lstStyle/>
          <a:p>
            <a:r>
              <a:rPr lang="en-US" altLang="zh-CN"/>
              <a:t>OfficePLUS</a:t>
            </a:r>
            <a:endParaRPr lang="en-US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318" y="4974539"/>
            <a:ext cx="3348033" cy="52123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ym typeface="Arial" panose="020B0604020202020204" pitchFamily="34" charset="0"/>
              </a:rPr>
              <a:t>汇报人</a:t>
            </a:r>
            <a:r>
              <a:rPr lang="en-US" altLang="zh-CN" dirty="0">
                <a:sym typeface="Arial" panose="020B0604020202020204" pitchFamily="34" charset="0"/>
              </a:rPr>
              <a:t>:</a:t>
            </a:r>
            <a:r>
              <a:rPr lang="en-US" altLang="zh-CN" dirty="0" err="1">
                <a:sym typeface="Arial" panose="020B0604020202020204" pitchFamily="34" charset="0"/>
              </a:rPr>
              <a:t>OfficePLUS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ym typeface="Arial" panose="020B0604020202020204" pitchFamily="34" charset="0"/>
              </a:rPr>
              <a:t>关于 </a:t>
            </a:r>
            <a:r>
              <a:rPr lang="en-US" altLang="zh-CN" dirty="0">
                <a:sym typeface="Arial" panose="020B0604020202020204" pitchFamily="34" charset="0"/>
              </a:rPr>
              <a:t>Q2-Q3 </a:t>
            </a:r>
            <a:r>
              <a:rPr lang="zh-CN" altLang="en-US" dirty="0">
                <a:sym typeface="Arial" panose="020B0604020202020204" pitchFamily="34" charset="0"/>
              </a:rPr>
              <a:t>工作总结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63" y="3144838"/>
            <a:ext cx="7024688" cy="963612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2OXX </a:t>
            </a:r>
            <a:br>
              <a:rPr lang="en-US" altLang="zh-CN" dirty="0"/>
            </a:br>
            <a:r>
              <a:rPr lang="zh-CN" altLang="en-US" sz="5400" dirty="0">
                <a:solidFill>
                  <a:schemeClr val="accent3"/>
                </a:solidFill>
              </a:rPr>
              <a:t>工作转正</a:t>
            </a:r>
            <a:r>
              <a:rPr lang="zh-CN" altLang="en-US" sz="5400" dirty="0"/>
              <a:t>述职汇报</a:t>
            </a:r>
            <a:br>
              <a:rPr lang="en-US" altLang="zh-CN" dirty="0"/>
            </a:br>
            <a:r>
              <a:rPr lang="en-US" altLang="zh-CN" sz="3600" dirty="0"/>
              <a:t>Debriefing Report.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649" y="6109861"/>
            <a:ext cx="3651251" cy="180659"/>
          </a:xfrm>
        </p:spPr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5ABE73-6F77-4826-A5B4-11494AA26E90}"/>
              </a:ext>
            </a:extLst>
          </p:cNvPr>
          <p:cNvSpPr txBox="1"/>
          <p:nvPr/>
        </p:nvSpPr>
        <p:spPr>
          <a:xfrm>
            <a:off x="660400" y="5674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LOGO H</a:t>
            </a:r>
            <a:r>
              <a:rPr lang="en-US" altLang="zh-CN" sz="133" b="1" dirty="0"/>
              <a:t> </a:t>
            </a:r>
            <a:r>
              <a:rPr lang="en-US" altLang="zh-CN" b="1" dirty="0"/>
              <a:t>ERE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1A85B2E-45A6-4F46-8D59-37173CF90EB9}"/>
              </a:ext>
            </a:extLst>
          </p:cNvPr>
          <p:cNvCxnSpPr>
            <a:cxnSpLocks/>
          </p:cNvCxnSpPr>
          <p:nvPr/>
        </p:nvCxnSpPr>
        <p:spPr>
          <a:xfrm>
            <a:off x="1064161" y="4732370"/>
            <a:ext cx="4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E7DB264-7DBB-4A46-8D4F-2F322B956BDA}"/>
              </a:ext>
            </a:extLst>
          </p:cNvPr>
          <p:cNvSpPr/>
          <p:nvPr/>
        </p:nvSpPr>
        <p:spPr>
          <a:xfrm>
            <a:off x="4533900" y="4448024"/>
            <a:ext cx="742950" cy="1047750"/>
          </a:xfrm>
          <a:prstGeom prst="rect">
            <a:avLst/>
          </a:prstGeom>
          <a:solidFill>
            <a:srgbClr val="376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761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83" y="3557072"/>
            <a:ext cx="4920211" cy="681576"/>
          </a:xfrm>
        </p:spPr>
        <p:txBody>
          <a:bodyPr/>
          <a:lstStyle/>
          <a:p>
            <a:r>
              <a:rPr lang="zh-CN" altLang="en-US" spc="600" dirty="0"/>
              <a:t>工作体会</a:t>
            </a:r>
            <a:endParaRPr lang="en-US" altLang="zh-CN" spc="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683" y="4292534"/>
            <a:ext cx="4920211" cy="68157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346E48D-011A-44A6-860D-270D02774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7455" y="1790188"/>
            <a:ext cx="1798639" cy="1589979"/>
          </a:xfrm>
        </p:spPr>
        <p:txBody>
          <a:bodyPr/>
          <a:lstStyle/>
          <a:p>
            <a:r>
              <a:rPr lang="en-US" altLang="zh-CN" dirty="0">
                <a:solidFill>
                  <a:srgbClr val="3761D7"/>
                </a:solidFill>
              </a:rPr>
              <a:t>03</a:t>
            </a:r>
            <a:endParaRPr lang="zh-CN" altLang="en-US" dirty="0">
              <a:solidFill>
                <a:srgbClr val="376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5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>
            <a:extLst>
              <a:ext uri="{FF2B5EF4-FFF2-40B4-BE49-F238E27FC236}">
                <a16:creationId xmlns:a16="http://schemas.microsoft.com/office/drawing/2014/main" id="{A35FD79A-BD0A-44A6-A845-7FDD962D5136}"/>
              </a:ext>
            </a:extLst>
          </p:cNvPr>
          <p:cNvSpPr/>
          <p:nvPr/>
        </p:nvSpPr>
        <p:spPr>
          <a:xfrm>
            <a:off x="7983760" y="4507749"/>
            <a:ext cx="3547332" cy="1269661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B1F6BD5-0966-41E1-A36C-4DCA8681F0B6}"/>
              </a:ext>
            </a:extLst>
          </p:cNvPr>
          <p:cNvSpPr/>
          <p:nvPr/>
        </p:nvSpPr>
        <p:spPr>
          <a:xfrm>
            <a:off x="4344845" y="4507749"/>
            <a:ext cx="3547332" cy="1269661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4D49992-89DA-407E-8836-5EF297AD4E31}"/>
              </a:ext>
            </a:extLst>
          </p:cNvPr>
          <p:cNvSpPr/>
          <p:nvPr/>
        </p:nvSpPr>
        <p:spPr>
          <a:xfrm>
            <a:off x="705930" y="4507749"/>
            <a:ext cx="3547332" cy="12696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4120C30-BF2A-4535-941E-E71B5F712EE2}"/>
              </a:ext>
            </a:extLst>
          </p:cNvPr>
          <p:cNvSpPr/>
          <p:nvPr/>
        </p:nvSpPr>
        <p:spPr>
          <a:xfrm>
            <a:off x="5367254" y="3086046"/>
            <a:ext cx="4533064" cy="1269661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46D43A-898E-42C5-B02A-F063A5DF7708}"/>
              </a:ext>
            </a:extLst>
          </p:cNvPr>
          <p:cNvSpPr/>
          <p:nvPr/>
        </p:nvSpPr>
        <p:spPr>
          <a:xfrm>
            <a:off x="705930" y="3086046"/>
            <a:ext cx="4533064" cy="1269661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970632-7626-4EB0-B910-357F69A18177}"/>
              </a:ext>
            </a:extLst>
          </p:cNvPr>
          <p:cNvSpPr txBox="1"/>
          <p:nvPr/>
        </p:nvSpPr>
        <p:spPr>
          <a:xfrm>
            <a:off x="660400" y="1130300"/>
            <a:ext cx="5711399" cy="5847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SzPct val="25000"/>
              <a:buNone/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思考与改进</a:t>
            </a:r>
            <a:endParaRPr lang="en-US" altLang="zh-CN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B5837CE-7205-4FC5-94DE-3FAD7DA656DE}"/>
              </a:ext>
            </a:extLst>
          </p:cNvPr>
          <p:cNvSpPr txBox="1"/>
          <p:nvPr/>
        </p:nvSpPr>
        <p:spPr>
          <a:xfrm>
            <a:off x="1577806" y="4935566"/>
            <a:ext cx="2302072" cy="75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善于使用便捷的运营工具去提高工作效率，部门内要及时分享好的运营工具，提高团队的运作效率和流畅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度。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0699FF1-1C13-4B08-9228-E4B034A30FBE}"/>
              </a:ext>
            </a:extLst>
          </p:cNvPr>
          <p:cNvSpPr txBox="1"/>
          <p:nvPr/>
        </p:nvSpPr>
        <p:spPr>
          <a:xfrm>
            <a:off x="1591046" y="4683179"/>
            <a:ext cx="1578874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FFFF"/>
                </a:solidFill>
              </a:rPr>
              <a:t>运营工具的选择</a:t>
            </a:r>
            <a:endParaRPr lang="en-US" altLang="zh-CN" sz="1050" b="1" dirty="0">
              <a:solidFill>
                <a:srgbClr val="FFFFF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29AD0D0-4D89-4B77-A464-25C88D5187AD}"/>
              </a:ext>
            </a:extLst>
          </p:cNvPr>
          <p:cNvGrpSpPr/>
          <p:nvPr/>
        </p:nvGrpSpPr>
        <p:grpSpPr>
          <a:xfrm>
            <a:off x="878276" y="4716747"/>
            <a:ext cx="551408" cy="551405"/>
            <a:chOff x="2631617" y="4670247"/>
            <a:chExt cx="444222" cy="44422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4101CE9-2036-4F8A-B6CC-1FF43796462D}"/>
                </a:ext>
              </a:extLst>
            </p:cNvPr>
            <p:cNvSpPr/>
            <p:nvPr/>
          </p:nvSpPr>
          <p:spPr>
            <a:xfrm>
              <a:off x="2631617" y="4670247"/>
              <a:ext cx="444222" cy="444220"/>
            </a:xfrm>
            <a:prstGeom prst="ellipse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1A4F927E-918B-49FA-96EA-C990B52BAE77}"/>
                </a:ext>
              </a:extLst>
            </p:cNvPr>
            <p:cNvSpPr/>
            <p:nvPr/>
          </p:nvSpPr>
          <p:spPr bwMode="auto">
            <a:xfrm>
              <a:off x="2750946" y="4806791"/>
              <a:ext cx="205561" cy="171132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746513-B82A-43DA-8BF9-E94A405B43AC}"/>
              </a:ext>
            </a:extLst>
          </p:cNvPr>
          <p:cNvGrpSpPr/>
          <p:nvPr/>
        </p:nvGrpSpPr>
        <p:grpSpPr>
          <a:xfrm>
            <a:off x="8156106" y="4712239"/>
            <a:ext cx="551408" cy="551405"/>
            <a:chOff x="627900" y="4897393"/>
            <a:chExt cx="645510" cy="64550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9B09AB2-6B50-48AA-9940-FB8CBAF8E66D}"/>
                </a:ext>
              </a:extLst>
            </p:cNvPr>
            <p:cNvSpPr/>
            <p:nvPr/>
          </p:nvSpPr>
          <p:spPr>
            <a:xfrm>
              <a:off x="627900" y="4897393"/>
              <a:ext cx="645510" cy="645507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7304F0DC-0D62-421B-AB9B-8929D57F196A}"/>
                </a:ext>
              </a:extLst>
            </p:cNvPr>
            <p:cNvSpPr/>
            <p:nvPr/>
          </p:nvSpPr>
          <p:spPr bwMode="auto">
            <a:xfrm>
              <a:off x="802143" y="5063047"/>
              <a:ext cx="285604" cy="313067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3C5324B-1EAC-4408-A335-885204A159D4}"/>
              </a:ext>
            </a:extLst>
          </p:cNvPr>
          <p:cNvSpPr txBox="1"/>
          <p:nvPr/>
        </p:nvSpPr>
        <p:spPr>
          <a:xfrm>
            <a:off x="5216721" y="4935566"/>
            <a:ext cx="2302072" cy="75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合理的量化工作，避免过量或过少工作，每天跟进累计关注数，用户留存以及图文转发等关键</a:t>
            </a:r>
            <a:r>
              <a:rPr lang="zh-CN" altLang="en-US">
                <a:sym typeface="Arial" panose="020B0604020202020204" pitchFamily="34" charset="0"/>
              </a:rPr>
              <a:t>数据。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B0CD5A-B226-4979-82E4-E9C623F714D2}"/>
              </a:ext>
            </a:extLst>
          </p:cNvPr>
          <p:cNvSpPr txBox="1"/>
          <p:nvPr/>
        </p:nvSpPr>
        <p:spPr>
          <a:xfrm>
            <a:off x="5229961" y="4683179"/>
            <a:ext cx="1893442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/>
            </a:lvl1pPr>
          </a:lstStyle>
          <a:p>
            <a:r>
              <a:rPr lang="zh-CN" altLang="en-US" dirty="0"/>
              <a:t>工作的量化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60296B-87AF-4F6A-AB5F-000851DBBAE8}"/>
              </a:ext>
            </a:extLst>
          </p:cNvPr>
          <p:cNvSpPr txBox="1"/>
          <p:nvPr/>
        </p:nvSpPr>
        <p:spPr>
          <a:xfrm>
            <a:off x="8855635" y="4935566"/>
            <a:ext cx="2173609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将工作项目化、计划化。区分工作的时间和紧急关系，避免工作时间碎片</a:t>
            </a:r>
            <a:r>
              <a:rPr lang="zh-CN" altLang="en-US">
                <a:sym typeface="Arial" panose="020B0604020202020204" pitchFamily="34" charset="0"/>
              </a:rPr>
              <a:t>化。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FAAA8C-EEA5-403B-A5E4-FBE2968F7DDF}"/>
              </a:ext>
            </a:extLst>
          </p:cNvPr>
          <p:cNvSpPr txBox="1"/>
          <p:nvPr/>
        </p:nvSpPr>
        <p:spPr>
          <a:xfrm>
            <a:off x="8868876" y="4683179"/>
            <a:ext cx="2024902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/>
            </a:lvl1pPr>
          </a:lstStyle>
          <a:p>
            <a:r>
              <a:rPr lang="zh-CN" altLang="en-US" dirty="0"/>
              <a:t>时间安排合理化</a:t>
            </a:r>
            <a:endParaRPr lang="en-US" altLang="zh-CN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983AA8A-A55B-4BAC-9198-42EFEC9DD8DD}"/>
              </a:ext>
            </a:extLst>
          </p:cNvPr>
          <p:cNvGrpSpPr/>
          <p:nvPr/>
        </p:nvGrpSpPr>
        <p:grpSpPr>
          <a:xfrm>
            <a:off x="867678" y="3266137"/>
            <a:ext cx="4034693" cy="836636"/>
            <a:chOff x="6695294" y="4557214"/>
            <a:chExt cx="4034693" cy="836636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FF96594-3675-44CE-807C-FDBAB2A92A32}"/>
                </a:ext>
              </a:extLst>
            </p:cNvPr>
            <p:cNvGrpSpPr/>
            <p:nvPr/>
          </p:nvGrpSpPr>
          <p:grpSpPr>
            <a:xfrm>
              <a:off x="6695294" y="4590782"/>
              <a:ext cx="551408" cy="551405"/>
              <a:chOff x="8828045" y="5596652"/>
              <a:chExt cx="444222" cy="44422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EA4AFA6-F66D-4B52-8167-23157217A176}"/>
                  </a:ext>
                </a:extLst>
              </p:cNvPr>
              <p:cNvSpPr/>
              <p:nvPr/>
            </p:nvSpPr>
            <p:spPr>
              <a:xfrm>
                <a:off x="8828045" y="5596652"/>
                <a:ext cx="444222" cy="444220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DB566C04-74C3-49C0-BD4F-47EE19469D8D}"/>
                  </a:ext>
                </a:extLst>
              </p:cNvPr>
              <p:cNvSpPr/>
              <p:nvPr/>
            </p:nvSpPr>
            <p:spPr bwMode="auto">
              <a:xfrm>
                <a:off x="8947374" y="5725073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6475C32-166F-49F8-B6DA-5072C772C974}"/>
                </a:ext>
              </a:extLst>
            </p:cNvPr>
            <p:cNvSpPr txBox="1"/>
            <p:nvPr/>
          </p:nvSpPr>
          <p:spPr>
            <a:xfrm>
              <a:off x="7395208" y="4867296"/>
              <a:ext cx="3334779" cy="445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ym typeface="Arial" panose="020B0604020202020204" pitchFamily="34" charset="0"/>
                </a:rPr>
                <a:t>善于总结复盘，将失败的经历和教训形成可学习可复制的工作经验。在总结中不断优化工作，提高</a:t>
              </a:r>
              <a:r>
                <a:rPr lang="zh-CN" altLang="en-US">
                  <a:sym typeface="Arial" panose="020B0604020202020204" pitchFamily="34" charset="0"/>
                </a:rPr>
                <a:t>工作效率。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10B7C9D-5226-44DE-8976-5FC4026FB74B}"/>
                </a:ext>
              </a:extLst>
            </p:cNvPr>
            <p:cNvSpPr txBox="1"/>
            <p:nvPr/>
          </p:nvSpPr>
          <p:spPr>
            <a:xfrm>
              <a:off x="7408449" y="4557214"/>
              <a:ext cx="1004381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dirty="0"/>
                <a:t>计划与总结</a:t>
              </a:r>
              <a:endParaRPr lang="en-US" altLang="zh-CN" sz="1050" b="1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086529A-A667-40A0-882E-FDD08F2F1FCF}"/>
              </a:ext>
            </a:extLst>
          </p:cNvPr>
          <p:cNvSpPr txBox="1"/>
          <p:nvPr/>
        </p:nvSpPr>
        <p:spPr>
          <a:xfrm>
            <a:off x="6235537" y="3571558"/>
            <a:ext cx="3334779" cy="52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在运营中设立目标，包括长远目标和阶段目标，评估目标的操作性和可实现度，围绕目标去运营公众号。</a:t>
            </a:r>
            <a:endParaRPr lang="en-US" altLang="zh-CN" sz="9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4404C8-5C96-4081-AA1B-3A348D841F9A}"/>
              </a:ext>
            </a:extLst>
          </p:cNvPr>
          <p:cNvSpPr txBox="1"/>
          <p:nvPr/>
        </p:nvSpPr>
        <p:spPr>
          <a:xfrm>
            <a:off x="6248778" y="3261476"/>
            <a:ext cx="1643399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阶段目标的设定</a:t>
            </a:r>
            <a:endParaRPr lang="en-US" altLang="zh-CN" sz="1050" b="1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5B95C97-802D-4A88-8798-633416815BD5}"/>
              </a:ext>
            </a:extLst>
          </p:cNvPr>
          <p:cNvGrpSpPr/>
          <p:nvPr/>
        </p:nvGrpSpPr>
        <p:grpSpPr>
          <a:xfrm>
            <a:off x="4517191" y="4711755"/>
            <a:ext cx="551408" cy="551405"/>
            <a:chOff x="8828045" y="4215443"/>
            <a:chExt cx="444222" cy="444220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1FDA647-AFBF-4FEB-923C-61DAB007A82A}"/>
                </a:ext>
              </a:extLst>
            </p:cNvPr>
            <p:cNvSpPr/>
            <p:nvPr/>
          </p:nvSpPr>
          <p:spPr>
            <a:xfrm>
              <a:off x="8828045" y="4215443"/>
              <a:ext cx="444222" cy="44422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0C894A-D5DD-4C61-AAEE-941EF6FF889F}"/>
                </a:ext>
              </a:extLst>
            </p:cNvPr>
            <p:cNvSpPr/>
            <p:nvPr/>
          </p:nvSpPr>
          <p:spPr bwMode="auto">
            <a:xfrm>
              <a:off x="8970761" y="4331615"/>
              <a:ext cx="168853" cy="205561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E068483-EC31-492E-A1A8-98027A4ACA76}"/>
              </a:ext>
            </a:extLst>
          </p:cNvPr>
          <p:cNvGrpSpPr/>
          <p:nvPr/>
        </p:nvGrpSpPr>
        <p:grpSpPr>
          <a:xfrm>
            <a:off x="5530745" y="3299598"/>
            <a:ext cx="551408" cy="551406"/>
            <a:chOff x="8297756" y="2723544"/>
            <a:chExt cx="444222" cy="444220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DED3F68-D576-40AC-A7A1-05CB6561CABA}"/>
                </a:ext>
              </a:extLst>
            </p:cNvPr>
            <p:cNvSpPr/>
            <p:nvPr/>
          </p:nvSpPr>
          <p:spPr>
            <a:xfrm>
              <a:off x="8297756" y="2723544"/>
              <a:ext cx="444222" cy="44422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CDCF02B-3C2F-434E-951B-2AF8EF1F1641}"/>
                </a:ext>
              </a:extLst>
            </p:cNvPr>
            <p:cNvSpPr/>
            <p:nvPr/>
          </p:nvSpPr>
          <p:spPr bwMode="auto">
            <a:xfrm>
              <a:off x="8419292" y="2871874"/>
              <a:ext cx="217861" cy="173482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C0AC47ED-57A9-4069-825D-8EAA94E753FB}"/>
              </a:ext>
            </a:extLst>
          </p:cNvPr>
          <p:cNvSpPr txBox="1"/>
          <p:nvPr/>
        </p:nvSpPr>
        <p:spPr>
          <a:xfrm>
            <a:off x="7449220" y="1312966"/>
            <a:ext cx="2518513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在工作的这段时间里，思考反思了很多，总结如下。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81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83" y="3557072"/>
            <a:ext cx="4920211" cy="681576"/>
          </a:xfrm>
        </p:spPr>
        <p:txBody>
          <a:bodyPr/>
          <a:lstStyle/>
          <a:p>
            <a:r>
              <a:rPr lang="zh-CN" altLang="en-US" spc="600" dirty="0"/>
              <a:t>规划展望</a:t>
            </a:r>
            <a:endParaRPr lang="en-US" altLang="zh-CN" spc="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683" y="4292534"/>
            <a:ext cx="4920211" cy="68157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346E48D-011A-44A6-860D-270D02774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7455" y="1790188"/>
            <a:ext cx="1798639" cy="1589979"/>
          </a:xfrm>
        </p:spPr>
        <p:txBody>
          <a:bodyPr/>
          <a:lstStyle/>
          <a:p>
            <a:r>
              <a:rPr lang="en-US" altLang="zh-CN" dirty="0">
                <a:solidFill>
                  <a:srgbClr val="3761D7"/>
                </a:solidFill>
              </a:rPr>
              <a:t>04</a:t>
            </a:r>
            <a:endParaRPr lang="zh-CN" altLang="en-US" dirty="0">
              <a:solidFill>
                <a:srgbClr val="376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2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AD0C0348-E105-4FCD-9B88-89E2DB4E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625600"/>
          </a:xfrm>
        </p:spPr>
        <p:txBody>
          <a:bodyPr wrap="square" anchor="b" anchorCtr="0">
            <a:spAutoFit/>
          </a:bodyPr>
          <a:lstStyle/>
          <a:p>
            <a:pPr defTabSz="914400">
              <a:buSzPct val="25000"/>
            </a:pPr>
            <a:r>
              <a:rPr lang="zh-CN" altLang="en-US" sz="2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运营规划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31FAA3-E21F-4631-9848-85F26CF962DD}"/>
              </a:ext>
            </a:extLst>
          </p:cNvPr>
          <p:cNvGrpSpPr/>
          <p:nvPr/>
        </p:nvGrpSpPr>
        <p:grpSpPr>
          <a:xfrm>
            <a:off x="4406929" y="2501623"/>
            <a:ext cx="3378142" cy="2555272"/>
            <a:chOff x="4975605" y="1476978"/>
            <a:chExt cx="2849338" cy="4089028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935416A-A78F-404D-A90E-9ED6BC75C1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1091" y="3521492"/>
              <a:ext cx="4089027" cy="0"/>
            </a:xfrm>
            <a:prstGeom prst="line">
              <a:avLst/>
            </a:prstGeom>
            <a:ln w="12700" cap="rnd">
              <a:gradFill>
                <a:gsLst>
                  <a:gs pos="50000">
                    <a:schemeClr val="tx1">
                      <a:lumMod val="50000"/>
                      <a:lumOff val="50000"/>
                      <a:alpha val="20000"/>
                    </a:schemeClr>
                  </a:gs>
                  <a:gs pos="0">
                    <a:schemeClr val="tx1">
                      <a:lumMod val="50000"/>
                      <a:lumOff val="50000"/>
                      <a:alpha val="0"/>
                    </a:schemeClr>
                  </a:gs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</a:gsLst>
                <a:lin ang="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EFF3885-1E5D-4498-9A11-D703EE39B4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80429" y="3521493"/>
              <a:ext cx="4089027" cy="0"/>
            </a:xfrm>
            <a:prstGeom prst="line">
              <a:avLst/>
            </a:prstGeom>
            <a:ln w="12700" cap="rnd">
              <a:gradFill>
                <a:gsLst>
                  <a:gs pos="50000">
                    <a:schemeClr val="tx1">
                      <a:lumMod val="50000"/>
                      <a:lumOff val="50000"/>
                      <a:alpha val="20000"/>
                    </a:schemeClr>
                  </a:gs>
                  <a:gs pos="0">
                    <a:schemeClr val="tx1">
                      <a:lumMod val="50000"/>
                      <a:lumOff val="50000"/>
                      <a:alpha val="0"/>
                    </a:schemeClr>
                  </a:gs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</a:gsLst>
                <a:lin ang="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CB5FF-F92B-42E8-AE90-926B2A947E9C}"/>
              </a:ext>
            </a:extLst>
          </p:cNvPr>
          <p:cNvSpPr txBox="1"/>
          <p:nvPr/>
        </p:nvSpPr>
        <p:spPr>
          <a:xfrm>
            <a:off x="2880748" y="326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起步阶段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C98121D-BBDE-417D-A467-26DB33295E11}"/>
              </a:ext>
            </a:extLst>
          </p:cNvPr>
          <p:cNvSpPr/>
          <p:nvPr/>
        </p:nvSpPr>
        <p:spPr>
          <a:xfrm>
            <a:off x="2182006" y="3858176"/>
            <a:ext cx="1929967" cy="748776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尝试多种方法 （社群、活动、内容营销） 并最终确定最优方法 以保持初始用户的不断增长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BF89D6-A31E-4FA5-8F61-B9F99351B6EC}"/>
              </a:ext>
            </a:extLst>
          </p:cNvPr>
          <p:cNvSpPr txBox="1"/>
          <p:nvPr/>
        </p:nvSpPr>
        <p:spPr>
          <a:xfrm>
            <a:off x="5909802" y="326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初始阶段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CD07B5-6FD9-4E3D-B2F9-23E177ABC586}"/>
              </a:ext>
            </a:extLst>
          </p:cNvPr>
          <p:cNvSpPr/>
          <p:nvPr/>
        </p:nvSpPr>
        <p:spPr>
          <a:xfrm>
            <a:off x="5211060" y="3858176"/>
            <a:ext cx="1929967" cy="748776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继续尝试多种方法并最终确定最优组合，以保持初始用户的不断增长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723E22-A68F-445B-95D7-4376A4DBE1EC}"/>
              </a:ext>
            </a:extLst>
          </p:cNvPr>
          <p:cNvSpPr txBox="1"/>
          <p:nvPr/>
        </p:nvSpPr>
        <p:spPr>
          <a:xfrm>
            <a:off x="8938856" y="326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加速阶段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97AE95-615F-44B5-9FC3-22060D55D43C}"/>
              </a:ext>
            </a:extLst>
          </p:cNvPr>
          <p:cNvSpPr/>
          <p:nvPr/>
        </p:nvSpPr>
        <p:spPr>
          <a:xfrm>
            <a:off x="8240114" y="3858176"/>
            <a:ext cx="1929967" cy="748776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粉丝数量持续上涨延续「初始用户」期的推广方法 稳定获取流量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82C16E-C0B6-4B7D-B26E-8246D3FA67A7}"/>
              </a:ext>
            </a:extLst>
          </p:cNvPr>
          <p:cNvSpPr/>
          <p:nvPr/>
        </p:nvSpPr>
        <p:spPr>
          <a:xfrm>
            <a:off x="2247741" y="3198859"/>
            <a:ext cx="480131" cy="480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D17EA7-BBC3-4CFC-8EE8-828D9F2DEE40}"/>
              </a:ext>
            </a:extLst>
          </p:cNvPr>
          <p:cNvSpPr/>
          <p:nvPr/>
        </p:nvSpPr>
        <p:spPr>
          <a:xfrm>
            <a:off x="5301883" y="3198859"/>
            <a:ext cx="480131" cy="480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53811A-507E-47F7-B809-ACDC308908B7}"/>
              </a:ext>
            </a:extLst>
          </p:cNvPr>
          <p:cNvSpPr/>
          <p:nvPr/>
        </p:nvSpPr>
        <p:spPr>
          <a:xfrm>
            <a:off x="8305849" y="3198859"/>
            <a:ext cx="480131" cy="480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53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91FA97D-52F9-4E5E-BD57-C996970A0A95}"/>
              </a:ext>
            </a:extLst>
          </p:cNvPr>
          <p:cNvGrpSpPr/>
          <p:nvPr/>
        </p:nvGrpSpPr>
        <p:grpSpPr>
          <a:xfrm>
            <a:off x="1251287" y="1422393"/>
            <a:ext cx="9753585" cy="3976527"/>
            <a:chOff x="1251287" y="1422393"/>
            <a:chExt cx="9753585" cy="3976527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FAFE8CF-434B-4C94-BB32-32A27A96742A}"/>
                </a:ext>
              </a:extLst>
            </p:cNvPr>
            <p:cNvSpPr/>
            <p:nvPr/>
          </p:nvSpPr>
          <p:spPr>
            <a:xfrm>
              <a:off x="1251287" y="1422393"/>
              <a:ext cx="3155673" cy="3150575"/>
            </a:xfrm>
            <a:custGeom>
              <a:avLst/>
              <a:gdLst>
                <a:gd name="connsiteX0" fmla="*/ 602275 w 602487"/>
                <a:gd name="connsiteY0" fmla="*/ 602275 w 602487"/>
                <a:gd name="connsiteX1" fmla="*/ 602275 w 602487"/>
                <a:gd name="connsiteY1" fmla="*/ 602275 w 602487"/>
                <a:gd name="connsiteX2" fmla="*/ 602275 w 602487"/>
                <a:gd name="connsiteY2" fmla="*/ 602275 w 602487"/>
                <a:gd name="connsiteX3" fmla="*/ 602275 w 602487"/>
                <a:gd name="connsiteY3" fmla="*/ 602275 w 602487"/>
                <a:gd name="connsiteX4" fmla="*/ 602275 w 602487"/>
                <a:gd name="connsiteY4" fmla="*/ 602275 w 602487"/>
                <a:gd name="connsiteX5" fmla="*/ 602275 w 602487"/>
                <a:gd name="connsiteY5" fmla="*/ 602275 w 602487"/>
                <a:gd name="connsiteX6" fmla="*/ 602275 w 602487"/>
                <a:gd name="connsiteY6" fmla="*/ 602275 w 602487"/>
                <a:gd name="connsiteX7" fmla="*/ 602275 w 602487"/>
                <a:gd name="connsiteY7" fmla="*/ 602275 w 602487"/>
                <a:gd name="connsiteX8" fmla="*/ 602275 w 602487"/>
                <a:gd name="connsiteY8" fmla="*/ 602275 w 602487"/>
                <a:gd name="connsiteX9" fmla="*/ 602275 w 602487"/>
                <a:gd name="connsiteY9" fmla="*/ 602275 w 602487"/>
                <a:gd name="connsiteX10" fmla="*/ 602275 w 602487"/>
                <a:gd name="connsiteY10" fmla="*/ 602275 w 602487"/>
                <a:gd name="connsiteX11" fmla="*/ 602275 w 602487"/>
                <a:gd name="connsiteY11" fmla="*/ 602275 w 602487"/>
                <a:gd name="connsiteX12" fmla="*/ 602275 w 602487"/>
                <a:gd name="connsiteY12" fmla="*/ 602275 w 602487"/>
                <a:gd name="connsiteX13" fmla="*/ 602275 w 602487"/>
                <a:gd name="connsiteY13" fmla="*/ 602275 w 602487"/>
                <a:gd name="connsiteX14" fmla="*/ 602275 w 602487"/>
                <a:gd name="connsiteY14" fmla="*/ 602275 w 602487"/>
                <a:gd name="connsiteX15" fmla="*/ 602275 w 602487"/>
                <a:gd name="connsiteY15" fmla="*/ 602275 w 602487"/>
                <a:gd name="connsiteX16" fmla="*/ 602275 w 602487"/>
                <a:gd name="connsiteY16" fmla="*/ 602275 w 602487"/>
                <a:gd name="connsiteX17" fmla="*/ 602275 w 602487"/>
                <a:gd name="connsiteY17" fmla="*/ 602275 w 602487"/>
                <a:gd name="connsiteX18" fmla="*/ 602275 w 602487"/>
                <a:gd name="connsiteY18" fmla="*/ 602275 w 602487"/>
                <a:gd name="connsiteX19" fmla="*/ 602275 w 602487"/>
                <a:gd name="connsiteY19" fmla="*/ 602275 w 602487"/>
                <a:gd name="connsiteX20" fmla="*/ 602275 w 602487"/>
                <a:gd name="connsiteY20" fmla="*/ 602275 w 602487"/>
                <a:gd name="connsiteX21" fmla="*/ 602275 w 602487"/>
                <a:gd name="connsiteY21" fmla="*/ 602275 w 602487"/>
                <a:gd name="connsiteX22" fmla="*/ 602275 w 602487"/>
                <a:gd name="connsiteY22" fmla="*/ 602275 w 602487"/>
                <a:gd name="connsiteX23" fmla="*/ 602275 w 602487"/>
                <a:gd name="connsiteY23" fmla="*/ 602275 w 602487"/>
                <a:gd name="connsiteX24" fmla="*/ 602275 w 602487"/>
                <a:gd name="connsiteY24" fmla="*/ 602275 w 602487"/>
                <a:gd name="connsiteX25" fmla="*/ 602275 w 602487"/>
                <a:gd name="connsiteY25" fmla="*/ 602275 w 602487"/>
                <a:gd name="connsiteX26" fmla="*/ 602275 w 602487"/>
                <a:gd name="connsiteY26" fmla="*/ 602275 w 602487"/>
                <a:gd name="connsiteX27" fmla="*/ 602275 w 602487"/>
                <a:gd name="connsiteY27" fmla="*/ 602275 w 602487"/>
                <a:gd name="connsiteX28" fmla="*/ 602275 w 602487"/>
                <a:gd name="connsiteY28" fmla="*/ 602275 w 602487"/>
                <a:gd name="connsiteX29" fmla="*/ 602275 w 602487"/>
                <a:gd name="connsiteY29" fmla="*/ 602275 w 602487"/>
                <a:gd name="connsiteX30" fmla="*/ 602275 w 602487"/>
                <a:gd name="connsiteY30" fmla="*/ 602275 w 602487"/>
                <a:gd name="connsiteX31" fmla="*/ 602275 w 602487"/>
                <a:gd name="connsiteY31" fmla="*/ 602275 w 602487"/>
                <a:gd name="connsiteX32" fmla="*/ 602275 w 602487"/>
                <a:gd name="connsiteY32" fmla="*/ 602275 w 602487"/>
                <a:gd name="connsiteX33" fmla="*/ 602275 w 602487"/>
                <a:gd name="connsiteY33" fmla="*/ 602275 w 602487"/>
                <a:gd name="connsiteX34" fmla="*/ 602275 w 602487"/>
                <a:gd name="connsiteY34" fmla="*/ 602275 w 602487"/>
                <a:gd name="connsiteX35" fmla="*/ 602275 w 602487"/>
                <a:gd name="connsiteY35" fmla="*/ 602275 w 602487"/>
                <a:gd name="connsiteX36" fmla="*/ 602275 w 602487"/>
                <a:gd name="connsiteY36" fmla="*/ 602275 w 602487"/>
                <a:gd name="connsiteX37" fmla="*/ 602275 w 602487"/>
                <a:gd name="connsiteY37" fmla="*/ 602275 w 602487"/>
                <a:gd name="connsiteX38" fmla="*/ 602275 w 602487"/>
                <a:gd name="connsiteY38" fmla="*/ 602275 w 602487"/>
                <a:gd name="connsiteX39" fmla="*/ 602275 w 602487"/>
                <a:gd name="connsiteY39" fmla="*/ 602275 w 602487"/>
                <a:gd name="connsiteX40" fmla="*/ 602275 w 602487"/>
                <a:gd name="connsiteY40" fmla="*/ 602275 w 602487"/>
                <a:gd name="connsiteX41" fmla="*/ 602275 w 602487"/>
                <a:gd name="connsiteY41" fmla="*/ 602275 w 602487"/>
                <a:gd name="connsiteX42" fmla="*/ 602275 w 602487"/>
                <a:gd name="connsiteY42" fmla="*/ 602275 w 602487"/>
                <a:gd name="connsiteX43" fmla="*/ 602275 w 602487"/>
                <a:gd name="connsiteY43" fmla="*/ 602275 w 602487"/>
                <a:gd name="connsiteX44" fmla="*/ 602275 w 602487"/>
                <a:gd name="connsiteY44" fmla="*/ 602275 w 602487"/>
                <a:gd name="connsiteX45" fmla="*/ 602275 w 602487"/>
                <a:gd name="connsiteY45" fmla="*/ 602275 w 602487"/>
                <a:gd name="connsiteX46" fmla="*/ 602275 w 602487"/>
                <a:gd name="connsiteY46" fmla="*/ 602275 w 602487"/>
                <a:gd name="connsiteX47" fmla="*/ 602275 w 602487"/>
                <a:gd name="connsiteY47" fmla="*/ 602275 w 602487"/>
                <a:gd name="connsiteX48" fmla="*/ 602275 w 602487"/>
                <a:gd name="connsiteY48" fmla="*/ 602275 w 602487"/>
                <a:gd name="connsiteX49" fmla="*/ 602275 w 602487"/>
                <a:gd name="connsiteY49" fmla="*/ 602275 w 602487"/>
                <a:gd name="connsiteX50" fmla="*/ 602275 w 602487"/>
                <a:gd name="connsiteY50" fmla="*/ 602275 w 602487"/>
                <a:gd name="connsiteX51" fmla="*/ 602275 w 602487"/>
                <a:gd name="connsiteY51" fmla="*/ 602275 w 602487"/>
                <a:gd name="connsiteX52" fmla="*/ 602275 w 602487"/>
                <a:gd name="connsiteY52" fmla="*/ 602275 w 602487"/>
                <a:gd name="connsiteX53" fmla="*/ 602275 w 602487"/>
                <a:gd name="connsiteY53" fmla="*/ 602275 w 602487"/>
                <a:gd name="connsiteX54" fmla="*/ 602275 w 602487"/>
                <a:gd name="connsiteY54" fmla="*/ 602275 w 602487"/>
                <a:gd name="connsiteX55" fmla="*/ 602275 w 602487"/>
                <a:gd name="connsiteY55" fmla="*/ 602275 w 602487"/>
                <a:gd name="connsiteX56" fmla="*/ 602275 w 602487"/>
                <a:gd name="connsiteY56" fmla="*/ 602275 w 602487"/>
                <a:gd name="connsiteX57" fmla="*/ 602275 w 602487"/>
                <a:gd name="connsiteY57" fmla="*/ 602275 w 602487"/>
                <a:gd name="connsiteX58" fmla="*/ 602275 w 602487"/>
                <a:gd name="connsiteY58" fmla="*/ 602275 w 602487"/>
                <a:gd name="connsiteX59" fmla="*/ 602275 w 602487"/>
                <a:gd name="connsiteY59" fmla="*/ 602275 w 602487"/>
                <a:gd name="connsiteX60" fmla="*/ 602275 w 602487"/>
                <a:gd name="connsiteY60" fmla="*/ 602275 w 602487"/>
                <a:gd name="connsiteX61" fmla="*/ 602275 w 602487"/>
                <a:gd name="connsiteY61" fmla="*/ 602275 w 602487"/>
                <a:gd name="connsiteX62" fmla="*/ 602275 w 602487"/>
                <a:gd name="connsiteY62" fmla="*/ 602275 w 602487"/>
                <a:gd name="connsiteX63" fmla="*/ 602275 w 602487"/>
                <a:gd name="connsiteY63" fmla="*/ 602275 w 602487"/>
                <a:gd name="connsiteX64" fmla="*/ 602275 w 602487"/>
                <a:gd name="connsiteY64" fmla="*/ 602275 w 602487"/>
                <a:gd name="connsiteX65" fmla="*/ 602275 w 602487"/>
                <a:gd name="connsiteY65" fmla="*/ 602275 w 602487"/>
                <a:gd name="connsiteX66" fmla="*/ 602275 w 602487"/>
                <a:gd name="connsiteY66" fmla="*/ 602275 w 602487"/>
                <a:gd name="connsiteX67" fmla="*/ 602275 w 602487"/>
                <a:gd name="connsiteY67" fmla="*/ 602275 w 602487"/>
                <a:gd name="connsiteX68" fmla="*/ 602275 w 602487"/>
                <a:gd name="connsiteY68" fmla="*/ 602275 w 602487"/>
                <a:gd name="connsiteX69" fmla="*/ 602275 w 602487"/>
                <a:gd name="connsiteY69" fmla="*/ 602275 w 602487"/>
                <a:gd name="connsiteX70" fmla="*/ 602275 w 602487"/>
                <a:gd name="connsiteY70" fmla="*/ 602275 w 602487"/>
                <a:gd name="connsiteX71" fmla="*/ 602275 w 602487"/>
                <a:gd name="connsiteY71" fmla="*/ 602275 w 602487"/>
                <a:gd name="connsiteX72" fmla="*/ 602275 w 602487"/>
                <a:gd name="connsiteY72" fmla="*/ 602275 w 602487"/>
                <a:gd name="connsiteX73" fmla="*/ 602275 w 602487"/>
                <a:gd name="connsiteY73" fmla="*/ 602275 w 602487"/>
                <a:gd name="connsiteX74" fmla="*/ 602275 w 602487"/>
                <a:gd name="connsiteY74" fmla="*/ 602275 w 602487"/>
                <a:gd name="connsiteX75" fmla="*/ 602275 w 602487"/>
                <a:gd name="connsiteY75" fmla="*/ 602275 w 602487"/>
                <a:gd name="connsiteX76" fmla="*/ 602275 w 602487"/>
                <a:gd name="connsiteY76" fmla="*/ 602275 w 602487"/>
                <a:gd name="connsiteX77" fmla="*/ 602275 w 602487"/>
                <a:gd name="connsiteY77" fmla="*/ 602275 w 602487"/>
                <a:gd name="connsiteX78" fmla="*/ 602275 w 602487"/>
                <a:gd name="connsiteY78" fmla="*/ 602275 w 602487"/>
                <a:gd name="connsiteX79" fmla="*/ 602275 w 602487"/>
                <a:gd name="connsiteY79" fmla="*/ 602275 w 602487"/>
                <a:gd name="connsiteX80" fmla="*/ 602275 w 602487"/>
                <a:gd name="connsiteY80" fmla="*/ 602275 w 602487"/>
                <a:gd name="connsiteX81" fmla="*/ 602275 w 602487"/>
                <a:gd name="connsiteY81" fmla="*/ 602275 w 602487"/>
                <a:gd name="connsiteX82" fmla="*/ 602275 w 602487"/>
                <a:gd name="connsiteY82" fmla="*/ 602275 w 602487"/>
                <a:gd name="connsiteX83" fmla="*/ 602275 w 602487"/>
                <a:gd name="connsiteY83" fmla="*/ 602275 w 602487"/>
                <a:gd name="connsiteX84" fmla="*/ 602275 w 602487"/>
                <a:gd name="connsiteY84" fmla="*/ 602275 w 602487"/>
                <a:gd name="connsiteX85" fmla="*/ 602275 w 602487"/>
                <a:gd name="connsiteY85" fmla="*/ 602275 w 602487"/>
                <a:gd name="connsiteX86" fmla="*/ 602275 w 602487"/>
                <a:gd name="connsiteY86" fmla="*/ 602275 w 602487"/>
                <a:gd name="connsiteX87" fmla="*/ 602275 w 602487"/>
                <a:gd name="connsiteY87" fmla="*/ 602275 w 602487"/>
                <a:gd name="connsiteX88" fmla="*/ 602275 w 602487"/>
                <a:gd name="connsiteY88" fmla="*/ 602275 w 602487"/>
                <a:gd name="connsiteX89" fmla="*/ 602275 w 602487"/>
                <a:gd name="connsiteY89" fmla="*/ 602275 w 602487"/>
                <a:gd name="connsiteX90" fmla="*/ 602275 w 602487"/>
                <a:gd name="connsiteY90" fmla="*/ 602275 w 602487"/>
                <a:gd name="connsiteX91" fmla="*/ 602275 w 602487"/>
                <a:gd name="connsiteY91" fmla="*/ 602275 w 602487"/>
                <a:gd name="connsiteX92" fmla="*/ 602275 w 602487"/>
                <a:gd name="connsiteY92" fmla="*/ 602275 w 602487"/>
                <a:gd name="connsiteX93" fmla="*/ 602275 w 602487"/>
                <a:gd name="connsiteY93" fmla="*/ 602275 w 602487"/>
                <a:gd name="connsiteX94" fmla="*/ 602275 w 602487"/>
                <a:gd name="connsiteY94" fmla="*/ 602275 w 602487"/>
                <a:gd name="connsiteX95" fmla="*/ 602275 w 602487"/>
                <a:gd name="connsiteY95" fmla="*/ 602275 w 602487"/>
                <a:gd name="connsiteX96" fmla="*/ 602275 w 602487"/>
                <a:gd name="connsiteY96" fmla="*/ 602275 w 602487"/>
                <a:gd name="connsiteX97" fmla="*/ 602275 w 602487"/>
                <a:gd name="connsiteY97" fmla="*/ 602275 w 602487"/>
                <a:gd name="connsiteX98" fmla="*/ 602275 w 602487"/>
                <a:gd name="connsiteY98" fmla="*/ 602275 w 602487"/>
                <a:gd name="connsiteX99" fmla="*/ 602275 w 602487"/>
                <a:gd name="connsiteY99" fmla="*/ 602275 w 602487"/>
                <a:gd name="connsiteX100" fmla="*/ 602275 w 602487"/>
                <a:gd name="connsiteY100" fmla="*/ 602275 w 602487"/>
                <a:gd name="connsiteX101" fmla="*/ 602275 w 602487"/>
                <a:gd name="connsiteY101" fmla="*/ 602275 w 602487"/>
                <a:gd name="connsiteX102" fmla="*/ 602275 w 602487"/>
                <a:gd name="connsiteY102" fmla="*/ 602275 w 602487"/>
                <a:gd name="connsiteX103" fmla="*/ 602275 w 602487"/>
                <a:gd name="connsiteY103" fmla="*/ 602275 w 602487"/>
                <a:gd name="connsiteX104" fmla="*/ 602275 w 602487"/>
                <a:gd name="connsiteY104" fmla="*/ 602275 w 602487"/>
                <a:gd name="connsiteX105" fmla="*/ 602275 w 602487"/>
                <a:gd name="connsiteY105" fmla="*/ 602275 w 602487"/>
                <a:gd name="connsiteX106" fmla="*/ 602275 w 602487"/>
                <a:gd name="connsiteY106" fmla="*/ 602275 w 602487"/>
                <a:gd name="connsiteX107" fmla="*/ 602275 w 602487"/>
                <a:gd name="connsiteY107" fmla="*/ 602275 w 602487"/>
                <a:gd name="connsiteX108" fmla="*/ 602275 w 602487"/>
                <a:gd name="connsiteY108" fmla="*/ 602275 w 602487"/>
                <a:gd name="connsiteX109" fmla="*/ 602275 w 602487"/>
                <a:gd name="connsiteY109" fmla="*/ 602275 w 602487"/>
                <a:gd name="connsiteX110" fmla="*/ 602275 w 602487"/>
                <a:gd name="connsiteY110" fmla="*/ 602275 w 602487"/>
                <a:gd name="connsiteX111" fmla="*/ 602275 w 602487"/>
                <a:gd name="connsiteY111" fmla="*/ 602275 w 602487"/>
                <a:gd name="connsiteX112" fmla="*/ 602275 w 602487"/>
                <a:gd name="connsiteY112" fmla="*/ 602275 w 602487"/>
                <a:gd name="connsiteX113" fmla="*/ 602275 w 602487"/>
                <a:gd name="connsiteY113" fmla="*/ 602275 w 602487"/>
                <a:gd name="connsiteX114" fmla="*/ 602275 w 602487"/>
                <a:gd name="connsiteY114" fmla="*/ 602275 w 602487"/>
                <a:gd name="connsiteX115" fmla="*/ 602275 w 602487"/>
                <a:gd name="connsiteY115" fmla="*/ 602275 w 602487"/>
                <a:gd name="connsiteX116" fmla="*/ 602275 w 602487"/>
                <a:gd name="connsiteY116" fmla="*/ 602275 w 602487"/>
                <a:gd name="connsiteX117" fmla="*/ 602275 w 602487"/>
                <a:gd name="connsiteY117" fmla="*/ 602275 w 602487"/>
                <a:gd name="connsiteX118" fmla="*/ 602275 w 602487"/>
                <a:gd name="connsiteY118" fmla="*/ 602275 w 602487"/>
                <a:gd name="connsiteX119" fmla="*/ 602275 w 602487"/>
                <a:gd name="connsiteY119" fmla="*/ 602275 w 602487"/>
                <a:gd name="connsiteX120" fmla="*/ 602275 w 602487"/>
                <a:gd name="connsiteY120" fmla="*/ 602275 w 602487"/>
                <a:gd name="connsiteX121" fmla="*/ 602275 w 602487"/>
                <a:gd name="connsiteY121" fmla="*/ 602275 w 602487"/>
                <a:gd name="connsiteX122" fmla="*/ 602275 w 602487"/>
                <a:gd name="connsiteY122" fmla="*/ 602275 w 602487"/>
                <a:gd name="connsiteX123" fmla="*/ 602275 w 602487"/>
                <a:gd name="connsiteY123" fmla="*/ 602275 w 602487"/>
                <a:gd name="connsiteX124" fmla="*/ 602275 w 602487"/>
                <a:gd name="connsiteY124" fmla="*/ 602275 w 602487"/>
                <a:gd name="connsiteX125" fmla="*/ 602275 w 602487"/>
                <a:gd name="connsiteY125" fmla="*/ 602275 w 602487"/>
                <a:gd name="connsiteX126" fmla="*/ 602275 w 602487"/>
                <a:gd name="connsiteY126" fmla="*/ 602275 w 602487"/>
                <a:gd name="connsiteX127" fmla="*/ 602275 w 602487"/>
                <a:gd name="connsiteY127" fmla="*/ 602275 w 602487"/>
                <a:gd name="connsiteX128" fmla="*/ 602275 w 602487"/>
                <a:gd name="connsiteY128" fmla="*/ 602275 w 60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07796" h="606815">
                  <a:moveTo>
                    <a:pt x="91136" y="485513"/>
                  </a:moveTo>
                  <a:cubicBezTo>
                    <a:pt x="107914" y="485513"/>
                    <a:pt x="121515" y="499114"/>
                    <a:pt x="121515" y="515892"/>
                  </a:cubicBezTo>
                  <a:cubicBezTo>
                    <a:pt x="121515" y="532670"/>
                    <a:pt x="107914" y="546271"/>
                    <a:pt x="91136" y="546271"/>
                  </a:cubicBezTo>
                  <a:cubicBezTo>
                    <a:pt x="74358" y="546271"/>
                    <a:pt x="60757" y="532670"/>
                    <a:pt x="60757" y="515892"/>
                  </a:cubicBezTo>
                  <a:cubicBezTo>
                    <a:pt x="60757" y="499114"/>
                    <a:pt x="74358" y="485513"/>
                    <a:pt x="91136" y="485513"/>
                  </a:cubicBezTo>
                  <a:close/>
                  <a:moveTo>
                    <a:pt x="496229" y="472388"/>
                  </a:moveTo>
                  <a:lnTo>
                    <a:pt x="501302" y="472388"/>
                  </a:lnTo>
                  <a:cubicBezTo>
                    <a:pt x="507353" y="472388"/>
                    <a:pt x="513494" y="473454"/>
                    <a:pt x="518478" y="477453"/>
                  </a:cubicBezTo>
                  <a:cubicBezTo>
                    <a:pt x="524619" y="482519"/>
                    <a:pt x="529691" y="489628"/>
                    <a:pt x="531649" y="495671"/>
                  </a:cubicBezTo>
                  <a:cubicBezTo>
                    <a:pt x="534675" y="512823"/>
                    <a:pt x="523551" y="528019"/>
                    <a:pt x="507353" y="531041"/>
                  </a:cubicBezTo>
                  <a:cubicBezTo>
                    <a:pt x="490177" y="534062"/>
                    <a:pt x="474959" y="522954"/>
                    <a:pt x="471933" y="506780"/>
                  </a:cubicBezTo>
                  <a:cubicBezTo>
                    <a:pt x="470954" y="499670"/>
                    <a:pt x="471933" y="491583"/>
                    <a:pt x="477006" y="484563"/>
                  </a:cubicBezTo>
                  <a:cubicBezTo>
                    <a:pt x="481011" y="478431"/>
                    <a:pt x="488130" y="473454"/>
                    <a:pt x="496229" y="472388"/>
                  </a:cubicBezTo>
                  <a:close/>
                  <a:moveTo>
                    <a:pt x="253189" y="465331"/>
                  </a:moveTo>
                  <a:cubicBezTo>
                    <a:pt x="281132" y="465331"/>
                    <a:pt x="303785" y="487952"/>
                    <a:pt x="303785" y="515856"/>
                  </a:cubicBezTo>
                  <a:cubicBezTo>
                    <a:pt x="303785" y="543760"/>
                    <a:pt x="281132" y="566381"/>
                    <a:pt x="253189" y="566381"/>
                  </a:cubicBezTo>
                  <a:cubicBezTo>
                    <a:pt x="225246" y="566381"/>
                    <a:pt x="202593" y="543760"/>
                    <a:pt x="202593" y="515856"/>
                  </a:cubicBezTo>
                  <a:cubicBezTo>
                    <a:pt x="202593" y="487952"/>
                    <a:pt x="225246" y="465331"/>
                    <a:pt x="253189" y="465331"/>
                  </a:cubicBezTo>
                  <a:close/>
                  <a:moveTo>
                    <a:pt x="91143" y="465330"/>
                  </a:moveTo>
                  <a:cubicBezTo>
                    <a:pt x="62750" y="465330"/>
                    <a:pt x="40498" y="487548"/>
                    <a:pt x="40498" y="515810"/>
                  </a:cubicBezTo>
                  <a:cubicBezTo>
                    <a:pt x="40498" y="544160"/>
                    <a:pt x="62750" y="566378"/>
                    <a:pt x="91143" y="566378"/>
                  </a:cubicBezTo>
                  <a:cubicBezTo>
                    <a:pt x="119536" y="566378"/>
                    <a:pt x="141788" y="544160"/>
                    <a:pt x="141788" y="515810"/>
                  </a:cubicBezTo>
                  <a:cubicBezTo>
                    <a:pt x="141788" y="487548"/>
                    <a:pt x="119536" y="465330"/>
                    <a:pt x="91143" y="465330"/>
                  </a:cubicBezTo>
                  <a:close/>
                  <a:moveTo>
                    <a:pt x="491138" y="453155"/>
                  </a:moveTo>
                  <a:cubicBezTo>
                    <a:pt x="477965" y="456176"/>
                    <a:pt x="465861" y="463286"/>
                    <a:pt x="458740" y="474395"/>
                  </a:cubicBezTo>
                  <a:cubicBezTo>
                    <a:pt x="451620" y="485504"/>
                    <a:pt x="448593" y="498657"/>
                    <a:pt x="450640" y="511810"/>
                  </a:cubicBezTo>
                  <a:cubicBezTo>
                    <a:pt x="454735" y="536073"/>
                    <a:pt x="476007" y="553225"/>
                    <a:pt x="500306" y="553225"/>
                  </a:cubicBezTo>
                  <a:cubicBezTo>
                    <a:pt x="503332" y="553225"/>
                    <a:pt x="506359" y="553225"/>
                    <a:pt x="509385" y="552247"/>
                  </a:cubicBezTo>
                  <a:cubicBezTo>
                    <a:pt x="536710" y="547182"/>
                    <a:pt x="555935" y="520875"/>
                    <a:pt x="549883" y="493591"/>
                  </a:cubicBezTo>
                  <a:cubicBezTo>
                    <a:pt x="546857" y="480438"/>
                    <a:pt x="539736" y="469329"/>
                    <a:pt x="528610" y="461242"/>
                  </a:cubicBezTo>
                  <a:cubicBezTo>
                    <a:pt x="517484" y="454132"/>
                    <a:pt x="504311" y="451110"/>
                    <a:pt x="491138" y="453155"/>
                  </a:cubicBezTo>
                  <a:close/>
                  <a:moveTo>
                    <a:pt x="202593" y="232747"/>
                  </a:moveTo>
                  <a:lnTo>
                    <a:pt x="303784" y="232747"/>
                  </a:lnTo>
                  <a:lnTo>
                    <a:pt x="303784" y="263103"/>
                  </a:lnTo>
                  <a:cubicBezTo>
                    <a:pt x="303784" y="269157"/>
                    <a:pt x="299779" y="273252"/>
                    <a:pt x="293727" y="273252"/>
                  </a:cubicBezTo>
                  <a:lnTo>
                    <a:pt x="212650" y="273252"/>
                  </a:lnTo>
                  <a:cubicBezTo>
                    <a:pt x="206598" y="273252"/>
                    <a:pt x="202593" y="269157"/>
                    <a:pt x="202593" y="263103"/>
                  </a:cubicBezTo>
                  <a:close/>
                  <a:moveTo>
                    <a:pt x="60757" y="232747"/>
                  </a:moveTo>
                  <a:lnTo>
                    <a:pt x="121514" y="232747"/>
                  </a:lnTo>
                  <a:lnTo>
                    <a:pt x="121514" y="252929"/>
                  </a:lnTo>
                  <a:lnTo>
                    <a:pt x="60757" y="252929"/>
                  </a:lnTo>
                  <a:close/>
                  <a:moveTo>
                    <a:pt x="481877" y="218493"/>
                  </a:moveTo>
                  <a:lnTo>
                    <a:pt x="485349" y="238367"/>
                  </a:lnTo>
                  <a:lnTo>
                    <a:pt x="425524" y="248836"/>
                  </a:lnTo>
                  <a:lnTo>
                    <a:pt x="422052" y="228962"/>
                  </a:lnTo>
                  <a:close/>
                  <a:moveTo>
                    <a:pt x="202593" y="192313"/>
                  </a:moveTo>
                  <a:lnTo>
                    <a:pt x="303784" y="192313"/>
                  </a:lnTo>
                  <a:lnTo>
                    <a:pt x="303784" y="212495"/>
                  </a:lnTo>
                  <a:lnTo>
                    <a:pt x="202593" y="212495"/>
                  </a:lnTo>
                  <a:close/>
                  <a:moveTo>
                    <a:pt x="60757" y="192313"/>
                  </a:moveTo>
                  <a:lnTo>
                    <a:pt x="121514" y="192313"/>
                  </a:lnTo>
                  <a:lnTo>
                    <a:pt x="121514" y="212495"/>
                  </a:lnTo>
                  <a:lnTo>
                    <a:pt x="60757" y="212495"/>
                  </a:lnTo>
                  <a:close/>
                  <a:moveTo>
                    <a:pt x="474662" y="178059"/>
                  </a:moveTo>
                  <a:lnTo>
                    <a:pt x="478222" y="197967"/>
                  </a:lnTo>
                  <a:lnTo>
                    <a:pt x="418414" y="208543"/>
                  </a:lnTo>
                  <a:lnTo>
                    <a:pt x="414854" y="188546"/>
                  </a:lnTo>
                  <a:close/>
                  <a:moveTo>
                    <a:pt x="202593" y="151809"/>
                  </a:moveTo>
                  <a:lnTo>
                    <a:pt x="303784" y="151809"/>
                  </a:lnTo>
                  <a:lnTo>
                    <a:pt x="303784" y="172061"/>
                  </a:lnTo>
                  <a:lnTo>
                    <a:pt x="202593" y="172061"/>
                  </a:lnTo>
                  <a:close/>
                  <a:moveTo>
                    <a:pt x="60757" y="151809"/>
                  </a:moveTo>
                  <a:lnTo>
                    <a:pt x="121514" y="151809"/>
                  </a:lnTo>
                  <a:lnTo>
                    <a:pt x="121514" y="172061"/>
                  </a:lnTo>
                  <a:lnTo>
                    <a:pt x="60757" y="172061"/>
                  </a:lnTo>
                  <a:close/>
                  <a:moveTo>
                    <a:pt x="467695" y="138542"/>
                  </a:moveTo>
                  <a:lnTo>
                    <a:pt x="471166" y="158450"/>
                  </a:lnTo>
                  <a:lnTo>
                    <a:pt x="411358" y="169026"/>
                  </a:lnTo>
                  <a:lnTo>
                    <a:pt x="407798" y="149118"/>
                  </a:lnTo>
                  <a:close/>
                  <a:moveTo>
                    <a:pt x="60757" y="111375"/>
                  </a:moveTo>
                  <a:lnTo>
                    <a:pt x="121514" y="111375"/>
                  </a:lnTo>
                  <a:lnTo>
                    <a:pt x="121514" y="131627"/>
                  </a:lnTo>
                  <a:lnTo>
                    <a:pt x="60757" y="131627"/>
                  </a:lnTo>
                  <a:close/>
                  <a:moveTo>
                    <a:pt x="460709" y="99237"/>
                  </a:moveTo>
                  <a:lnTo>
                    <a:pt x="464180" y="119145"/>
                  </a:lnTo>
                  <a:lnTo>
                    <a:pt x="404372" y="129721"/>
                  </a:lnTo>
                  <a:lnTo>
                    <a:pt x="400812" y="109813"/>
                  </a:lnTo>
                  <a:close/>
                  <a:moveTo>
                    <a:pt x="212650" y="91193"/>
                  </a:moveTo>
                  <a:lnTo>
                    <a:pt x="293727" y="91193"/>
                  </a:lnTo>
                  <a:cubicBezTo>
                    <a:pt x="299779" y="91193"/>
                    <a:pt x="303784" y="95192"/>
                    <a:pt x="303784" y="101324"/>
                  </a:cubicBezTo>
                  <a:lnTo>
                    <a:pt x="303784" y="131627"/>
                  </a:lnTo>
                  <a:lnTo>
                    <a:pt x="202593" y="131627"/>
                  </a:lnTo>
                  <a:lnTo>
                    <a:pt x="202593" y="101324"/>
                  </a:lnTo>
                  <a:cubicBezTo>
                    <a:pt x="202593" y="95192"/>
                    <a:pt x="206598" y="91193"/>
                    <a:pt x="212650" y="91193"/>
                  </a:cubicBezTo>
                  <a:close/>
                  <a:moveTo>
                    <a:pt x="50645" y="91177"/>
                  </a:moveTo>
                  <a:cubicBezTo>
                    <a:pt x="44592" y="91177"/>
                    <a:pt x="40498" y="95176"/>
                    <a:pt x="40498" y="101308"/>
                  </a:cubicBezTo>
                  <a:lnTo>
                    <a:pt x="40498" y="263056"/>
                  </a:lnTo>
                  <a:cubicBezTo>
                    <a:pt x="40498" y="269100"/>
                    <a:pt x="44592" y="273188"/>
                    <a:pt x="50645" y="273188"/>
                  </a:cubicBezTo>
                  <a:lnTo>
                    <a:pt x="131641" y="273188"/>
                  </a:lnTo>
                  <a:cubicBezTo>
                    <a:pt x="137693" y="273188"/>
                    <a:pt x="141788" y="269100"/>
                    <a:pt x="141788" y="263056"/>
                  </a:cubicBezTo>
                  <a:lnTo>
                    <a:pt x="141788" y="101308"/>
                  </a:lnTo>
                  <a:cubicBezTo>
                    <a:pt x="141788" y="95176"/>
                    <a:pt x="137693" y="91177"/>
                    <a:pt x="131641" y="91177"/>
                  </a:cubicBezTo>
                  <a:close/>
                  <a:moveTo>
                    <a:pt x="466840" y="76957"/>
                  </a:moveTo>
                  <a:lnTo>
                    <a:pt x="386823" y="91177"/>
                  </a:lnTo>
                  <a:cubicBezTo>
                    <a:pt x="381749" y="92154"/>
                    <a:pt x="377744" y="98198"/>
                    <a:pt x="378723" y="103264"/>
                  </a:cubicBezTo>
                  <a:lnTo>
                    <a:pt x="385844" y="142723"/>
                  </a:lnTo>
                  <a:lnTo>
                    <a:pt x="399996" y="222619"/>
                  </a:lnTo>
                  <a:lnTo>
                    <a:pt x="407116" y="262079"/>
                  </a:lnTo>
                  <a:cubicBezTo>
                    <a:pt x="407116" y="264034"/>
                    <a:pt x="409163" y="266078"/>
                    <a:pt x="411122" y="268122"/>
                  </a:cubicBezTo>
                  <a:cubicBezTo>
                    <a:pt x="413169" y="269100"/>
                    <a:pt x="415216" y="270166"/>
                    <a:pt x="417263" y="270166"/>
                  </a:cubicBezTo>
                  <a:lnTo>
                    <a:pt x="419221" y="270166"/>
                  </a:lnTo>
                  <a:lnTo>
                    <a:pt x="498259" y="257013"/>
                  </a:lnTo>
                  <a:cubicBezTo>
                    <a:pt x="503332" y="255946"/>
                    <a:pt x="507338" y="249903"/>
                    <a:pt x="506359" y="244837"/>
                  </a:cubicBezTo>
                  <a:lnTo>
                    <a:pt x="477965" y="85045"/>
                  </a:lnTo>
                  <a:cubicBezTo>
                    <a:pt x="477965" y="83089"/>
                    <a:pt x="476007" y="81045"/>
                    <a:pt x="473960" y="79001"/>
                  </a:cubicBezTo>
                  <a:cubicBezTo>
                    <a:pt x="471913" y="76957"/>
                    <a:pt x="469866" y="76957"/>
                    <a:pt x="466840" y="76957"/>
                  </a:cubicBezTo>
                  <a:close/>
                  <a:moveTo>
                    <a:pt x="182286" y="40608"/>
                  </a:moveTo>
                  <a:lnTo>
                    <a:pt x="182286" y="586641"/>
                  </a:lnTo>
                  <a:lnTo>
                    <a:pt x="324073" y="586641"/>
                  </a:lnTo>
                  <a:lnTo>
                    <a:pt x="324073" y="40608"/>
                  </a:lnTo>
                  <a:close/>
                  <a:moveTo>
                    <a:pt x="494165" y="171"/>
                  </a:moveTo>
                  <a:cubicBezTo>
                    <a:pt x="500306" y="-895"/>
                    <a:pt x="505380" y="3193"/>
                    <a:pt x="506359" y="8259"/>
                  </a:cubicBezTo>
                  <a:lnTo>
                    <a:pt x="607648" y="564423"/>
                  </a:lnTo>
                  <a:cubicBezTo>
                    <a:pt x="608627" y="570466"/>
                    <a:pt x="604622" y="575532"/>
                    <a:pt x="599548" y="576509"/>
                  </a:cubicBezTo>
                  <a:lnTo>
                    <a:pt x="437467" y="606815"/>
                  </a:lnTo>
                  <a:lnTo>
                    <a:pt x="435420" y="606815"/>
                  </a:lnTo>
                  <a:cubicBezTo>
                    <a:pt x="433462" y="606815"/>
                    <a:pt x="431415" y="605837"/>
                    <a:pt x="429368" y="604860"/>
                  </a:cubicBezTo>
                  <a:cubicBezTo>
                    <a:pt x="427321" y="603793"/>
                    <a:pt x="425363" y="601838"/>
                    <a:pt x="425363" y="598728"/>
                  </a:cubicBezTo>
                  <a:lnTo>
                    <a:pt x="344278" y="139701"/>
                  </a:lnTo>
                  <a:lnTo>
                    <a:pt x="344278" y="596772"/>
                  </a:lnTo>
                  <a:cubicBezTo>
                    <a:pt x="344278" y="602816"/>
                    <a:pt x="340272" y="606815"/>
                    <a:pt x="334220" y="606815"/>
                  </a:cubicBezTo>
                  <a:lnTo>
                    <a:pt x="172139" y="606815"/>
                  </a:lnTo>
                  <a:lnTo>
                    <a:pt x="10147" y="606815"/>
                  </a:lnTo>
                  <a:cubicBezTo>
                    <a:pt x="4094" y="606815"/>
                    <a:pt x="0" y="602816"/>
                    <a:pt x="0" y="596772"/>
                  </a:cubicBezTo>
                  <a:lnTo>
                    <a:pt x="0" y="30477"/>
                  </a:lnTo>
                  <a:cubicBezTo>
                    <a:pt x="0" y="24434"/>
                    <a:pt x="4094" y="20346"/>
                    <a:pt x="10147" y="20346"/>
                  </a:cubicBezTo>
                  <a:lnTo>
                    <a:pt x="172139" y="20346"/>
                  </a:lnTo>
                  <a:lnTo>
                    <a:pt x="334220" y="20346"/>
                  </a:lnTo>
                  <a:cubicBezTo>
                    <a:pt x="338225" y="20346"/>
                    <a:pt x="342319" y="23367"/>
                    <a:pt x="343299" y="2647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2A06A3-A134-4CC2-B94B-CA274C2C1599}"/>
                </a:ext>
              </a:extLst>
            </p:cNvPr>
            <p:cNvSpPr txBox="1"/>
            <p:nvPr/>
          </p:nvSpPr>
          <p:spPr>
            <a:xfrm>
              <a:off x="1251287" y="4918789"/>
              <a:ext cx="4172524" cy="480131"/>
            </a:xfrm>
            <a:prstGeom prst="rect">
              <a:avLst/>
            </a:prstGeom>
          </p:spPr>
          <p:txBody>
            <a:bodyPr vert="horz" wrap="square" lIns="91440" tIns="45720" rIns="91440" bIns="4572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SzPct val="25000"/>
                <a:buNone/>
                <a:defRPr sz="2800" b="1">
                  <a:solidFill>
                    <a:schemeClr val="accent3"/>
                  </a:solidFill>
                </a:defRPr>
              </a:lvl1pPr>
            </a:lstStyle>
            <a:p>
              <a:r>
                <a:rPr lang="zh-CN" altLang="en-US" dirty="0"/>
                <a:t>实现目标关键</a:t>
              </a:r>
              <a:endParaRPr lang="en-US" altLang="zh-CN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67049D3-106F-4E36-A0E0-4C8DAAF521DB}"/>
                </a:ext>
              </a:extLst>
            </p:cNvPr>
            <p:cNvGrpSpPr/>
            <p:nvPr/>
          </p:nvGrpSpPr>
          <p:grpSpPr>
            <a:xfrm>
              <a:off x="5651778" y="1494992"/>
              <a:ext cx="5353094" cy="879909"/>
              <a:chOff x="5651778" y="1494992"/>
              <a:chExt cx="5353094" cy="879909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E927B978-C20E-43A7-AAB5-7923CA4E331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651778" y="1494992"/>
                <a:ext cx="444222" cy="444220"/>
                <a:chOff x="7997875" y="4303446"/>
                <a:chExt cx="444222" cy="444220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904FFB98-8FEA-42EE-8B73-770ED922EE59}"/>
                    </a:ext>
                  </a:extLst>
                </p:cNvPr>
                <p:cNvSpPr/>
                <p:nvPr/>
              </p:nvSpPr>
              <p:spPr>
                <a:xfrm>
                  <a:off x="7997875" y="4303446"/>
                  <a:ext cx="444222" cy="444220"/>
                </a:xfrm>
                <a:prstGeom prst="rect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84F168BC-5779-408B-B9D5-1BE9F8170CF4}"/>
                    </a:ext>
                  </a:extLst>
                </p:cNvPr>
                <p:cNvSpPr/>
                <p:nvPr/>
              </p:nvSpPr>
              <p:spPr bwMode="auto">
                <a:xfrm>
                  <a:off x="8117205" y="4431952"/>
                  <a:ext cx="205561" cy="187207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86396 h 485775"/>
                    <a:gd name="connsiteX10" fmla="*/ 1504 w 533400"/>
                    <a:gd name="connsiteY10" fmla="*/ 486396 h 485775"/>
                    <a:gd name="connsiteX11" fmla="*/ 1504 w 533400"/>
                    <a:gd name="connsiteY11" fmla="*/ 229221 h 485775"/>
                    <a:gd name="connsiteX12" fmla="*/ 125329 w 533400"/>
                    <a:gd name="connsiteY12" fmla="*/ 229221 h 485775"/>
                    <a:gd name="connsiteX13" fmla="*/ 411079 w 533400"/>
                    <a:gd name="connsiteY13" fmla="*/ 621 h 485775"/>
                    <a:gd name="connsiteX14" fmla="*/ 411079 w 533400"/>
                    <a:gd name="connsiteY14" fmla="*/ 114921 h 485775"/>
                    <a:gd name="connsiteX15" fmla="*/ 534904 w 533400"/>
                    <a:gd name="connsiteY15" fmla="*/ 114921 h 485775"/>
                    <a:gd name="connsiteX16" fmla="*/ 534904 w 533400"/>
                    <a:gd name="connsiteY16" fmla="*/ 210171 h 485775"/>
                    <a:gd name="connsiteX17" fmla="*/ 1504 w 533400"/>
                    <a:gd name="connsiteY17" fmla="*/ 210171 h 485775"/>
                    <a:gd name="connsiteX18" fmla="*/ 1504 w 533400"/>
                    <a:gd name="connsiteY18" fmla="*/ 114921 h 485775"/>
                    <a:gd name="connsiteX19" fmla="*/ 125329 w 533400"/>
                    <a:gd name="connsiteY19" fmla="*/ 114921 h 485775"/>
                    <a:gd name="connsiteX20" fmla="*/ 125329 w 533400"/>
                    <a:gd name="connsiteY20" fmla="*/ 621 h 485775"/>
                    <a:gd name="connsiteX21" fmla="*/ 411079 w 533400"/>
                    <a:gd name="connsiteY21" fmla="*/ 621 h 485775"/>
                    <a:gd name="connsiteX22" fmla="*/ 392029 w 533400"/>
                    <a:gd name="connsiteY22" fmla="*/ 19671 h 485775"/>
                    <a:gd name="connsiteX23" fmla="*/ 144379 w 533400"/>
                    <a:gd name="connsiteY23" fmla="*/ 19671 h 485775"/>
                    <a:gd name="connsiteX24" fmla="*/ 144379 w 533400"/>
                    <a:gd name="connsiteY24" fmla="*/ 114921 h 485775"/>
                    <a:gd name="connsiteX25" fmla="*/ 392029 w 533400"/>
                    <a:gd name="connsiteY25" fmla="*/ 114921 h 485775"/>
                    <a:gd name="connsiteX26" fmla="*/ 392029 w 533400"/>
                    <a:gd name="connsiteY26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86396"/>
                      </a:lnTo>
                      <a:lnTo>
                        <a:pt x="1504" y="486396"/>
                      </a:ln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411079" y="621"/>
                      </a:moveTo>
                      <a:lnTo>
                        <a:pt x="411079" y="114921"/>
                      </a:lnTo>
                      <a:lnTo>
                        <a:pt x="534904" y="114921"/>
                      </a:ln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14921"/>
                      </a:lnTo>
                      <a:lnTo>
                        <a:pt x="125329" y="114921"/>
                      </a:lnTo>
                      <a:lnTo>
                        <a:pt x="125329" y="621"/>
                      </a:lnTo>
                      <a:lnTo>
                        <a:pt x="411079" y="621"/>
                      </a:lnTo>
                      <a:close/>
                      <a:moveTo>
                        <a:pt x="392029" y="19671"/>
                      </a:moveTo>
                      <a:lnTo>
                        <a:pt x="144379" y="1967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1967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69782B6-6038-4A9A-A749-083C7B103054}"/>
                  </a:ext>
                </a:extLst>
              </p:cNvPr>
              <p:cNvSpPr/>
              <p:nvPr/>
            </p:nvSpPr>
            <p:spPr>
              <a:xfrm>
                <a:off x="6096000" y="1494993"/>
                <a:ext cx="4908872" cy="879908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92216EB-13C4-4FCE-ACF3-8B0867359A57}"/>
                  </a:ext>
                </a:extLst>
              </p:cNvPr>
              <p:cNvSpPr txBox="1"/>
              <p:nvPr/>
            </p:nvSpPr>
            <p:spPr>
              <a:xfrm>
                <a:off x="6215330" y="1587234"/>
                <a:ext cx="2750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accent3"/>
                    </a:solidFill>
                  </a:rPr>
                  <a:t>目标拆分</a:t>
                </a:r>
                <a:endParaRPr lang="en-US" altLang="zh-CN" sz="12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9981A2F-8142-4C3D-8537-8365B262658E}"/>
                  </a:ext>
                </a:extLst>
              </p:cNvPr>
              <p:cNvSpPr txBox="1"/>
              <p:nvPr/>
            </p:nvSpPr>
            <p:spPr>
              <a:xfrm>
                <a:off x="6255072" y="1899611"/>
                <a:ext cx="4432300" cy="26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accent3"/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细化工作，勿遗漏重点</a:t>
                </a:r>
                <a:endParaRPr lang="en-US" altLang="zh-CN" sz="1050" dirty="0">
                  <a:solidFill>
                    <a:schemeClr val="accent3"/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2F98DD5-AB1C-4E1A-88AE-6229EE815DF5}"/>
                </a:ext>
              </a:extLst>
            </p:cNvPr>
            <p:cNvSpPr/>
            <p:nvPr/>
          </p:nvSpPr>
          <p:spPr>
            <a:xfrm>
              <a:off x="6096000" y="2989046"/>
              <a:ext cx="4908872" cy="879908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A90E1F-FDE4-4E8A-BB87-7345B3966C47}"/>
                </a:ext>
              </a:extLst>
            </p:cNvPr>
            <p:cNvSpPr txBox="1"/>
            <p:nvPr/>
          </p:nvSpPr>
          <p:spPr>
            <a:xfrm>
              <a:off x="6215330" y="3047840"/>
              <a:ext cx="2750871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kumimoji="0" sz="12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专业技能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6EB2195-57D7-4EFC-A8FE-C18E80ED2C5E}"/>
                </a:ext>
              </a:extLst>
            </p:cNvPr>
            <p:cNvSpPr txBox="1"/>
            <p:nvPr/>
          </p:nvSpPr>
          <p:spPr>
            <a:xfrm>
              <a:off x="6222021" y="3446329"/>
              <a:ext cx="443230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kumimoji="0" sz="900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积极参加技能培训提高专业认知</a:t>
              </a:r>
              <a:endParaRPr lang="en-US" altLang="zh-CN" sz="105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4AF8E16-5F5D-46CF-93CE-DBD9B86CA8EE}"/>
                </a:ext>
              </a:extLst>
            </p:cNvPr>
            <p:cNvSpPr/>
            <p:nvPr/>
          </p:nvSpPr>
          <p:spPr>
            <a:xfrm>
              <a:off x="6096000" y="4478835"/>
              <a:ext cx="4908872" cy="879908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88E98D-82B1-4D9B-8BB0-DB6BB2E4A034}"/>
                </a:ext>
              </a:extLst>
            </p:cNvPr>
            <p:cNvSpPr txBox="1"/>
            <p:nvPr/>
          </p:nvSpPr>
          <p:spPr>
            <a:xfrm>
              <a:off x="6215330" y="4567911"/>
              <a:ext cx="2750871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accent3"/>
                  </a:solidFill>
                </a:defRPr>
              </a:lvl1pPr>
            </a:lstStyle>
            <a:p>
              <a:r>
                <a:rPr lang="zh-CN" altLang="en-US" dirty="0"/>
                <a:t>提高效率</a:t>
              </a:r>
              <a:endParaRPr lang="en-US" altLang="zh-CN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4297A9-1134-4F5A-9DB1-40259D0D54D1}"/>
                </a:ext>
              </a:extLst>
            </p:cNvPr>
            <p:cNvSpPr txBox="1"/>
            <p:nvPr/>
          </p:nvSpPr>
          <p:spPr>
            <a:xfrm>
              <a:off x="6255072" y="4903067"/>
              <a:ext cx="443230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050">
                  <a:solidFill>
                    <a:schemeClr val="accent3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Arial" panose="020B0604020202020204" pitchFamily="34" charset="0"/>
                </a:rPr>
                <a:t>工作提前做好，优先级排序合理</a:t>
              </a:r>
              <a:r>
                <a:rPr lang="zh-CN" altLang="en-US">
                  <a:sym typeface="Arial" panose="020B0604020202020204" pitchFamily="34" charset="0"/>
                </a:rPr>
                <a:t>安排时间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A0E741C-FE20-498F-844E-4EAF3E67F8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51778" y="4478834"/>
              <a:ext cx="444222" cy="444220"/>
              <a:chOff x="9603881" y="4303446"/>
              <a:chExt cx="444222" cy="44422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B3110D5-BD7E-421F-98E7-CAE2F158488C}"/>
                  </a:ext>
                </a:extLst>
              </p:cNvPr>
              <p:cNvSpPr/>
              <p:nvPr/>
            </p:nvSpPr>
            <p:spPr>
              <a:xfrm>
                <a:off x="9603881" y="4303446"/>
                <a:ext cx="444222" cy="44422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6C050F46-C993-4B84-8451-D9269B6C0A96}"/>
                  </a:ext>
                </a:extLst>
              </p:cNvPr>
              <p:cNvSpPr/>
              <p:nvPr/>
            </p:nvSpPr>
            <p:spPr bwMode="auto">
              <a:xfrm>
                <a:off x="9732226" y="4422776"/>
                <a:ext cx="187529" cy="20556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D20AAE6-B556-4B73-8463-62BB9BB89918}"/>
                </a:ext>
              </a:extLst>
            </p:cNvPr>
            <p:cNvGrpSpPr/>
            <p:nvPr/>
          </p:nvGrpSpPr>
          <p:grpSpPr>
            <a:xfrm>
              <a:off x="5649667" y="2995214"/>
              <a:ext cx="444222" cy="444220"/>
              <a:chOff x="7412460" y="1792453"/>
              <a:chExt cx="706583" cy="706579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7427083E-AE12-4069-B3D6-057BE9102122}"/>
                  </a:ext>
                </a:extLst>
              </p:cNvPr>
              <p:cNvSpPr/>
              <p:nvPr/>
            </p:nvSpPr>
            <p:spPr bwMode="auto">
              <a:xfrm>
                <a:off x="7710272" y="2082199"/>
                <a:ext cx="354085" cy="265563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B9CEAFD-D6F6-4100-BD9E-544093CD95BD}"/>
                  </a:ext>
                </a:extLst>
              </p:cNvPr>
              <p:cNvSpPr/>
              <p:nvPr/>
            </p:nvSpPr>
            <p:spPr>
              <a:xfrm>
                <a:off x="7412460" y="1792453"/>
                <a:ext cx="706583" cy="706579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01DF4037-15CC-487F-95E6-1BF2FEAA2B14}"/>
                  </a:ext>
                </a:extLst>
              </p:cNvPr>
              <p:cNvSpPr/>
              <p:nvPr/>
            </p:nvSpPr>
            <p:spPr bwMode="auto">
              <a:xfrm>
                <a:off x="7588709" y="2009930"/>
                <a:ext cx="354083" cy="265562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051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1C5AA9F-C90C-4603-8A80-EADE9802C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6082576"/>
            <a:ext cx="1498339" cy="230832"/>
          </a:xfrm>
        </p:spPr>
        <p:txBody>
          <a:bodyPr/>
          <a:lstStyle/>
          <a:p>
            <a:r>
              <a:rPr lang="en-US" altLang="zh-CN"/>
              <a:t>OfficePLUS</a:t>
            </a:r>
            <a:endParaRPr lang="en-US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B83E9D6-0C9A-4DDE-9CE9-F265BE4BE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857" y="3796783"/>
            <a:ext cx="5842001" cy="13835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THANKS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A2960-A104-4257-AF87-F1ADAC822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14441" y="6082576"/>
            <a:ext cx="3204458" cy="230832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>
                <a:solidFill>
                  <a:schemeClr val="tx1"/>
                </a:solidFill>
              </a:rPr>
              <a:t>Speaker name and title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23E65B-9124-4410-B0FB-686C8C06ABB7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LOGO H</a:t>
            </a:r>
            <a:r>
              <a:rPr lang="en-US" altLang="zh-CN" sz="133" b="1" dirty="0"/>
              <a:t> </a:t>
            </a:r>
            <a:r>
              <a:rPr lang="en-US" altLang="zh-CN" b="1" dirty="0"/>
              <a:t>ERE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137D75C4-5E5D-4694-8A4C-5DE6CAA8F157}"/>
              </a:ext>
            </a:extLst>
          </p:cNvPr>
          <p:cNvSpPr/>
          <p:nvPr/>
        </p:nvSpPr>
        <p:spPr>
          <a:xfrm>
            <a:off x="903263" y="2246956"/>
            <a:ext cx="1636736" cy="1636736"/>
          </a:xfrm>
          <a:prstGeom prst="rect">
            <a:avLst/>
          </a:prstGeom>
          <a:blipFill>
            <a:blip r:embed="rId3">
              <a:grayscl/>
            </a:blip>
            <a:stretch>
              <a:fillRect l="-32407" r="-319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BD8249-841A-4F42-A082-A14626DDA83B}"/>
              </a:ext>
            </a:extLst>
          </p:cNvPr>
          <p:cNvGrpSpPr/>
          <p:nvPr/>
        </p:nvGrpSpPr>
        <p:grpSpPr>
          <a:xfrm>
            <a:off x="519506" y="911719"/>
            <a:ext cx="11134913" cy="5372630"/>
            <a:chOff x="519506" y="911719"/>
            <a:chExt cx="11134913" cy="53726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E6191F-946E-454A-994F-FDE662E702F6}"/>
                </a:ext>
              </a:extLst>
            </p:cNvPr>
            <p:cNvSpPr txBox="1"/>
            <p:nvPr/>
          </p:nvSpPr>
          <p:spPr>
            <a:xfrm rot="16200000">
              <a:off x="4169052" y="-2596933"/>
              <a:ext cx="1200329" cy="821763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0" lang="en-US" altLang="zh-CN" sz="6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contents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5EDE1D-DA8F-4A15-8B55-29436364AC76}"/>
                </a:ext>
              </a:extLst>
            </p:cNvPr>
            <p:cNvGrpSpPr/>
            <p:nvPr/>
          </p:nvGrpSpPr>
          <p:grpSpPr>
            <a:xfrm>
              <a:off x="519506" y="3883692"/>
              <a:ext cx="2401304" cy="2400657"/>
              <a:chOff x="1621261" y="3883692"/>
              <a:chExt cx="2401304" cy="240065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C04EF59-3ACC-4D60-8C08-1F8EEF99ADC2}"/>
                  </a:ext>
                </a:extLst>
              </p:cNvPr>
              <p:cNvGrpSpPr/>
              <p:nvPr/>
            </p:nvGrpSpPr>
            <p:grpSpPr>
              <a:xfrm>
                <a:off x="1621261" y="3883692"/>
                <a:ext cx="2401304" cy="2400657"/>
                <a:chOff x="1621261" y="3883692"/>
                <a:chExt cx="2401304" cy="2400657"/>
              </a:xfrm>
            </p:grpSpPr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3BA347F1-883E-4D9E-8A79-A63C0B64C3E7}"/>
                    </a:ext>
                  </a:extLst>
                </p:cNvPr>
                <p:cNvSpPr txBox="1"/>
                <p:nvPr/>
              </p:nvSpPr>
              <p:spPr>
                <a:xfrm>
                  <a:off x="1621261" y="3883692"/>
                  <a:ext cx="2401304" cy="2400657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r"/>
                  <a:r>
                    <a:rPr lang="en-US" altLang="zh-CN" sz="15000" dirty="0">
                      <a:solidFill>
                        <a:schemeClr val="tx1">
                          <a:lumMod val="50000"/>
                          <a:lumOff val="50000"/>
                          <a:alpha val="10000"/>
                        </a:schemeClr>
                      </a:solidFill>
                    </a:rPr>
                    <a:t>01</a:t>
                  </a:r>
                  <a:endParaRPr lang="zh-CN" altLang="en-US" sz="15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910CA4-0391-4722-8BF3-5200E27D4333}"/>
                    </a:ext>
                  </a:extLst>
                </p:cNvPr>
                <p:cNvSpPr txBox="1"/>
                <p:nvPr/>
              </p:nvSpPr>
              <p:spPr>
                <a:xfrm>
                  <a:off x="1713495" y="4688795"/>
                  <a:ext cx="2134592" cy="523220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2800" dirty="0">
                      <a:solidFill>
                        <a:schemeClr val="accent3"/>
                      </a:solidFill>
                    </a:rPr>
                    <a:t>工作回顾</a:t>
                  </a:r>
                  <a:endParaRPr lang="en-US" altLang="zh-CN" sz="2800" dirty="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186615-893F-44D0-A781-A7E7F03CC956}"/>
                  </a:ext>
                </a:extLst>
              </p:cNvPr>
              <p:cNvSpPr/>
              <p:nvPr/>
            </p:nvSpPr>
            <p:spPr>
              <a:xfrm>
                <a:off x="1713495" y="5068406"/>
                <a:ext cx="2134592" cy="456343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400" dirty="0"/>
                  <a:t>Review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26A667-F467-44D5-A709-61A7ADDDBF76}"/>
                </a:ext>
              </a:extLst>
            </p:cNvPr>
            <p:cNvGrpSpPr/>
            <p:nvPr/>
          </p:nvGrpSpPr>
          <p:grpSpPr>
            <a:xfrm>
              <a:off x="3430709" y="3883692"/>
              <a:ext cx="2401304" cy="2400657"/>
              <a:chOff x="1621261" y="3883692"/>
              <a:chExt cx="2401304" cy="2400657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5C6EDCCC-C39B-4EA4-90DD-2175456F527E}"/>
                  </a:ext>
                </a:extLst>
              </p:cNvPr>
              <p:cNvGrpSpPr/>
              <p:nvPr/>
            </p:nvGrpSpPr>
            <p:grpSpPr>
              <a:xfrm>
                <a:off x="1621261" y="3883692"/>
                <a:ext cx="2401304" cy="2400657"/>
                <a:chOff x="1621261" y="3883692"/>
                <a:chExt cx="2401304" cy="2400657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8E9AE1-F235-4FB1-95A1-3540880829E2}"/>
                    </a:ext>
                  </a:extLst>
                </p:cNvPr>
                <p:cNvSpPr txBox="1"/>
                <p:nvPr/>
              </p:nvSpPr>
              <p:spPr>
                <a:xfrm>
                  <a:off x="1621261" y="3883692"/>
                  <a:ext cx="2401304" cy="2400657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r"/>
                  <a:r>
                    <a:rPr lang="en-US" altLang="zh-CN" sz="15000" dirty="0">
                      <a:solidFill>
                        <a:schemeClr val="tx1">
                          <a:lumMod val="50000"/>
                          <a:lumOff val="50000"/>
                          <a:alpha val="10000"/>
                        </a:schemeClr>
                      </a:solidFill>
                    </a:rPr>
                    <a:t>02</a:t>
                  </a:r>
                  <a:endParaRPr lang="zh-CN" altLang="en-US" sz="15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66193AD-1FA3-4A8A-8584-5C8CEB8267F6}"/>
                    </a:ext>
                  </a:extLst>
                </p:cNvPr>
                <p:cNvSpPr txBox="1"/>
                <p:nvPr/>
              </p:nvSpPr>
              <p:spPr>
                <a:xfrm>
                  <a:off x="1713495" y="4688795"/>
                  <a:ext cx="2134592" cy="523220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2800" b="1">
                      <a:solidFill>
                        <a:schemeClr val="accent3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/>
                    <a:t>自我评价</a:t>
                  </a:r>
                  <a:endParaRPr lang="en-US" altLang="zh-CN" dirty="0"/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BCCB61A-6980-42A3-93D5-6E251198F581}"/>
                  </a:ext>
                </a:extLst>
              </p:cNvPr>
              <p:cNvSpPr/>
              <p:nvPr/>
            </p:nvSpPr>
            <p:spPr>
              <a:xfrm>
                <a:off x="1713495" y="5068406"/>
                <a:ext cx="2134592" cy="456343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400" dirty="0"/>
                  <a:t>Self-evaluation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C148162-486A-47DF-B5A3-6847407104F1}"/>
                </a:ext>
              </a:extLst>
            </p:cNvPr>
            <p:cNvGrpSpPr/>
            <p:nvPr/>
          </p:nvGrpSpPr>
          <p:grpSpPr>
            <a:xfrm>
              <a:off x="6341912" y="3883692"/>
              <a:ext cx="2401304" cy="2400657"/>
              <a:chOff x="8537998" y="3883692"/>
              <a:chExt cx="2401304" cy="240065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6BD688F-1A6A-4424-9E5E-AADFBB2A343D}"/>
                  </a:ext>
                </a:extLst>
              </p:cNvPr>
              <p:cNvGrpSpPr/>
              <p:nvPr/>
            </p:nvGrpSpPr>
            <p:grpSpPr>
              <a:xfrm>
                <a:off x="8537998" y="3883692"/>
                <a:ext cx="2401304" cy="2400657"/>
                <a:chOff x="1621261" y="3883692"/>
                <a:chExt cx="2401304" cy="2400657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D04D812-2FC9-47E4-A335-72F65D2B1796}"/>
                    </a:ext>
                  </a:extLst>
                </p:cNvPr>
                <p:cNvSpPr txBox="1"/>
                <p:nvPr/>
              </p:nvSpPr>
              <p:spPr>
                <a:xfrm>
                  <a:off x="1621261" y="3883692"/>
                  <a:ext cx="2401304" cy="2400657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r"/>
                  <a:r>
                    <a:rPr lang="en-US" altLang="zh-CN" sz="15000" dirty="0">
                      <a:solidFill>
                        <a:schemeClr val="tx1">
                          <a:lumMod val="50000"/>
                          <a:lumOff val="50000"/>
                          <a:alpha val="10000"/>
                        </a:schemeClr>
                      </a:solidFill>
                    </a:rPr>
                    <a:t>03</a:t>
                  </a:r>
                  <a:endParaRPr lang="zh-CN" altLang="en-US" sz="15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B8F01D5-F7F7-4B61-9A06-1F1607632ED6}"/>
                    </a:ext>
                  </a:extLst>
                </p:cNvPr>
                <p:cNvSpPr txBox="1"/>
                <p:nvPr/>
              </p:nvSpPr>
              <p:spPr>
                <a:xfrm>
                  <a:off x="1713495" y="4688795"/>
                  <a:ext cx="2134592" cy="523220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2800" b="1">
                      <a:solidFill>
                        <a:schemeClr val="accent3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/>
                    <a:t>工作体会</a:t>
                  </a:r>
                  <a:endParaRPr lang="en-US" altLang="zh-CN" dirty="0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6A2C14F-FB45-4A85-9A20-EBC763FE78F7}"/>
                  </a:ext>
                </a:extLst>
              </p:cNvPr>
              <p:cNvSpPr/>
              <p:nvPr/>
            </p:nvSpPr>
            <p:spPr>
              <a:xfrm>
                <a:off x="8630232" y="5068406"/>
                <a:ext cx="2134592" cy="456343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400" dirty="0"/>
                  <a:t>Work Experience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599C210-7DB9-4611-AD6A-AE1F07281B19}"/>
                </a:ext>
              </a:extLst>
            </p:cNvPr>
            <p:cNvGrpSpPr/>
            <p:nvPr/>
          </p:nvGrpSpPr>
          <p:grpSpPr>
            <a:xfrm>
              <a:off x="9253115" y="3883692"/>
              <a:ext cx="2401304" cy="2400657"/>
              <a:chOff x="8537998" y="3883692"/>
              <a:chExt cx="2401304" cy="2400657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FF32584-B986-459A-8E19-9DAE9260DE2D}"/>
                  </a:ext>
                </a:extLst>
              </p:cNvPr>
              <p:cNvGrpSpPr/>
              <p:nvPr/>
            </p:nvGrpSpPr>
            <p:grpSpPr>
              <a:xfrm>
                <a:off x="8537998" y="3883692"/>
                <a:ext cx="2401304" cy="2400657"/>
                <a:chOff x="1621261" y="3883692"/>
                <a:chExt cx="2401304" cy="2400657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766CFAB-5F28-4F4B-995A-DE196CCC05C7}"/>
                    </a:ext>
                  </a:extLst>
                </p:cNvPr>
                <p:cNvSpPr txBox="1"/>
                <p:nvPr/>
              </p:nvSpPr>
              <p:spPr>
                <a:xfrm>
                  <a:off x="1621261" y="3883692"/>
                  <a:ext cx="2401304" cy="2400657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r"/>
                  <a:r>
                    <a:rPr lang="en-US" altLang="zh-CN" sz="15000" dirty="0">
                      <a:solidFill>
                        <a:schemeClr val="tx1">
                          <a:lumMod val="50000"/>
                          <a:lumOff val="50000"/>
                          <a:alpha val="10000"/>
                        </a:schemeClr>
                      </a:solidFill>
                    </a:rPr>
                    <a:t>04</a:t>
                  </a:r>
                  <a:endParaRPr lang="zh-CN" altLang="en-US" sz="15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7BF81B0-D710-4E20-8F48-A44852858D57}"/>
                    </a:ext>
                  </a:extLst>
                </p:cNvPr>
                <p:cNvSpPr txBox="1"/>
                <p:nvPr/>
              </p:nvSpPr>
              <p:spPr>
                <a:xfrm>
                  <a:off x="1713495" y="4688795"/>
                  <a:ext cx="2134592" cy="523220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2800" b="1">
                      <a:solidFill>
                        <a:schemeClr val="accent3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/>
                    <a:t>规划展望</a:t>
                  </a:r>
                  <a:endParaRPr lang="en-US" altLang="zh-CN" dirty="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0D62292-B785-4AF3-B2B9-7A05730F511E}"/>
                  </a:ext>
                </a:extLst>
              </p:cNvPr>
              <p:cNvSpPr/>
              <p:nvPr/>
            </p:nvSpPr>
            <p:spPr>
              <a:xfrm>
                <a:off x="8630232" y="5068406"/>
                <a:ext cx="2134592" cy="456343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400" dirty="0"/>
                  <a:t>Planning</a:t>
                </a:r>
              </a:p>
            </p:txBody>
          </p:sp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7C94C00-C168-4E7D-B055-23BEA903003F}"/>
              </a:ext>
            </a:extLst>
          </p:cNvPr>
          <p:cNvSpPr/>
          <p:nvPr/>
        </p:nvSpPr>
        <p:spPr>
          <a:xfrm>
            <a:off x="3812993" y="2246956"/>
            <a:ext cx="1636736" cy="1636736"/>
          </a:xfrm>
          <a:prstGeom prst="rect">
            <a:avLst/>
          </a:prstGeom>
          <a:blipFill>
            <a:blip r:embed="rId4">
              <a:grayscl/>
            </a:blip>
            <a:stretch>
              <a:fillRect l="-25194" r="-248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9D9CA69-08A7-47DA-AED8-724A872EA773}"/>
              </a:ext>
            </a:extLst>
          </p:cNvPr>
          <p:cNvSpPr/>
          <p:nvPr/>
        </p:nvSpPr>
        <p:spPr>
          <a:xfrm>
            <a:off x="6724196" y="2246956"/>
            <a:ext cx="1636736" cy="1636736"/>
          </a:xfrm>
          <a:prstGeom prst="rect">
            <a:avLst/>
          </a:prstGeom>
          <a:blipFill>
            <a:blip r:embed="rId5">
              <a:grayscl/>
            </a:blip>
            <a:stretch>
              <a:fillRect l="-25216" r="-24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75A4344-BE6D-4493-81D5-3F47236F6BAE}"/>
              </a:ext>
            </a:extLst>
          </p:cNvPr>
          <p:cNvSpPr/>
          <p:nvPr/>
        </p:nvSpPr>
        <p:spPr>
          <a:xfrm>
            <a:off x="9635399" y="2246956"/>
            <a:ext cx="1636736" cy="1636736"/>
          </a:xfrm>
          <a:prstGeom prst="rect">
            <a:avLst/>
          </a:prstGeom>
          <a:blipFill>
            <a:blip r:embed="rId6">
              <a:grayscl/>
            </a:blip>
            <a:stretch>
              <a:fillRect l="-53066" r="-522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A49CD95-4AD5-4AB3-A7DA-197F78DE1EC9}"/>
              </a:ext>
            </a:extLst>
          </p:cNvPr>
          <p:cNvSpPr/>
          <p:nvPr/>
        </p:nvSpPr>
        <p:spPr>
          <a:xfrm>
            <a:off x="1631598" y="3779599"/>
            <a:ext cx="187810" cy="187810"/>
          </a:xfrm>
          <a:prstGeom prst="rect">
            <a:avLst/>
          </a:prstGeom>
          <a:solidFill>
            <a:srgbClr val="376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761D7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B3A759A-FA96-4DA3-913D-D2CCA42B6AE5}"/>
              </a:ext>
            </a:extLst>
          </p:cNvPr>
          <p:cNvSpPr/>
          <p:nvPr/>
        </p:nvSpPr>
        <p:spPr>
          <a:xfrm>
            <a:off x="4537456" y="3779599"/>
            <a:ext cx="187810" cy="187810"/>
          </a:xfrm>
          <a:prstGeom prst="rect">
            <a:avLst/>
          </a:prstGeom>
          <a:solidFill>
            <a:srgbClr val="376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761D7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A282FF4-981A-4BFA-9E17-5117D0C0EA2D}"/>
              </a:ext>
            </a:extLst>
          </p:cNvPr>
          <p:cNvSpPr/>
          <p:nvPr/>
        </p:nvSpPr>
        <p:spPr>
          <a:xfrm>
            <a:off x="7448659" y="3779599"/>
            <a:ext cx="187810" cy="187810"/>
          </a:xfrm>
          <a:prstGeom prst="rect">
            <a:avLst/>
          </a:prstGeom>
          <a:solidFill>
            <a:srgbClr val="376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761D7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89199A-85D8-49C2-AC46-53E79E093820}"/>
              </a:ext>
            </a:extLst>
          </p:cNvPr>
          <p:cNvSpPr/>
          <p:nvPr/>
        </p:nvSpPr>
        <p:spPr>
          <a:xfrm>
            <a:off x="10359862" y="3779599"/>
            <a:ext cx="187810" cy="187810"/>
          </a:xfrm>
          <a:prstGeom prst="rect">
            <a:avLst/>
          </a:prstGeom>
          <a:solidFill>
            <a:srgbClr val="376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761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38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83" y="3557072"/>
            <a:ext cx="4920211" cy="681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pc="600" dirty="0"/>
              <a:t>工作回顾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683" y="4292534"/>
            <a:ext cx="4920211" cy="68157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346E48D-011A-44A6-860D-270D02774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969" y="1790188"/>
            <a:ext cx="1798639" cy="1589979"/>
          </a:xfrm>
        </p:spPr>
        <p:txBody>
          <a:bodyPr/>
          <a:lstStyle/>
          <a:p>
            <a:r>
              <a:rPr lang="en-US" altLang="zh-CN" dirty="0">
                <a:solidFill>
                  <a:srgbClr val="3761D7"/>
                </a:solidFill>
              </a:rPr>
              <a:t>01</a:t>
            </a:r>
            <a:endParaRPr lang="zh-CN" altLang="en-US" dirty="0">
              <a:solidFill>
                <a:srgbClr val="376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0063646-E94E-4869-974C-47D2B11AECE5}"/>
              </a:ext>
            </a:extLst>
          </p:cNvPr>
          <p:cNvGrpSpPr/>
          <p:nvPr/>
        </p:nvGrpSpPr>
        <p:grpSpPr>
          <a:xfrm>
            <a:off x="821927" y="2097184"/>
            <a:ext cx="10548146" cy="3980825"/>
            <a:chOff x="1331658" y="1922023"/>
            <a:chExt cx="10548146" cy="3980825"/>
          </a:xfrm>
        </p:grpSpPr>
        <p:sp>
          <p:nvSpPr>
            <p:cNvPr id="53" name="箭头: 右弧形 52">
              <a:extLst>
                <a:ext uri="{FF2B5EF4-FFF2-40B4-BE49-F238E27FC236}">
                  <a16:creationId xmlns:a16="http://schemas.microsoft.com/office/drawing/2014/main" id="{367C39A6-F554-4288-A4C5-9B3AF881FD69}"/>
                </a:ext>
              </a:extLst>
            </p:cNvPr>
            <p:cNvSpPr/>
            <p:nvPr/>
          </p:nvSpPr>
          <p:spPr>
            <a:xfrm flipH="1" flipV="1">
              <a:off x="3112208" y="1931510"/>
              <a:ext cx="2064467" cy="2938030"/>
            </a:xfrm>
            <a:prstGeom prst="curvedLef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箭头: 右 53">
              <a:extLst>
                <a:ext uri="{FF2B5EF4-FFF2-40B4-BE49-F238E27FC236}">
                  <a16:creationId xmlns:a16="http://schemas.microsoft.com/office/drawing/2014/main" id="{BD119F39-BBD8-478C-A312-E048B6B8FAE9}"/>
                </a:ext>
              </a:extLst>
            </p:cNvPr>
            <p:cNvSpPr/>
            <p:nvPr/>
          </p:nvSpPr>
          <p:spPr>
            <a:xfrm>
              <a:off x="5419018" y="1922023"/>
              <a:ext cx="3114857" cy="999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2C057D4-0CC1-4C46-9DD7-8721E49C5CA2}"/>
                </a:ext>
              </a:extLst>
            </p:cNvPr>
            <p:cNvGrpSpPr/>
            <p:nvPr/>
          </p:nvGrpSpPr>
          <p:grpSpPr>
            <a:xfrm>
              <a:off x="5372394" y="2942860"/>
              <a:ext cx="2912182" cy="649474"/>
              <a:chOff x="1088570" y="4260579"/>
              <a:chExt cx="2912182" cy="649474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99A3E83-983C-474A-8E88-B9CA1553E861}"/>
                  </a:ext>
                </a:extLst>
              </p:cNvPr>
              <p:cNvSpPr txBox="1"/>
              <p:nvPr/>
            </p:nvSpPr>
            <p:spPr>
              <a:xfrm>
                <a:off x="1088570" y="4632092"/>
                <a:ext cx="2912182" cy="277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通过活动和广告实现推广</a:t>
                </a:r>
                <a:endPara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C904269-2EEA-4F30-8E80-B8E5EDFFAEAC}"/>
                  </a:ext>
                </a:extLst>
              </p:cNvPr>
              <p:cNvSpPr txBox="1"/>
              <p:nvPr/>
            </p:nvSpPr>
            <p:spPr>
              <a:xfrm>
                <a:off x="1088570" y="4260579"/>
                <a:ext cx="2704576" cy="3715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b" anchorCtr="0">
                <a:spAutoFit/>
              </a:bodyPr>
              <a:lstStyle/>
              <a:p>
                <a:r>
                  <a:rPr lang="zh-CN" altLang="en-US" b="1" dirty="0"/>
                  <a:t>推广</a:t>
                </a:r>
              </a:p>
            </p:txBody>
          </p:sp>
        </p:grp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857535EF-3576-426D-B827-663488277923}"/>
                </a:ext>
              </a:extLst>
            </p:cNvPr>
            <p:cNvSpPr/>
            <p:nvPr/>
          </p:nvSpPr>
          <p:spPr>
            <a:xfrm>
              <a:off x="8764947" y="1922023"/>
              <a:ext cx="3114857" cy="999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D45AE5B-23D6-4FA7-88B8-F1E69280BFAF}"/>
                </a:ext>
              </a:extLst>
            </p:cNvPr>
            <p:cNvGrpSpPr/>
            <p:nvPr/>
          </p:nvGrpSpPr>
          <p:grpSpPr>
            <a:xfrm>
              <a:off x="8764947" y="2942860"/>
              <a:ext cx="2912182" cy="649474"/>
              <a:chOff x="1088570" y="4260579"/>
              <a:chExt cx="2912182" cy="649474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709C59E-F7E1-4D1F-B87E-E1DA0FD63FFA}"/>
                  </a:ext>
                </a:extLst>
              </p:cNvPr>
              <p:cNvSpPr txBox="1"/>
              <p:nvPr/>
            </p:nvSpPr>
            <p:spPr>
              <a:xfrm>
                <a:off x="1088570" y="4632092"/>
                <a:ext cx="2912182" cy="277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粉丝社群运营达到转化目的</a:t>
                </a:r>
                <a:endPara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E756819-119B-4288-924D-25B90CF250E9}"/>
                  </a:ext>
                </a:extLst>
              </p:cNvPr>
              <p:cNvSpPr txBox="1"/>
              <p:nvPr/>
            </p:nvSpPr>
            <p:spPr>
              <a:xfrm>
                <a:off x="1088570" y="4260579"/>
                <a:ext cx="2704576" cy="3715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b" anchorCtr="0">
                <a:spAutoFit/>
              </a:bodyPr>
              <a:lstStyle/>
              <a:p>
                <a:r>
                  <a:rPr lang="zh-CN" altLang="en-US" b="1" dirty="0"/>
                  <a:t>运营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70CB87B6-2621-4F40-A5E0-B4C483FFE023}"/>
                </a:ext>
              </a:extLst>
            </p:cNvPr>
            <p:cNvGrpSpPr/>
            <p:nvPr/>
          </p:nvGrpSpPr>
          <p:grpSpPr>
            <a:xfrm>
              <a:off x="5372394" y="5253374"/>
              <a:ext cx="2912182" cy="649474"/>
              <a:chOff x="1088570" y="4260579"/>
              <a:chExt cx="2912182" cy="649474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9C280B5-8ED9-409A-9CA8-E16B3CCF8764}"/>
                  </a:ext>
                </a:extLst>
              </p:cNvPr>
              <p:cNvSpPr txBox="1"/>
              <p:nvPr/>
            </p:nvSpPr>
            <p:spPr>
              <a:xfrm>
                <a:off x="1088570" y="4632092"/>
                <a:ext cx="2912182" cy="277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收集整理，内容素材</a:t>
                </a:r>
                <a:endPara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757F12-9C28-45FB-A248-DB3BBF89E9FE}"/>
                  </a:ext>
                </a:extLst>
              </p:cNvPr>
              <p:cNvSpPr txBox="1"/>
              <p:nvPr/>
            </p:nvSpPr>
            <p:spPr>
              <a:xfrm>
                <a:off x="1088570" y="4260579"/>
                <a:ext cx="2704576" cy="3715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b" anchorCtr="0">
                <a:spAutoFit/>
              </a:bodyPr>
              <a:lstStyle/>
              <a:p>
                <a:r>
                  <a:rPr lang="zh-CN" altLang="en-US" b="1" dirty="0"/>
                  <a:t>素材</a:t>
                </a: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8E5FB8F-60F6-43CE-AFB9-878261CA600E}"/>
                </a:ext>
              </a:extLst>
            </p:cNvPr>
            <p:cNvGrpSpPr/>
            <p:nvPr/>
          </p:nvGrpSpPr>
          <p:grpSpPr>
            <a:xfrm>
              <a:off x="8764947" y="5253374"/>
              <a:ext cx="2912182" cy="649474"/>
              <a:chOff x="1088570" y="4260579"/>
              <a:chExt cx="2912182" cy="649474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D63F307-F8DD-45E2-A407-A2C377C9BF73}"/>
                  </a:ext>
                </a:extLst>
              </p:cNvPr>
              <p:cNvSpPr txBox="1"/>
              <p:nvPr/>
            </p:nvSpPr>
            <p:spPr>
              <a:xfrm>
                <a:off x="1088570" y="4632092"/>
                <a:ext cx="2912182" cy="277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选题规划制定公众号内容定位</a:t>
                </a:r>
                <a:endPara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FD45ADE-DAD0-48A3-B67D-432E7C3DA541}"/>
                  </a:ext>
                </a:extLst>
              </p:cNvPr>
              <p:cNvSpPr txBox="1"/>
              <p:nvPr/>
            </p:nvSpPr>
            <p:spPr>
              <a:xfrm>
                <a:off x="1088570" y="4260579"/>
                <a:ext cx="2704576" cy="3715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b" anchorCtr="0">
                <a:spAutoFit/>
              </a:bodyPr>
              <a:lstStyle/>
              <a:p>
                <a:r>
                  <a:rPr lang="zh-CN" altLang="en-US" b="1" dirty="0"/>
                  <a:t>选题</a:t>
                </a:r>
              </a:p>
            </p:txBody>
          </p:sp>
        </p:grp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64C1A9CF-AB8F-4AF0-97AC-A24E9B1910D1}"/>
                </a:ext>
              </a:extLst>
            </p:cNvPr>
            <p:cNvSpPr/>
            <p:nvPr/>
          </p:nvSpPr>
          <p:spPr>
            <a:xfrm flipH="1">
              <a:off x="5419018" y="4129617"/>
              <a:ext cx="3114857" cy="999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4C249054-3C7B-4682-9A46-7527F7674AC8}"/>
                </a:ext>
              </a:extLst>
            </p:cNvPr>
            <p:cNvSpPr/>
            <p:nvPr/>
          </p:nvSpPr>
          <p:spPr>
            <a:xfrm flipH="1">
              <a:off x="8764947" y="4129617"/>
              <a:ext cx="3114857" cy="999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33BD308-B679-45EA-85A9-05CBD727628D}"/>
                </a:ext>
              </a:extLst>
            </p:cNvPr>
            <p:cNvGrpSpPr/>
            <p:nvPr/>
          </p:nvGrpSpPr>
          <p:grpSpPr>
            <a:xfrm>
              <a:off x="1331658" y="3285433"/>
              <a:ext cx="1785214" cy="649474"/>
              <a:chOff x="1352754" y="4603152"/>
              <a:chExt cx="1909362" cy="649474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2ABDD3D-68B8-4D92-8E4E-6D741CF64D63}"/>
                  </a:ext>
                </a:extLst>
              </p:cNvPr>
              <p:cNvSpPr txBox="1"/>
              <p:nvPr/>
            </p:nvSpPr>
            <p:spPr>
              <a:xfrm>
                <a:off x="1352754" y="4974665"/>
                <a:ext cx="1909361" cy="277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内容编写，以及编辑</a:t>
                </a:r>
                <a:endPara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72FCD54-951A-4CFC-B924-4E9BEC494074}"/>
                  </a:ext>
                </a:extLst>
              </p:cNvPr>
              <p:cNvSpPr txBox="1"/>
              <p:nvPr/>
            </p:nvSpPr>
            <p:spPr>
              <a:xfrm>
                <a:off x="1352756" y="4603152"/>
                <a:ext cx="1909360" cy="3715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b" anchorCtr="0">
                <a:spAutoFit/>
              </a:bodyPr>
              <a:lstStyle/>
              <a:p>
                <a:r>
                  <a:rPr lang="zh-CN" altLang="en-US" b="1" dirty="0"/>
                  <a:t>编辑</a:t>
                </a:r>
              </a:p>
            </p:txBody>
          </p:sp>
        </p:grp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1A0DD63-5B63-43D7-B2AA-365D8165D757}"/>
              </a:ext>
            </a:extLst>
          </p:cNvPr>
          <p:cNvSpPr/>
          <p:nvPr/>
        </p:nvSpPr>
        <p:spPr>
          <a:xfrm>
            <a:off x="660400" y="1017246"/>
            <a:ext cx="10858500" cy="52322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buSzPct val="25000"/>
            </a:pPr>
            <a:r>
              <a:rPr lang="zh-CN" altLang="en-US" sz="2800" b="1" dirty="0">
                <a:solidFill>
                  <a:schemeClr val="accent3"/>
                </a:solidFill>
              </a:rPr>
              <a:t>主要工作内容</a:t>
            </a:r>
            <a:endParaRPr lang="en-US" altLang="zh-CN" sz="2800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34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EC4A5A3-0A3C-42DE-8288-678EC6085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533917"/>
              </p:ext>
            </p:extLst>
          </p:nvPr>
        </p:nvGraphicFramePr>
        <p:xfrm>
          <a:off x="768848" y="1869068"/>
          <a:ext cx="5224328" cy="397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5F9AE184-6719-43BD-908B-2A0EFBF34137}"/>
              </a:ext>
            </a:extLst>
          </p:cNvPr>
          <p:cNvSpPr/>
          <p:nvPr/>
        </p:nvSpPr>
        <p:spPr>
          <a:xfrm>
            <a:off x="6630405" y="2402307"/>
            <a:ext cx="4581585" cy="3200208"/>
          </a:xfrm>
          <a:prstGeom prst="rect">
            <a:avLst/>
          </a:prstGeom>
          <a:solidFill>
            <a:schemeClr val="tx1">
              <a:lumMod val="95000"/>
              <a:lumOff val="5000"/>
              <a:alpha val="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85178C-8680-42D3-B92A-32D82783ADBF}"/>
              </a:ext>
            </a:extLst>
          </p:cNvPr>
          <p:cNvSpPr/>
          <p:nvPr/>
        </p:nvSpPr>
        <p:spPr>
          <a:xfrm>
            <a:off x="10829089" y="2137901"/>
            <a:ext cx="603239" cy="622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58DA17-9B58-4021-9552-604177310765}"/>
              </a:ext>
            </a:extLst>
          </p:cNvPr>
          <p:cNvSpPr txBox="1"/>
          <p:nvPr/>
        </p:nvSpPr>
        <p:spPr>
          <a:xfrm>
            <a:off x="7308323" y="2908760"/>
            <a:ext cx="1268296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2400" b="1" dirty="0">
                <a:solidFill>
                  <a:schemeClr val="accent3"/>
                </a:soli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10W+</a:t>
            </a:r>
            <a:endParaRPr lang="zh-CN" altLang="en-US" sz="2400" b="1" dirty="0">
              <a:solidFill>
                <a:schemeClr val="accent3"/>
              </a:solidFill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3EF2DC-19E2-402C-9D52-3790566236B6}"/>
              </a:ext>
            </a:extLst>
          </p:cNvPr>
          <p:cNvSpPr/>
          <p:nvPr/>
        </p:nvSpPr>
        <p:spPr>
          <a:xfrm>
            <a:off x="660400" y="1017246"/>
            <a:ext cx="10858500" cy="52322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buSzPct val="25000"/>
            </a:pPr>
            <a:r>
              <a:rPr lang="zh-CN" altLang="en-US" sz="2800" b="1" dirty="0">
                <a:solidFill>
                  <a:schemeClr val="accent3"/>
                </a:solidFill>
              </a:rPr>
              <a:t>工作成绩</a:t>
            </a:r>
            <a:endParaRPr lang="en-US" altLang="zh-CN" sz="2800" b="1" dirty="0">
              <a:solidFill>
                <a:schemeClr val="accent3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76A186-37E5-4579-9487-C8318270E18D}"/>
              </a:ext>
            </a:extLst>
          </p:cNvPr>
          <p:cNvSpPr/>
          <p:nvPr/>
        </p:nvSpPr>
        <p:spPr>
          <a:xfrm>
            <a:off x="7363506" y="3265150"/>
            <a:ext cx="2951214" cy="697927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文章平均打开率行业领先地位，月阅读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PV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达到了 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万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+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，单篇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PV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达到 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6 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万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+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52F1B4-5619-4D8F-BE2B-EF2678961A3F}"/>
              </a:ext>
            </a:extLst>
          </p:cNvPr>
          <p:cNvSpPr txBox="1"/>
          <p:nvPr/>
        </p:nvSpPr>
        <p:spPr>
          <a:xfrm>
            <a:off x="7308323" y="4119565"/>
            <a:ext cx="1268296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2400" b="1" dirty="0">
                <a:solidFill>
                  <a:schemeClr val="accent3"/>
                </a:soli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10+</a:t>
            </a:r>
            <a:endParaRPr lang="zh-CN" altLang="en-US" sz="2400" b="1" dirty="0">
              <a:solidFill>
                <a:schemeClr val="accent3"/>
              </a:solidFill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F139DF-C78F-4577-A62B-D6F39B25DE58}"/>
              </a:ext>
            </a:extLst>
          </p:cNvPr>
          <p:cNvSpPr/>
          <p:nvPr/>
        </p:nvSpPr>
        <p:spPr>
          <a:xfrm>
            <a:off x="7363506" y="4475955"/>
            <a:ext cx="2951214" cy="697927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进行广点通投放操作和优化，与 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10+ 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个公众号建立起良好的互推合作关系</a:t>
            </a:r>
            <a:endParaRPr lang="en-US" altLang="zh-CN" sz="1000" dirty="0">
              <a:solidFill>
                <a:schemeClr val="tx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0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CECDEB11-CBDE-404D-957E-F4E6FA4E36D4}"/>
              </a:ext>
            </a:extLst>
          </p:cNvPr>
          <p:cNvSpPr/>
          <p:nvPr/>
        </p:nvSpPr>
        <p:spPr>
          <a:xfrm rot="10800000" flipH="1">
            <a:off x="8143414" y="2788042"/>
            <a:ext cx="3109442" cy="1928879"/>
          </a:xfrm>
          <a:custGeom>
            <a:avLst/>
            <a:gdLst>
              <a:gd name="connsiteX0" fmla="*/ 1317127 w 3109442"/>
              <a:gd name="connsiteY0" fmla="*/ 222614 h 1928879"/>
              <a:gd name="connsiteX1" fmla="*/ 1792315 w 3109442"/>
              <a:gd name="connsiteY1" fmla="*/ 222614 h 1928879"/>
              <a:gd name="connsiteX2" fmla="*/ 1554721 w 3109442"/>
              <a:gd name="connsiteY2" fmla="*/ 0 h 1928879"/>
              <a:gd name="connsiteX3" fmla="*/ 0 w 3109442"/>
              <a:gd name="connsiteY3" fmla="*/ 1928879 h 1928879"/>
              <a:gd name="connsiteX4" fmla="*/ 3109442 w 3109442"/>
              <a:gd name="connsiteY4" fmla="*/ 1928879 h 1928879"/>
              <a:gd name="connsiteX5" fmla="*/ 3109442 w 3109442"/>
              <a:gd name="connsiteY5" fmla="*/ 222645 h 1928879"/>
              <a:gd name="connsiteX6" fmla="*/ 0 w 3109442"/>
              <a:gd name="connsiteY6" fmla="*/ 222645 h 192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9442" h="1928879">
                <a:moveTo>
                  <a:pt x="1317127" y="222614"/>
                </a:moveTo>
                <a:lnTo>
                  <a:pt x="1792315" y="222614"/>
                </a:lnTo>
                <a:lnTo>
                  <a:pt x="1554721" y="0"/>
                </a:lnTo>
                <a:close/>
                <a:moveTo>
                  <a:pt x="0" y="1928879"/>
                </a:moveTo>
                <a:lnTo>
                  <a:pt x="3109442" y="1928879"/>
                </a:lnTo>
                <a:lnTo>
                  <a:pt x="3109442" y="222645"/>
                </a:lnTo>
                <a:lnTo>
                  <a:pt x="0" y="2226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90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581C7995-42CA-48DC-8D98-F58DD8D2E7EB}"/>
              </a:ext>
            </a:extLst>
          </p:cNvPr>
          <p:cNvSpPr/>
          <p:nvPr/>
        </p:nvSpPr>
        <p:spPr>
          <a:xfrm rot="10800000" flipH="1">
            <a:off x="939144" y="2788042"/>
            <a:ext cx="3109442" cy="1928879"/>
          </a:xfrm>
          <a:custGeom>
            <a:avLst/>
            <a:gdLst>
              <a:gd name="connsiteX0" fmla="*/ 1317128 w 3109442"/>
              <a:gd name="connsiteY0" fmla="*/ 222614 h 1928879"/>
              <a:gd name="connsiteX1" fmla="*/ 1792316 w 3109442"/>
              <a:gd name="connsiteY1" fmla="*/ 222614 h 1928879"/>
              <a:gd name="connsiteX2" fmla="*/ 1554722 w 3109442"/>
              <a:gd name="connsiteY2" fmla="*/ 0 h 1928879"/>
              <a:gd name="connsiteX3" fmla="*/ 0 w 3109442"/>
              <a:gd name="connsiteY3" fmla="*/ 1928879 h 1928879"/>
              <a:gd name="connsiteX4" fmla="*/ 3109442 w 3109442"/>
              <a:gd name="connsiteY4" fmla="*/ 1928879 h 1928879"/>
              <a:gd name="connsiteX5" fmla="*/ 3109442 w 3109442"/>
              <a:gd name="connsiteY5" fmla="*/ 222645 h 1928879"/>
              <a:gd name="connsiteX6" fmla="*/ 0 w 3109442"/>
              <a:gd name="connsiteY6" fmla="*/ 222645 h 192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9442" h="1928879">
                <a:moveTo>
                  <a:pt x="1317128" y="222614"/>
                </a:moveTo>
                <a:lnTo>
                  <a:pt x="1792316" y="222614"/>
                </a:lnTo>
                <a:lnTo>
                  <a:pt x="1554722" y="0"/>
                </a:lnTo>
                <a:close/>
                <a:moveTo>
                  <a:pt x="0" y="1928879"/>
                </a:moveTo>
                <a:lnTo>
                  <a:pt x="3109442" y="1928879"/>
                </a:lnTo>
                <a:lnTo>
                  <a:pt x="3109442" y="222645"/>
                </a:lnTo>
                <a:lnTo>
                  <a:pt x="0" y="2226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90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5AB9ADA5-4398-474E-8C83-6B22297A4770}"/>
              </a:ext>
            </a:extLst>
          </p:cNvPr>
          <p:cNvSpPr/>
          <p:nvPr/>
        </p:nvSpPr>
        <p:spPr>
          <a:xfrm rot="10800000" flipH="1">
            <a:off x="4541279" y="2207518"/>
            <a:ext cx="3109442" cy="1928879"/>
          </a:xfrm>
          <a:custGeom>
            <a:avLst/>
            <a:gdLst>
              <a:gd name="connsiteX0" fmla="*/ 1317128 w 3109442"/>
              <a:gd name="connsiteY0" fmla="*/ 222614 h 1928879"/>
              <a:gd name="connsiteX1" fmla="*/ 1792316 w 3109442"/>
              <a:gd name="connsiteY1" fmla="*/ 222614 h 1928879"/>
              <a:gd name="connsiteX2" fmla="*/ 1554722 w 3109442"/>
              <a:gd name="connsiteY2" fmla="*/ 0 h 1928879"/>
              <a:gd name="connsiteX3" fmla="*/ 0 w 3109442"/>
              <a:gd name="connsiteY3" fmla="*/ 1928879 h 1928879"/>
              <a:gd name="connsiteX4" fmla="*/ 3109442 w 3109442"/>
              <a:gd name="connsiteY4" fmla="*/ 1928879 h 1928879"/>
              <a:gd name="connsiteX5" fmla="*/ 3109442 w 3109442"/>
              <a:gd name="connsiteY5" fmla="*/ 222645 h 1928879"/>
              <a:gd name="connsiteX6" fmla="*/ 0 w 3109442"/>
              <a:gd name="connsiteY6" fmla="*/ 222645 h 192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9442" h="1928879">
                <a:moveTo>
                  <a:pt x="1317128" y="222614"/>
                </a:moveTo>
                <a:lnTo>
                  <a:pt x="1792316" y="222614"/>
                </a:lnTo>
                <a:lnTo>
                  <a:pt x="1554722" y="0"/>
                </a:lnTo>
                <a:close/>
                <a:moveTo>
                  <a:pt x="0" y="1928879"/>
                </a:moveTo>
                <a:lnTo>
                  <a:pt x="3109442" y="1928879"/>
                </a:lnTo>
                <a:lnTo>
                  <a:pt x="3109442" y="222645"/>
                </a:lnTo>
                <a:lnTo>
                  <a:pt x="0" y="2226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9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06E237-F0F5-45F0-82FC-0D939D252D1A}"/>
              </a:ext>
            </a:extLst>
          </p:cNvPr>
          <p:cNvSpPr/>
          <p:nvPr/>
        </p:nvSpPr>
        <p:spPr>
          <a:xfrm>
            <a:off x="660400" y="1017246"/>
            <a:ext cx="10858500" cy="52322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buSzPct val="25000"/>
            </a:pPr>
            <a:r>
              <a:rPr lang="zh-CN" altLang="en-US" sz="2800" b="1" dirty="0">
                <a:solidFill>
                  <a:schemeClr val="accent3"/>
                </a:solidFill>
              </a:rPr>
              <a:t>工作重点</a:t>
            </a:r>
            <a:endParaRPr lang="en-US" altLang="zh-CN" sz="2800" b="1" dirty="0">
              <a:solidFill>
                <a:schemeClr val="accent3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BFF8C1-E27C-49F4-A3CE-0B54CCD2EDD1}"/>
              </a:ext>
            </a:extLst>
          </p:cNvPr>
          <p:cNvCxnSpPr>
            <a:cxnSpLocks/>
          </p:cNvCxnSpPr>
          <p:nvPr/>
        </p:nvCxnSpPr>
        <p:spPr>
          <a:xfrm flipH="1">
            <a:off x="2493865" y="4716920"/>
            <a:ext cx="1" cy="71384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6DC7384-3AC1-4155-9545-2C16D7097831}"/>
              </a:ext>
            </a:extLst>
          </p:cNvPr>
          <p:cNvCxnSpPr>
            <a:cxnSpLocks/>
          </p:cNvCxnSpPr>
          <p:nvPr/>
        </p:nvCxnSpPr>
        <p:spPr>
          <a:xfrm flipH="1">
            <a:off x="6096000" y="4136398"/>
            <a:ext cx="1" cy="12943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A88E32-2AF8-4428-9644-191CE6EF5148}"/>
              </a:ext>
            </a:extLst>
          </p:cNvPr>
          <p:cNvCxnSpPr>
            <a:cxnSpLocks/>
          </p:cNvCxnSpPr>
          <p:nvPr/>
        </p:nvCxnSpPr>
        <p:spPr>
          <a:xfrm flipH="1">
            <a:off x="9698134" y="4716920"/>
            <a:ext cx="1" cy="71384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24F3EC-2210-4559-BBDC-A6037121C0EB}"/>
              </a:ext>
            </a:extLst>
          </p:cNvPr>
          <p:cNvCxnSpPr>
            <a:cxnSpLocks/>
          </p:cNvCxnSpPr>
          <p:nvPr/>
        </p:nvCxnSpPr>
        <p:spPr>
          <a:xfrm>
            <a:off x="2493865" y="5430768"/>
            <a:ext cx="72042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3115AC-74BE-42C7-9EE2-78733A35C17E}"/>
              </a:ext>
            </a:extLst>
          </p:cNvPr>
          <p:cNvSpPr/>
          <p:nvPr/>
        </p:nvSpPr>
        <p:spPr>
          <a:xfrm rot="2700000">
            <a:off x="2403865" y="5340768"/>
            <a:ext cx="180000" cy="180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23A955-6106-437C-A35C-2AC607E86933}"/>
              </a:ext>
            </a:extLst>
          </p:cNvPr>
          <p:cNvSpPr txBox="1"/>
          <p:nvPr/>
        </p:nvSpPr>
        <p:spPr>
          <a:xfrm>
            <a:off x="1176737" y="3987791"/>
            <a:ext cx="263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50"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分别完成三个地方的调研报告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B1EC26-6589-4D58-A702-038646763B00}"/>
              </a:ext>
            </a:extLst>
          </p:cNvPr>
          <p:cNvSpPr/>
          <p:nvPr/>
        </p:nvSpPr>
        <p:spPr>
          <a:xfrm rot="2700000">
            <a:off x="6006000" y="5340768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5DD48C8-0FA9-4FF6-B7A4-FDDFB65EBA36}"/>
              </a:ext>
            </a:extLst>
          </p:cNvPr>
          <p:cNvSpPr txBox="1"/>
          <p:nvPr/>
        </p:nvSpPr>
        <p:spPr>
          <a:xfrm>
            <a:off x="4785423" y="3328702"/>
            <a:ext cx="2615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 分布在深圳、广州、珠海、桂林、长沙</a:t>
            </a:r>
            <a:endParaRPr lang="en-US" altLang="zh-CN" sz="105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5620430-4903-4BB8-AE3A-88EF925C6F06}"/>
              </a:ext>
            </a:extLst>
          </p:cNvPr>
          <p:cNvSpPr/>
          <p:nvPr/>
        </p:nvSpPr>
        <p:spPr>
          <a:xfrm>
            <a:off x="5705850" y="2359540"/>
            <a:ext cx="780299" cy="444220"/>
          </a:xfrm>
          <a:prstGeom prst="rect">
            <a:avLst/>
          </a:prstGeom>
          <a:solidFill>
            <a:schemeClr val="accent1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5 </a:t>
            </a:r>
            <a:r>
              <a:rPr lang="zh-CN" altLang="en-US" sz="2000" b="1" dirty="0">
                <a:solidFill>
                  <a:schemeClr val="accent3"/>
                </a:solidFill>
              </a:rPr>
              <a:t>次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712FD8-49ED-4C13-826F-8B8EFA791F8B}"/>
              </a:ext>
            </a:extLst>
          </p:cNvPr>
          <p:cNvSpPr/>
          <p:nvPr/>
        </p:nvSpPr>
        <p:spPr>
          <a:xfrm rot="2700000">
            <a:off x="9608135" y="5340768"/>
            <a:ext cx="180000" cy="180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549B105-684B-4F19-A2BF-39FF67BDDEB6}"/>
              </a:ext>
            </a:extLst>
          </p:cNvPr>
          <p:cNvSpPr txBox="1"/>
          <p:nvPr/>
        </p:nvSpPr>
        <p:spPr>
          <a:xfrm>
            <a:off x="8555631" y="3922120"/>
            <a:ext cx="228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3 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个月输出 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2 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次竞品分析报告</a:t>
            </a:r>
            <a:endParaRPr lang="en-US" altLang="zh-CN" sz="10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C507EE-A981-47D5-A115-B0139670C220}"/>
              </a:ext>
            </a:extLst>
          </p:cNvPr>
          <p:cNvSpPr/>
          <p:nvPr/>
        </p:nvSpPr>
        <p:spPr>
          <a:xfrm>
            <a:off x="4897781" y="2900830"/>
            <a:ext cx="2383738" cy="315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300" dirty="0"/>
              <a:t>活动推广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201671-890B-4637-822E-8B0EDA5989F2}"/>
              </a:ext>
            </a:extLst>
          </p:cNvPr>
          <p:cNvSpPr/>
          <p:nvPr/>
        </p:nvSpPr>
        <p:spPr>
          <a:xfrm>
            <a:off x="1301995" y="3505753"/>
            <a:ext cx="2383738" cy="315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300" dirty="0"/>
              <a:t>用户调研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5697FD1-7EB2-467B-93AD-76CE81226E0D}"/>
              </a:ext>
            </a:extLst>
          </p:cNvPr>
          <p:cNvSpPr/>
          <p:nvPr/>
        </p:nvSpPr>
        <p:spPr>
          <a:xfrm>
            <a:off x="8506267" y="3517494"/>
            <a:ext cx="2383738" cy="315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300" dirty="0"/>
              <a:t>竞品报告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B37E783-2B60-4027-8EAF-EF0639964CA3}"/>
              </a:ext>
            </a:extLst>
          </p:cNvPr>
          <p:cNvSpPr/>
          <p:nvPr/>
        </p:nvSpPr>
        <p:spPr>
          <a:xfrm>
            <a:off x="2111946" y="2965731"/>
            <a:ext cx="780299" cy="444220"/>
          </a:xfrm>
          <a:prstGeom prst="rect">
            <a:avLst/>
          </a:prstGeom>
          <a:solidFill>
            <a:schemeClr val="accent1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2500"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12 </a:t>
            </a:r>
            <a:r>
              <a:rPr lang="zh-CN" altLang="en-US" sz="2000" b="1" dirty="0">
                <a:solidFill>
                  <a:schemeClr val="accent3"/>
                </a:solidFill>
              </a:rPr>
              <a:t>次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B9E1C22-270F-4938-AACA-2B067139719A}"/>
              </a:ext>
            </a:extLst>
          </p:cNvPr>
          <p:cNvSpPr/>
          <p:nvPr/>
        </p:nvSpPr>
        <p:spPr>
          <a:xfrm>
            <a:off x="9299755" y="2953572"/>
            <a:ext cx="780299" cy="444220"/>
          </a:xfrm>
          <a:prstGeom prst="rect">
            <a:avLst/>
          </a:prstGeom>
          <a:solidFill>
            <a:schemeClr val="accent1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4 </a:t>
            </a:r>
            <a:r>
              <a:rPr lang="zh-CN" altLang="en-US" sz="2000" b="1" dirty="0">
                <a:solidFill>
                  <a:schemeClr val="accent3"/>
                </a:solidFill>
              </a:rPr>
              <a:t>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45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77D73F0-7D54-4CF8-BCBC-5D469B868C95}"/>
              </a:ext>
            </a:extLst>
          </p:cNvPr>
          <p:cNvSpPr txBox="1"/>
          <p:nvPr/>
        </p:nvSpPr>
        <p:spPr>
          <a:xfrm>
            <a:off x="660400" y="1068409"/>
            <a:ext cx="5409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自主学习情况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C7FE2E-6F9A-4925-8BB9-CD981AE61B85}"/>
              </a:ext>
            </a:extLst>
          </p:cNvPr>
          <p:cNvSpPr/>
          <p:nvPr/>
        </p:nvSpPr>
        <p:spPr>
          <a:xfrm>
            <a:off x="660400" y="2555913"/>
            <a:ext cx="2618588" cy="2370357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475B50-27B9-40B3-8847-833A80A39588}"/>
              </a:ext>
            </a:extLst>
          </p:cNvPr>
          <p:cNvSpPr/>
          <p:nvPr/>
        </p:nvSpPr>
        <p:spPr>
          <a:xfrm>
            <a:off x="3411271" y="2555913"/>
            <a:ext cx="2618588" cy="23703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E19346-13A7-441A-B630-82B2C03A7767}"/>
              </a:ext>
            </a:extLst>
          </p:cNvPr>
          <p:cNvSpPr/>
          <p:nvPr/>
        </p:nvSpPr>
        <p:spPr>
          <a:xfrm>
            <a:off x="6162142" y="2555913"/>
            <a:ext cx="2618588" cy="2370357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191194-CA3F-4790-827F-195416EF0E45}"/>
              </a:ext>
            </a:extLst>
          </p:cNvPr>
          <p:cNvSpPr/>
          <p:nvPr/>
        </p:nvSpPr>
        <p:spPr>
          <a:xfrm>
            <a:off x="8913013" y="2555913"/>
            <a:ext cx="2618588" cy="2370357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3950DA-5ED5-48EC-9933-2A0906B6D485}"/>
              </a:ext>
            </a:extLst>
          </p:cNvPr>
          <p:cNvGrpSpPr>
            <a:grpSpLocks/>
          </p:cNvGrpSpPr>
          <p:nvPr/>
        </p:nvGrpSpPr>
        <p:grpSpPr>
          <a:xfrm>
            <a:off x="3411271" y="4886273"/>
            <a:ext cx="444222" cy="444220"/>
            <a:chOff x="7997875" y="4303446"/>
            <a:chExt cx="444222" cy="44422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556E2C2-BF02-465C-A383-D563CF4F4791}"/>
                </a:ext>
              </a:extLst>
            </p:cNvPr>
            <p:cNvSpPr/>
            <p:nvPr/>
          </p:nvSpPr>
          <p:spPr>
            <a:xfrm>
              <a:off x="7997875" y="4303446"/>
              <a:ext cx="444222" cy="444220"/>
            </a:xfrm>
            <a:prstGeom prst="rect">
              <a:avLst/>
            </a:prstGeom>
            <a:solidFill>
              <a:schemeClr val="accent3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60365A43-CB56-4EC6-8A70-DA7DE215AF3A}"/>
                </a:ext>
              </a:extLst>
            </p:cNvPr>
            <p:cNvSpPr/>
            <p:nvPr/>
          </p:nvSpPr>
          <p:spPr bwMode="auto">
            <a:xfrm>
              <a:off x="8117205" y="4431952"/>
              <a:ext cx="205561" cy="187207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86396 h 485775"/>
                <a:gd name="connsiteX10" fmla="*/ 1504 w 533400"/>
                <a:gd name="connsiteY10" fmla="*/ 486396 h 485775"/>
                <a:gd name="connsiteX11" fmla="*/ 1504 w 533400"/>
                <a:gd name="connsiteY11" fmla="*/ 229221 h 485775"/>
                <a:gd name="connsiteX12" fmla="*/ 125329 w 533400"/>
                <a:gd name="connsiteY12" fmla="*/ 229221 h 485775"/>
                <a:gd name="connsiteX13" fmla="*/ 411079 w 533400"/>
                <a:gd name="connsiteY13" fmla="*/ 621 h 485775"/>
                <a:gd name="connsiteX14" fmla="*/ 411079 w 533400"/>
                <a:gd name="connsiteY14" fmla="*/ 114921 h 485775"/>
                <a:gd name="connsiteX15" fmla="*/ 534904 w 533400"/>
                <a:gd name="connsiteY15" fmla="*/ 114921 h 485775"/>
                <a:gd name="connsiteX16" fmla="*/ 534904 w 533400"/>
                <a:gd name="connsiteY16" fmla="*/ 210171 h 485775"/>
                <a:gd name="connsiteX17" fmla="*/ 1504 w 533400"/>
                <a:gd name="connsiteY17" fmla="*/ 210171 h 485775"/>
                <a:gd name="connsiteX18" fmla="*/ 1504 w 533400"/>
                <a:gd name="connsiteY18" fmla="*/ 114921 h 485775"/>
                <a:gd name="connsiteX19" fmla="*/ 125329 w 533400"/>
                <a:gd name="connsiteY19" fmla="*/ 114921 h 485775"/>
                <a:gd name="connsiteX20" fmla="*/ 125329 w 533400"/>
                <a:gd name="connsiteY20" fmla="*/ 621 h 485775"/>
                <a:gd name="connsiteX21" fmla="*/ 411079 w 533400"/>
                <a:gd name="connsiteY21" fmla="*/ 621 h 485775"/>
                <a:gd name="connsiteX22" fmla="*/ 392029 w 533400"/>
                <a:gd name="connsiteY22" fmla="*/ 19671 h 485775"/>
                <a:gd name="connsiteX23" fmla="*/ 144379 w 533400"/>
                <a:gd name="connsiteY23" fmla="*/ 19671 h 485775"/>
                <a:gd name="connsiteX24" fmla="*/ 144379 w 533400"/>
                <a:gd name="connsiteY24" fmla="*/ 114921 h 485775"/>
                <a:gd name="connsiteX25" fmla="*/ 392029 w 533400"/>
                <a:gd name="connsiteY25" fmla="*/ 114921 h 485775"/>
                <a:gd name="connsiteX26" fmla="*/ 392029 w 533400"/>
                <a:gd name="connsiteY26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86396"/>
                  </a:lnTo>
                  <a:lnTo>
                    <a:pt x="1504" y="486396"/>
                  </a:ln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411079" y="621"/>
                  </a:moveTo>
                  <a:lnTo>
                    <a:pt x="411079" y="114921"/>
                  </a:lnTo>
                  <a:lnTo>
                    <a:pt x="534904" y="114921"/>
                  </a:lnTo>
                  <a:lnTo>
                    <a:pt x="534904" y="210171"/>
                  </a:lnTo>
                  <a:lnTo>
                    <a:pt x="1504" y="210171"/>
                  </a:lnTo>
                  <a:lnTo>
                    <a:pt x="1504" y="114921"/>
                  </a:lnTo>
                  <a:lnTo>
                    <a:pt x="125329" y="114921"/>
                  </a:lnTo>
                  <a:lnTo>
                    <a:pt x="125329" y="621"/>
                  </a:lnTo>
                  <a:lnTo>
                    <a:pt x="411079" y="621"/>
                  </a:lnTo>
                  <a:close/>
                  <a:moveTo>
                    <a:pt x="392029" y="19671"/>
                  </a:moveTo>
                  <a:lnTo>
                    <a:pt x="144379" y="1967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196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A100F7-0F23-416B-9ECE-7E2C34EB1C48}"/>
              </a:ext>
            </a:extLst>
          </p:cNvPr>
          <p:cNvGrpSpPr>
            <a:grpSpLocks/>
          </p:cNvGrpSpPr>
          <p:nvPr/>
        </p:nvGrpSpPr>
        <p:grpSpPr>
          <a:xfrm>
            <a:off x="660400" y="4926270"/>
            <a:ext cx="444222" cy="444220"/>
            <a:chOff x="7194872" y="4303446"/>
            <a:chExt cx="444222" cy="44422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E6CD872-99D9-41D9-964A-85B1CD548265}"/>
                </a:ext>
              </a:extLst>
            </p:cNvPr>
            <p:cNvSpPr/>
            <p:nvPr/>
          </p:nvSpPr>
          <p:spPr>
            <a:xfrm>
              <a:off x="7194872" y="4303446"/>
              <a:ext cx="444222" cy="44422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A03359D-D632-4249-BCA5-FCB9B07C8E36}"/>
                </a:ext>
              </a:extLst>
            </p:cNvPr>
            <p:cNvSpPr/>
            <p:nvPr/>
          </p:nvSpPr>
          <p:spPr bwMode="auto">
            <a:xfrm>
              <a:off x="7314203" y="4441129"/>
              <a:ext cx="205561" cy="168853"/>
            </a:xfrm>
            <a:custGeom>
              <a:avLst/>
              <a:gdLst>
                <a:gd name="connsiteX0" fmla="*/ 96626 w 533400"/>
                <a:gd name="connsiteY0" fmla="*/ 133971 h 438150"/>
                <a:gd name="connsiteX1" fmla="*/ 125201 w 533400"/>
                <a:gd name="connsiteY1" fmla="*/ 286371 h 438150"/>
                <a:gd name="connsiteX2" fmla="*/ 410951 w 533400"/>
                <a:gd name="connsiteY2" fmla="*/ 286371 h 438150"/>
                <a:gd name="connsiteX3" fmla="*/ 439526 w 533400"/>
                <a:gd name="connsiteY3" fmla="*/ 133971 h 438150"/>
                <a:gd name="connsiteX4" fmla="*/ 534776 w 533400"/>
                <a:gd name="connsiteY4" fmla="*/ 133971 h 438150"/>
                <a:gd name="connsiteX5" fmla="*/ 515726 w 533400"/>
                <a:gd name="connsiteY5" fmla="*/ 381621 h 438150"/>
                <a:gd name="connsiteX6" fmla="*/ 458576 w 533400"/>
                <a:gd name="connsiteY6" fmla="*/ 381621 h 438150"/>
                <a:gd name="connsiteX7" fmla="*/ 458576 w 533400"/>
                <a:gd name="connsiteY7" fmla="*/ 438771 h 438150"/>
                <a:gd name="connsiteX8" fmla="*/ 439526 w 533400"/>
                <a:gd name="connsiteY8" fmla="*/ 438771 h 438150"/>
                <a:gd name="connsiteX9" fmla="*/ 439526 w 533400"/>
                <a:gd name="connsiteY9" fmla="*/ 381621 h 438150"/>
                <a:gd name="connsiteX10" fmla="*/ 96626 w 533400"/>
                <a:gd name="connsiteY10" fmla="*/ 381621 h 438150"/>
                <a:gd name="connsiteX11" fmla="*/ 96626 w 533400"/>
                <a:gd name="connsiteY11" fmla="*/ 438771 h 438150"/>
                <a:gd name="connsiteX12" fmla="*/ 77576 w 533400"/>
                <a:gd name="connsiteY12" fmla="*/ 438771 h 438150"/>
                <a:gd name="connsiteX13" fmla="*/ 77576 w 533400"/>
                <a:gd name="connsiteY13" fmla="*/ 381621 h 438150"/>
                <a:gd name="connsiteX14" fmla="*/ 20426 w 533400"/>
                <a:gd name="connsiteY14" fmla="*/ 381621 h 438150"/>
                <a:gd name="connsiteX15" fmla="*/ 1376 w 533400"/>
                <a:gd name="connsiteY15" fmla="*/ 133971 h 438150"/>
                <a:gd name="connsiteX16" fmla="*/ 96626 w 533400"/>
                <a:gd name="connsiteY16" fmla="*/ 133971 h 438150"/>
                <a:gd name="connsiteX17" fmla="*/ 487151 w 533400"/>
                <a:gd name="connsiteY17" fmla="*/ 621 h 438150"/>
                <a:gd name="connsiteX18" fmla="*/ 487151 w 533400"/>
                <a:gd name="connsiteY18" fmla="*/ 114921 h 438150"/>
                <a:gd name="connsiteX19" fmla="*/ 425239 w 533400"/>
                <a:gd name="connsiteY19" fmla="*/ 114921 h 438150"/>
                <a:gd name="connsiteX20" fmla="*/ 396664 w 533400"/>
                <a:gd name="connsiteY20" fmla="*/ 267321 h 438150"/>
                <a:gd name="connsiteX21" fmla="*/ 139489 w 533400"/>
                <a:gd name="connsiteY21" fmla="*/ 267321 h 438150"/>
                <a:gd name="connsiteX22" fmla="*/ 110914 w 533400"/>
                <a:gd name="connsiteY22" fmla="*/ 114921 h 438150"/>
                <a:gd name="connsiteX23" fmla="*/ 58526 w 533400"/>
                <a:gd name="connsiteY23" fmla="*/ 114921 h 438150"/>
                <a:gd name="connsiteX24" fmla="*/ 58526 w 533400"/>
                <a:gd name="connsiteY24" fmla="*/ 621 h 438150"/>
                <a:gd name="connsiteX25" fmla="*/ 487151 w 533400"/>
                <a:gd name="connsiteY2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3400" h="438150">
                  <a:moveTo>
                    <a:pt x="96626" y="133971"/>
                  </a:moveTo>
                  <a:lnTo>
                    <a:pt x="125201" y="286371"/>
                  </a:lnTo>
                  <a:lnTo>
                    <a:pt x="410951" y="286371"/>
                  </a:lnTo>
                  <a:lnTo>
                    <a:pt x="439526" y="133971"/>
                  </a:lnTo>
                  <a:lnTo>
                    <a:pt x="534776" y="133971"/>
                  </a:lnTo>
                  <a:lnTo>
                    <a:pt x="515726" y="381621"/>
                  </a:lnTo>
                  <a:lnTo>
                    <a:pt x="458576" y="381621"/>
                  </a:lnTo>
                  <a:lnTo>
                    <a:pt x="458576" y="438771"/>
                  </a:lnTo>
                  <a:lnTo>
                    <a:pt x="439526" y="438771"/>
                  </a:lnTo>
                  <a:lnTo>
                    <a:pt x="439526" y="381621"/>
                  </a:lnTo>
                  <a:lnTo>
                    <a:pt x="96626" y="381621"/>
                  </a:lnTo>
                  <a:lnTo>
                    <a:pt x="96626" y="438771"/>
                  </a:lnTo>
                  <a:lnTo>
                    <a:pt x="77576" y="438771"/>
                  </a:lnTo>
                  <a:lnTo>
                    <a:pt x="77576" y="381621"/>
                  </a:lnTo>
                  <a:lnTo>
                    <a:pt x="20426" y="381621"/>
                  </a:lnTo>
                  <a:lnTo>
                    <a:pt x="1376" y="133971"/>
                  </a:lnTo>
                  <a:lnTo>
                    <a:pt x="96626" y="133971"/>
                  </a:lnTo>
                  <a:close/>
                  <a:moveTo>
                    <a:pt x="487151" y="621"/>
                  </a:moveTo>
                  <a:lnTo>
                    <a:pt x="487151" y="114921"/>
                  </a:lnTo>
                  <a:lnTo>
                    <a:pt x="425239" y="114921"/>
                  </a:lnTo>
                  <a:lnTo>
                    <a:pt x="396664" y="267321"/>
                  </a:lnTo>
                  <a:lnTo>
                    <a:pt x="139489" y="267321"/>
                  </a:lnTo>
                  <a:lnTo>
                    <a:pt x="110914" y="114921"/>
                  </a:lnTo>
                  <a:lnTo>
                    <a:pt x="58526" y="114921"/>
                  </a:lnTo>
                  <a:lnTo>
                    <a:pt x="58526" y="621"/>
                  </a:lnTo>
                  <a:lnTo>
                    <a:pt x="487151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A336EE5-41EF-4B4F-BB35-779A8630CC1E}"/>
              </a:ext>
            </a:extLst>
          </p:cNvPr>
          <p:cNvGrpSpPr>
            <a:grpSpLocks/>
          </p:cNvGrpSpPr>
          <p:nvPr/>
        </p:nvGrpSpPr>
        <p:grpSpPr>
          <a:xfrm>
            <a:off x="8913012" y="4923886"/>
            <a:ext cx="444222" cy="444220"/>
            <a:chOff x="9603881" y="4303446"/>
            <a:chExt cx="444222" cy="44422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51591AE-961E-4FFD-8891-2369AD1D4000}"/>
                </a:ext>
              </a:extLst>
            </p:cNvPr>
            <p:cNvSpPr/>
            <p:nvPr/>
          </p:nvSpPr>
          <p:spPr>
            <a:xfrm>
              <a:off x="9603881" y="4303446"/>
              <a:ext cx="444222" cy="44422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295470A-53E9-462A-ABD4-492C76AAC03F}"/>
                </a:ext>
              </a:extLst>
            </p:cNvPr>
            <p:cNvSpPr/>
            <p:nvPr/>
          </p:nvSpPr>
          <p:spPr bwMode="auto">
            <a:xfrm>
              <a:off x="9732226" y="4422776"/>
              <a:ext cx="187529" cy="20556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7A5538C-9120-42CE-8355-19081F4A350B}"/>
              </a:ext>
            </a:extLst>
          </p:cNvPr>
          <p:cNvGrpSpPr/>
          <p:nvPr/>
        </p:nvGrpSpPr>
        <p:grpSpPr>
          <a:xfrm>
            <a:off x="6162142" y="4926270"/>
            <a:ext cx="444221" cy="439452"/>
            <a:chOff x="9021093" y="4520684"/>
            <a:chExt cx="414650" cy="410198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5CBC62A-8C47-4171-B36B-FD7BBDBEAC05}"/>
                </a:ext>
              </a:extLst>
            </p:cNvPr>
            <p:cNvSpPr/>
            <p:nvPr/>
          </p:nvSpPr>
          <p:spPr>
            <a:xfrm>
              <a:off x="9021093" y="4520684"/>
              <a:ext cx="414650" cy="41019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87CB9FD-2263-4455-A02F-0D2CF73C050F}"/>
                </a:ext>
              </a:extLst>
            </p:cNvPr>
            <p:cNvSpPr/>
            <p:nvPr/>
          </p:nvSpPr>
          <p:spPr bwMode="auto">
            <a:xfrm>
              <a:off x="9143992" y="4623003"/>
              <a:ext cx="168853" cy="205561"/>
            </a:xfrm>
            <a:custGeom>
              <a:avLst/>
              <a:gdLst>
                <a:gd name="connsiteX0" fmla="*/ 286102 w 438150"/>
                <a:gd name="connsiteY0" fmla="*/ 621 h 533400"/>
                <a:gd name="connsiteX1" fmla="*/ 286102 w 438150"/>
                <a:gd name="connsiteY1" fmla="*/ 153021 h 533400"/>
                <a:gd name="connsiteX2" fmla="*/ 438502 w 438150"/>
                <a:gd name="connsiteY2" fmla="*/ 153021 h 533400"/>
                <a:gd name="connsiteX3" fmla="*/ 438502 w 438150"/>
                <a:gd name="connsiteY3" fmla="*/ 534021 h 533400"/>
                <a:gd name="connsiteX4" fmla="*/ 352 w 438150"/>
                <a:gd name="connsiteY4" fmla="*/ 534021 h 533400"/>
                <a:gd name="connsiteX5" fmla="*/ 352 w 438150"/>
                <a:gd name="connsiteY5" fmla="*/ 621 h 533400"/>
                <a:gd name="connsiteX6" fmla="*/ 286102 w 438150"/>
                <a:gd name="connsiteY6" fmla="*/ 621 h 533400"/>
                <a:gd name="connsiteX7" fmla="*/ 248002 w 438150"/>
                <a:gd name="connsiteY7" fmla="*/ 200646 h 533400"/>
                <a:gd name="connsiteX8" fmla="*/ 152752 w 438150"/>
                <a:gd name="connsiteY8" fmla="*/ 200646 h 533400"/>
                <a:gd name="connsiteX9" fmla="*/ 152752 w 438150"/>
                <a:gd name="connsiteY9" fmla="*/ 410196 h 533400"/>
                <a:gd name="connsiteX10" fmla="*/ 171802 w 438150"/>
                <a:gd name="connsiteY10" fmla="*/ 410196 h 533400"/>
                <a:gd name="connsiteX11" fmla="*/ 171802 w 438150"/>
                <a:gd name="connsiteY11" fmla="*/ 314946 h 533400"/>
                <a:gd name="connsiteX12" fmla="*/ 248002 w 438150"/>
                <a:gd name="connsiteY12" fmla="*/ 314946 h 533400"/>
                <a:gd name="connsiteX13" fmla="*/ 250098 w 438150"/>
                <a:gd name="connsiteY13" fmla="*/ 314946 h 533400"/>
                <a:gd name="connsiteX14" fmla="*/ 305152 w 438150"/>
                <a:gd name="connsiteY14" fmla="*/ 257796 h 533400"/>
                <a:gd name="connsiteX15" fmla="*/ 248002 w 438150"/>
                <a:gd name="connsiteY15" fmla="*/ 200646 h 533400"/>
                <a:gd name="connsiteX16" fmla="*/ 248002 w 438150"/>
                <a:gd name="connsiteY16" fmla="*/ 200646 h 533400"/>
                <a:gd name="connsiteX17" fmla="*/ 248002 w 438150"/>
                <a:gd name="connsiteY17" fmla="*/ 219696 h 533400"/>
                <a:gd name="connsiteX18" fmla="*/ 286102 w 438150"/>
                <a:gd name="connsiteY18" fmla="*/ 257796 h 533400"/>
                <a:gd name="connsiteX19" fmla="*/ 248002 w 438150"/>
                <a:gd name="connsiteY19" fmla="*/ 295896 h 533400"/>
                <a:gd name="connsiteX20" fmla="*/ 248002 w 438150"/>
                <a:gd name="connsiteY20" fmla="*/ 295896 h 533400"/>
                <a:gd name="connsiteX21" fmla="*/ 171802 w 438150"/>
                <a:gd name="connsiteY21" fmla="*/ 295896 h 533400"/>
                <a:gd name="connsiteX22" fmla="*/ 171802 w 438150"/>
                <a:gd name="connsiteY22" fmla="*/ 219696 h 533400"/>
                <a:gd name="connsiteX23" fmla="*/ 248002 w 438150"/>
                <a:gd name="connsiteY23" fmla="*/ 219696 h 533400"/>
                <a:gd name="connsiteX24" fmla="*/ 428977 w 438150"/>
                <a:gd name="connsiteY24" fmla="*/ 133971 h 533400"/>
                <a:gd name="connsiteX25" fmla="*/ 305152 w 438150"/>
                <a:gd name="connsiteY25" fmla="*/ 133971 h 533400"/>
                <a:gd name="connsiteX26" fmla="*/ 305152 w 438150"/>
                <a:gd name="connsiteY26" fmla="*/ 10146 h 533400"/>
                <a:gd name="connsiteX27" fmla="*/ 428977 w 438150"/>
                <a:gd name="connsiteY27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8150" h="533400">
                  <a:moveTo>
                    <a:pt x="286102" y="621"/>
                  </a:moveTo>
                  <a:lnTo>
                    <a:pt x="286102" y="153021"/>
                  </a:lnTo>
                  <a:lnTo>
                    <a:pt x="438502" y="153021"/>
                  </a:lnTo>
                  <a:lnTo>
                    <a:pt x="438502" y="534021"/>
                  </a:lnTo>
                  <a:lnTo>
                    <a:pt x="352" y="534021"/>
                  </a:lnTo>
                  <a:lnTo>
                    <a:pt x="352" y="621"/>
                  </a:lnTo>
                  <a:lnTo>
                    <a:pt x="286102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05152" y="133971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F261F6D-BB36-4AFE-8705-DAC5CDB879F3}"/>
              </a:ext>
            </a:extLst>
          </p:cNvPr>
          <p:cNvSpPr txBox="1"/>
          <p:nvPr/>
        </p:nvSpPr>
        <p:spPr>
          <a:xfrm>
            <a:off x="762996" y="4323121"/>
            <a:ext cx="2400167" cy="54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通过员工入职培训迅速学习公司企业文化和规章制度</a:t>
            </a:r>
            <a:endParaRPr lang="en-US" altLang="zh-CN" sz="1050" dirty="0">
              <a:solidFill>
                <a:schemeClr val="tx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C0E4E5-F70C-4C8B-A5B7-D4EC906929F1}"/>
              </a:ext>
            </a:extLst>
          </p:cNvPr>
          <p:cNvSpPr txBox="1"/>
          <p:nvPr/>
        </p:nvSpPr>
        <p:spPr>
          <a:xfrm>
            <a:off x="3500781" y="4323121"/>
            <a:ext cx="2400167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5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在各种活动协助中不断提高了活动策划兼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统筹能力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5713B5-EE0A-41C7-8FE3-F1A3212F20F9}"/>
              </a:ext>
            </a:extLst>
          </p:cNvPr>
          <p:cNvSpPr txBox="1"/>
          <p:nvPr/>
        </p:nvSpPr>
        <p:spPr>
          <a:xfrm>
            <a:off x="6251652" y="4323121"/>
            <a:ext cx="2400167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5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业务时间不断充实自我学习了图片辑处理、视频剪辑</a:t>
            </a:r>
            <a:r>
              <a:rPr lang="zh-CN" altLang="en-US">
                <a:sym typeface="Arial" panose="020B0604020202020204" pitchFamily="34" charset="0"/>
              </a:rPr>
              <a:t>等技能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CA75AB-1FD3-40A8-9011-2362BFB55FBD}"/>
              </a:ext>
            </a:extLst>
          </p:cNvPr>
          <p:cNvSpPr txBox="1"/>
          <p:nvPr/>
        </p:nvSpPr>
        <p:spPr>
          <a:xfrm>
            <a:off x="9002523" y="4323121"/>
            <a:ext cx="2400167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5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工作过程中提高</a:t>
            </a:r>
            <a:r>
              <a:rPr lang="zh-CN" altLang="en-US">
                <a:sym typeface="Arial" panose="020B0604020202020204" pitchFamily="34" charset="0"/>
              </a:rPr>
              <a:t>了 </a:t>
            </a:r>
            <a:r>
              <a:rPr lang="en-US" altLang="zh-CN">
                <a:sym typeface="Arial" panose="020B0604020202020204" pitchFamily="34" charset="0"/>
              </a:rPr>
              <a:t>PPT</a:t>
            </a:r>
            <a:r>
              <a:rPr lang="zh-CN" altLang="en-US">
                <a:sym typeface="Arial" panose="020B0604020202020204" pitchFamily="34" charset="0"/>
              </a:rPr>
              <a:t>、</a:t>
            </a:r>
            <a:r>
              <a:rPr lang="en-US" altLang="zh-CN">
                <a:sym typeface="Arial" panose="020B0604020202020204" pitchFamily="34" charset="0"/>
              </a:rPr>
              <a:t>Excel</a:t>
            </a:r>
            <a:r>
              <a:rPr lang="zh-CN" altLang="en-US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Word </a:t>
            </a:r>
            <a:r>
              <a:rPr lang="zh-CN" altLang="en-US" dirty="0">
                <a:sym typeface="Arial" panose="020B0604020202020204" pitchFamily="34" charset="0"/>
              </a:rPr>
              <a:t>等</a:t>
            </a:r>
            <a:r>
              <a:rPr lang="zh-CN" altLang="en-US">
                <a:sym typeface="Arial" panose="020B0604020202020204" pitchFamily="34" charset="0"/>
              </a:rPr>
              <a:t>办公能力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9784217-E324-4ADF-BBB6-5747420C0258}"/>
              </a:ext>
            </a:extLst>
          </p:cNvPr>
          <p:cNvSpPr txBox="1"/>
          <p:nvPr/>
        </p:nvSpPr>
        <p:spPr>
          <a:xfrm>
            <a:off x="3757828" y="2477703"/>
            <a:ext cx="1886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effectLst/>
                <a:uLnTx/>
                <a:uFillTx/>
              </a:rPr>
              <a:t>O2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E37C3C8-1165-46EE-8701-5733C62246EA}"/>
              </a:ext>
            </a:extLst>
          </p:cNvPr>
          <p:cNvSpPr txBox="1"/>
          <p:nvPr/>
        </p:nvSpPr>
        <p:spPr>
          <a:xfrm>
            <a:off x="6508699" y="2477703"/>
            <a:ext cx="1886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8800" b="1" i="0" u="none" strike="noStrike" cap="none" spc="0" normalizeH="0" baseline="0">
                <a:ln>
                  <a:noFill/>
                </a:ln>
                <a:solidFill>
                  <a:srgbClr val="FFFFFF">
                    <a:alpha val="50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altLang="zh-CN" dirty="0"/>
              <a:t>O3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C7FDAF5-9D0D-4308-A623-BDAB87C752A1}"/>
              </a:ext>
            </a:extLst>
          </p:cNvPr>
          <p:cNvSpPr txBox="1"/>
          <p:nvPr/>
        </p:nvSpPr>
        <p:spPr>
          <a:xfrm>
            <a:off x="9259570" y="2477703"/>
            <a:ext cx="1886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8800" b="1" i="0" u="none" strike="noStrike" cap="none" spc="0" normalizeH="0" baseline="0">
                <a:ln>
                  <a:noFill/>
                </a:ln>
                <a:solidFill>
                  <a:srgbClr val="FFFFFF">
                    <a:alpha val="50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altLang="zh-CN" dirty="0"/>
              <a:t>O4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6EFA64-1790-46FB-8F1E-431267B1C626}"/>
              </a:ext>
            </a:extLst>
          </p:cNvPr>
          <p:cNvSpPr txBox="1"/>
          <p:nvPr/>
        </p:nvSpPr>
        <p:spPr>
          <a:xfrm>
            <a:off x="1007515" y="2477703"/>
            <a:ext cx="1886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8800" b="1" i="0" u="none" strike="noStrike" cap="none" spc="0" normalizeH="0" baseline="0">
                <a:ln>
                  <a:noFill/>
                </a:ln>
                <a:solidFill>
                  <a:srgbClr val="FFFFFF">
                    <a:alpha val="50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altLang="zh-CN" dirty="0"/>
              <a:t>O1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A2DF0A-374F-4183-9498-C25E55EA6E30}"/>
              </a:ext>
            </a:extLst>
          </p:cNvPr>
          <p:cNvSpPr txBox="1"/>
          <p:nvPr/>
        </p:nvSpPr>
        <p:spPr>
          <a:xfrm flipH="1">
            <a:off x="985292" y="3842762"/>
            <a:ext cx="1921841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工作培训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A6EC06C-C3CE-4652-B255-F0905139C702}"/>
              </a:ext>
            </a:extLst>
          </p:cNvPr>
          <p:cNvSpPr txBox="1"/>
          <p:nvPr/>
        </p:nvSpPr>
        <p:spPr>
          <a:xfrm flipH="1">
            <a:off x="3745686" y="3842762"/>
            <a:ext cx="1921841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办公能力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3C4FBAD-283A-402D-8107-CC81163AFDC7}"/>
              </a:ext>
            </a:extLst>
          </p:cNvPr>
          <p:cNvSpPr txBox="1"/>
          <p:nvPr/>
        </p:nvSpPr>
        <p:spPr>
          <a:xfrm flipH="1">
            <a:off x="6490814" y="3842762"/>
            <a:ext cx="1921841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策划能力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DF98D1-77C6-4CBC-B1B1-7D90EF6CF390}"/>
              </a:ext>
            </a:extLst>
          </p:cNvPr>
          <p:cNvSpPr txBox="1"/>
          <p:nvPr/>
        </p:nvSpPr>
        <p:spPr>
          <a:xfrm flipH="1">
            <a:off x="9223801" y="3842762"/>
            <a:ext cx="1921841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其他能力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21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83" y="3557072"/>
            <a:ext cx="4920211" cy="681576"/>
          </a:xfrm>
        </p:spPr>
        <p:txBody>
          <a:bodyPr/>
          <a:lstStyle/>
          <a:p>
            <a:r>
              <a:rPr lang="zh-CN" altLang="en-US" spc="600" dirty="0"/>
              <a:t>自我评价</a:t>
            </a:r>
            <a:endParaRPr lang="en-US" altLang="zh-CN" spc="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683" y="4292534"/>
            <a:ext cx="4920211" cy="68157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346E48D-011A-44A6-860D-270D02774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7455" y="1790188"/>
            <a:ext cx="1798639" cy="1589979"/>
          </a:xfrm>
        </p:spPr>
        <p:txBody>
          <a:bodyPr/>
          <a:lstStyle/>
          <a:p>
            <a:r>
              <a:rPr lang="en-US" altLang="zh-CN" dirty="0">
                <a:solidFill>
                  <a:srgbClr val="3761D7"/>
                </a:solidFill>
              </a:rPr>
              <a:t>02</a:t>
            </a:r>
            <a:endParaRPr lang="zh-CN" altLang="en-US" dirty="0">
              <a:solidFill>
                <a:srgbClr val="376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5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463102E-E2FC-4770-9B2C-A1410B2B93A4}"/>
              </a:ext>
            </a:extLst>
          </p:cNvPr>
          <p:cNvSpPr/>
          <p:nvPr/>
        </p:nvSpPr>
        <p:spPr>
          <a:xfrm>
            <a:off x="8046079" y="2649584"/>
            <a:ext cx="2138835" cy="425900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急于求成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很多工作细节没有检查到位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D21A00-6CA9-47F4-B2D5-A7A2670A3E45}"/>
              </a:ext>
            </a:extLst>
          </p:cNvPr>
          <p:cNvSpPr/>
          <p:nvPr/>
        </p:nvSpPr>
        <p:spPr>
          <a:xfrm>
            <a:off x="8046079" y="3422917"/>
            <a:ext cx="2138835" cy="425900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经验不足，遇到事情无法迅速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找到解决办法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01929A-0BBE-47D0-8BAA-B44BEF629AF3}"/>
              </a:ext>
            </a:extLst>
          </p:cNvPr>
          <p:cNvSpPr/>
          <p:nvPr/>
        </p:nvSpPr>
        <p:spPr>
          <a:xfrm>
            <a:off x="8046079" y="4196250"/>
            <a:ext cx="2138835" cy="425900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实际工作中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沟通协调能力还有待加强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9F8E16-14A8-4878-BF33-2E19E9DD79B5}"/>
              </a:ext>
            </a:extLst>
          </p:cNvPr>
          <p:cNvSpPr txBox="1"/>
          <p:nvPr/>
        </p:nvSpPr>
        <p:spPr>
          <a:xfrm>
            <a:off x="660400" y="1130300"/>
            <a:ext cx="5711399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SzPct val="25000"/>
              <a:buNone/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我的不足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AC30B5-D479-4579-A0F4-BB73037CDBC9}"/>
              </a:ext>
            </a:extLst>
          </p:cNvPr>
          <p:cNvSpPr/>
          <p:nvPr/>
        </p:nvSpPr>
        <p:spPr>
          <a:xfrm>
            <a:off x="2224266" y="2660093"/>
            <a:ext cx="5515732" cy="4153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600" dirty="0"/>
              <a:t>耐心不足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AC8B88-8515-4CEA-967F-063EA2718F8B}"/>
              </a:ext>
            </a:extLst>
          </p:cNvPr>
          <p:cNvSpPr/>
          <p:nvPr/>
        </p:nvSpPr>
        <p:spPr>
          <a:xfrm>
            <a:off x="2224266" y="3452847"/>
            <a:ext cx="4694565" cy="4153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600" dirty="0"/>
              <a:t>经验不足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3BB1E0-B108-403E-B7C4-E28039B1381E}"/>
              </a:ext>
            </a:extLst>
          </p:cNvPr>
          <p:cNvSpPr/>
          <p:nvPr/>
        </p:nvSpPr>
        <p:spPr>
          <a:xfrm>
            <a:off x="2224266" y="4235092"/>
            <a:ext cx="3497943" cy="4153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600" dirty="0"/>
              <a:t>能力不足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772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1be0a266-fe56-4cd8-a4bc-d24520b7999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69076;"/>
  <p:tag name="ISLIDE.PICTURE" val="#VCG41525126413;#VCG41165696026;#VCG41N8670024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#64858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"/>
  <p:tag name="ISLIDE.SMARTDIAGRAM" val="#63914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#64594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117;#648583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6E6E6"/>
      </a:accent1>
      <a:accent2>
        <a:srgbClr val="14BDFA"/>
      </a:accent2>
      <a:accent3>
        <a:srgbClr val="3761D7"/>
      </a:accent3>
      <a:accent4>
        <a:srgbClr val="D5DDE8"/>
      </a:accent4>
      <a:accent5>
        <a:srgbClr val="F29759"/>
      </a:accent5>
      <a:accent6>
        <a:srgbClr val="9E83E3"/>
      </a:accent6>
      <a:hlink>
        <a:srgbClr val="4472C4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E6E6"/>
    </a:accent1>
    <a:accent2>
      <a:srgbClr val="14BDFA"/>
    </a:accent2>
    <a:accent3>
      <a:srgbClr val="3761D7"/>
    </a:accent3>
    <a:accent4>
      <a:srgbClr val="D5DDE8"/>
    </a:accent4>
    <a:accent5>
      <a:srgbClr val="F29759"/>
    </a:accent5>
    <a:accent6>
      <a:srgbClr val="9E83E3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E6E6"/>
    </a:accent1>
    <a:accent2>
      <a:srgbClr val="14BDFA"/>
    </a:accent2>
    <a:accent3>
      <a:srgbClr val="3761D7"/>
    </a:accent3>
    <a:accent4>
      <a:srgbClr val="D5DDE8"/>
    </a:accent4>
    <a:accent5>
      <a:srgbClr val="F29759"/>
    </a:accent5>
    <a:accent6>
      <a:srgbClr val="9E83E3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E6E6"/>
    </a:accent1>
    <a:accent2>
      <a:srgbClr val="14BDFA"/>
    </a:accent2>
    <a:accent3>
      <a:srgbClr val="3761D7"/>
    </a:accent3>
    <a:accent4>
      <a:srgbClr val="D5DDE8"/>
    </a:accent4>
    <a:accent5>
      <a:srgbClr val="F29759"/>
    </a:accent5>
    <a:accent6>
      <a:srgbClr val="9E83E3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E6E6"/>
    </a:accent1>
    <a:accent2>
      <a:srgbClr val="14BDFA"/>
    </a:accent2>
    <a:accent3>
      <a:srgbClr val="3761D7"/>
    </a:accent3>
    <a:accent4>
      <a:srgbClr val="D5DDE8"/>
    </a:accent4>
    <a:accent5>
      <a:srgbClr val="F29759"/>
    </a:accent5>
    <a:accent6>
      <a:srgbClr val="9E83E3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E6E6"/>
    </a:accent1>
    <a:accent2>
      <a:srgbClr val="14BDFA"/>
    </a:accent2>
    <a:accent3>
      <a:srgbClr val="3761D7"/>
    </a:accent3>
    <a:accent4>
      <a:srgbClr val="D5DDE8"/>
    </a:accent4>
    <a:accent5>
      <a:srgbClr val="F29759"/>
    </a:accent5>
    <a:accent6>
      <a:srgbClr val="9E83E3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E6E6"/>
    </a:accent1>
    <a:accent2>
      <a:srgbClr val="14BDFA"/>
    </a:accent2>
    <a:accent3>
      <a:srgbClr val="3761D7"/>
    </a:accent3>
    <a:accent4>
      <a:srgbClr val="D5DDE8"/>
    </a:accent4>
    <a:accent5>
      <a:srgbClr val="F29759"/>
    </a:accent5>
    <a:accent6>
      <a:srgbClr val="9E83E3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1443A8EF62DE444B1FF07917E22EF72" ma:contentTypeVersion="15" ma:contentTypeDescription="新建文档。" ma:contentTypeScope="" ma:versionID="ae25f038f952c8cf9b493a213b142a30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19c9d36c0415c8517c82c0e92590e8d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图像标记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0B07F2-4948-419F-B1FA-9839FAA91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9BA0E1-C00E-4AA6-BD4B-204A224C0664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3.xml><?xml version="1.0" encoding="utf-8"?>
<ds:datastoreItem xmlns:ds="http://schemas.openxmlformats.org/officeDocument/2006/customXml" ds:itemID="{BB82D1AC-C545-4255-9AC5-E5A1908E531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Duck</Template>
  <TotalTime>1</TotalTime>
  <Words>642</Words>
  <Application>Microsoft Office PowerPoint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微软雅黑</vt:lpstr>
      <vt:lpstr>Arial</vt:lpstr>
      <vt:lpstr>主题1</vt:lpstr>
      <vt:lpstr>2OXX  工作转正述职汇报 Debriefing Report.</vt:lpstr>
      <vt:lpstr>PowerPoint 演示文稿</vt:lpstr>
      <vt:lpstr>工作回顾</vt:lpstr>
      <vt:lpstr>PowerPoint 演示文稿</vt:lpstr>
      <vt:lpstr>PowerPoint 演示文稿</vt:lpstr>
      <vt:lpstr>PowerPoint 演示文稿</vt:lpstr>
      <vt:lpstr>PowerPoint 演示文稿</vt:lpstr>
      <vt:lpstr>自我评价</vt:lpstr>
      <vt:lpstr>PowerPoint 演示文稿</vt:lpstr>
      <vt:lpstr>工作体会</vt:lpstr>
      <vt:lpstr>PowerPoint 演示文稿</vt:lpstr>
      <vt:lpstr>规划展望</vt:lpstr>
      <vt:lpstr>运营规划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Duck</dc:creator>
  <cp:lastModifiedBy>lx</cp:lastModifiedBy>
  <cp:revision>2</cp:revision>
  <cp:lastPrinted>2021-08-22T16:00:00Z</cp:lastPrinted>
  <dcterms:created xsi:type="dcterms:W3CDTF">2021-08-22T16:00:00Z</dcterms:created>
  <dcterms:modified xsi:type="dcterms:W3CDTF">2024-12-18T06:07:30Z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1be0a266-fe56-4cd8-a4bc-d24520b79991</vt:lpwstr>
  </property>
  <property fmtid="{D5CDD505-2E9C-101B-9397-08002B2CF9AE}" pid="3" name="ContentTypeId">
    <vt:lpwstr>0x010100D1443A8EF62DE444B1FF07917E22EF72</vt:lpwstr>
  </property>
</Properties>
</file>