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1"/>
  </p:sldMasterIdLst>
  <p:sldIdLst>
    <p:sldId id="256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9A51E-A0F4-4C4E-B886-A17E600C12CF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5F3C81-7974-4134-87E4-1EFADFAA97BB}">
      <dgm:prSet/>
      <dgm:spPr/>
      <dgm:t>
        <a:bodyPr/>
        <a:lstStyle/>
        <a:p>
          <a:r>
            <a:rPr lang="en-US"/>
            <a:t>A deep-learning framework for Python that provides a convenient way to define and train almost any kind of deep-learning model. </a:t>
          </a:r>
        </a:p>
      </dgm:t>
    </dgm:pt>
    <dgm:pt modelId="{E5DD7102-757B-4C1E-B223-EFF4DB28E61B}" type="parTrans" cxnId="{888E7FB6-A79C-483B-8FAC-A4839F2B3F27}">
      <dgm:prSet/>
      <dgm:spPr/>
      <dgm:t>
        <a:bodyPr/>
        <a:lstStyle/>
        <a:p>
          <a:endParaRPr lang="en-US"/>
        </a:p>
      </dgm:t>
    </dgm:pt>
    <dgm:pt modelId="{C0057066-86A8-4501-A5B0-CE6042121D71}" type="sibTrans" cxnId="{888E7FB6-A79C-483B-8FAC-A4839F2B3F27}">
      <dgm:prSet/>
      <dgm:spPr/>
      <dgm:t>
        <a:bodyPr/>
        <a:lstStyle/>
        <a:p>
          <a:endParaRPr lang="en-US"/>
        </a:p>
      </dgm:t>
    </dgm:pt>
    <dgm:pt modelId="{279CC425-DA2F-4E34-B645-D58F3E88E52F}">
      <dgm:prSet/>
      <dgm:spPr/>
      <dgm:t>
        <a:bodyPr/>
        <a:lstStyle/>
        <a:p>
          <a:r>
            <a:rPr lang="en-US"/>
            <a:t>Initially developed for researchers, with the aim of enabling fast experimentation. </a:t>
          </a:r>
          <a:br>
            <a:rPr lang="en-US"/>
          </a:br>
          <a:endParaRPr lang="en-US"/>
        </a:p>
      </dgm:t>
    </dgm:pt>
    <dgm:pt modelId="{20BD548D-7FF5-4CA3-9E45-8AFA1E3BEEF8}" type="parTrans" cxnId="{36596FCF-9951-49EB-B217-28FEC4D7A703}">
      <dgm:prSet/>
      <dgm:spPr/>
      <dgm:t>
        <a:bodyPr/>
        <a:lstStyle/>
        <a:p>
          <a:endParaRPr lang="en-US"/>
        </a:p>
      </dgm:t>
    </dgm:pt>
    <dgm:pt modelId="{050A8191-E85F-4BDF-A2A4-D90EB5092196}" type="sibTrans" cxnId="{36596FCF-9951-49EB-B217-28FEC4D7A703}">
      <dgm:prSet/>
      <dgm:spPr/>
      <dgm:t>
        <a:bodyPr/>
        <a:lstStyle/>
        <a:p>
          <a:endParaRPr lang="en-US"/>
        </a:p>
      </dgm:t>
    </dgm:pt>
    <dgm:pt modelId="{7718397A-5FEA-48BC-BC4C-07DB0F2A9887}" type="pres">
      <dgm:prSet presAssocID="{28B9A51E-A0F4-4C4E-B886-A17E600C12C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2B0C0B2-A16C-4BBB-9CEC-7F96E63E0559}" type="pres">
      <dgm:prSet presAssocID="{4A5F3C81-7974-4134-87E4-1EFADFAA97BB}" presName="thickLine" presStyleLbl="alignNode1" presStyleIdx="0" presStyleCnt="2"/>
      <dgm:spPr/>
    </dgm:pt>
    <dgm:pt modelId="{1E0BB0F9-11AC-4DB6-9F4D-36879E17EDC0}" type="pres">
      <dgm:prSet presAssocID="{4A5F3C81-7974-4134-87E4-1EFADFAA97BB}" presName="horz1" presStyleCnt="0"/>
      <dgm:spPr/>
    </dgm:pt>
    <dgm:pt modelId="{68A7ADAE-436B-4C7B-BC7B-5AAE4DE56EB3}" type="pres">
      <dgm:prSet presAssocID="{4A5F3C81-7974-4134-87E4-1EFADFAA97BB}" presName="tx1" presStyleLbl="revTx" presStyleIdx="0" presStyleCnt="2"/>
      <dgm:spPr/>
      <dgm:t>
        <a:bodyPr/>
        <a:lstStyle/>
        <a:p>
          <a:endParaRPr lang="en-US"/>
        </a:p>
      </dgm:t>
    </dgm:pt>
    <dgm:pt modelId="{836984A7-3BFE-4EA6-82FF-9F10223D8DD8}" type="pres">
      <dgm:prSet presAssocID="{4A5F3C81-7974-4134-87E4-1EFADFAA97BB}" presName="vert1" presStyleCnt="0"/>
      <dgm:spPr/>
    </dgm:pt>
    <dgm:pt modelId="{26192FDA-3161-430A-8978-AEF7C7A0B0AD}" type="pres">
      <dgm:prSet presAssocID="{279CC425-DA2F-4E34-B645-D58F3E88E52F}" presName="thickLine" presStyleLbl="alignNode1" presStyleIdx="1" presStyleCnt="2"/>
      <dgm:spPr/>
    </dgm:pt>
    <dgm:pt modelId="{5101ECDE-2571-4B19-A719-84726FD31AF7}" type="pres">
      <dgm:prSet presAssocID="{279CC425-DA2F-4E34-B645-D58F3E88E52F}" presName="horz1" presStyleCnt="0"/>
      <dgm:spPr/>
    </dgm:pt>
    <dgm:pt modelId="{235368A5-9031-444E-850E-393714784909}" type="pres">
      <dgm:prSet presAssocID="{279CC425-DA2F-4E34-B645-D58F3E88E52F}" presName="tx1" presStyleLbl="revTx" presStyleIdx="1" presStyleCnt="2"/>
      <dgm:spPr/>
      <dgm:t>
        <a:bodyPr/>
        <a:lstStyle/>
        <a:p>
          <a:endParaRPr lang="en-US"/>
        </a:p>
      </dgm:t>
    </dgm:pt>
    <dgm:pt modelId="{05F9A962-8454-48DB-82ED-5E423F146C72}" type="pres">
      <dgm:prSet presAssocID="{279CC425-DA2F-4E34-B645-D58F3E88E52F}" presName="vert1" presStyleCnt="0"/>
      <dgm:spPr/>
    </dgm:pt>
  </dgm:ptLst>
  <dgm:cxnLst>
    <dgm:cxn modelId="{B9FD8DC8-4B26-4D6B-94F0-FDFBDD2EE742}" type="presOf" srcId="{279CC425-DA2F-4E34-B645-D58F3E88E52F}" destId="{235368A5-9031-444E-850E-393714784909}" srcOrd="0" destOrd="0" presId="urn:microsoft.com/office/officeart/2008/layout/LinedList"/>
    <dgm:cxn modelId="{888E7FB6-A79C-483B-8FAC-A4839F2B3F27}" srcId="{28B9A51E-A0F4-4C4E-B886-A17E600C12CF}" destId="{4A5F3C81-7974-4134-87E4-1EFADFAA97BB}" srcOrd="0" destOrd="0" parTransId="{E5DD7102-757B-4C1E-B223-EFF4DB28E61B}" sibTransId="{C0057066-86A8-4501-A5B0-CE6042121D71}"/>
    <dgm:cxn modelId="{B1DAC277-FBB4-48EC-B270-62142B329A64}" type="presOf" srcId="{4A5F3C81-7974-4134-87E4-1EFADFAA97BB}" destId="{68A7ADAE-436B-4C7B-BC7B-5AAE4DE56EB3}" srcOrd="0" destOrd="0" presId="urn:microsoft.com/office/officeart/2008/layout/LinedList"/>
    <dgm:cxn modelId="{354848A5-9D10-4AE7-B77B-13D58243FD3A}" type="presOf" srcId="{28B9A51E-A0F4-4C4E-B886-A17E600C12CF}" destId="{7718397A-5FEA-48BC-BC4C-07DB0F2A9887}" srcOrd="0" destOrd="0" presId="urn:microsoft.com/office/officeart/2008/layout/LinedList"/>
    <dgm:cxn modelId="{36596FCF-9951-49EB-B217-28FEC4D7A703}" srcId="{28B9A51E-A0F4-4C4E-B886-A17E600C12CF}" destId="{279CC425-DA2F-4E34-B645-D58F3E88E52F}" srcOrd="1" destOrd="0" parTransId="{20BD548D-7FF5-4CA3-9E45-8AFA1E3BEEF8}" sibTransId="{050A8191-E85F-4BDF-A2A4-D90EB5092196}"/>
    <dgm:cxn modelId="{76E53D34-0908-439C-A999-45E754902335}" type="presParOf" srcId="{7718397A-5FEA-48BC-BC4C-07DB0F2A9887}" destId="{12B0C0B2-A16C-4BBB-9CEC-7F96E63E0559}" srcOrd="0" destOrd="0" presId="urn:microsoft.com/office/officeart/2008/layout/LinedList"/>
    <dgm:cxn modelId="{0773E93C-2528-4603-9B66-0059961D40A2}" type="presParOf" srcId="{7718397A-5FEA-48BC-BC4C-07DB0F2A9887}" destId="{1E0BB0F9-11AC-4DB6-9F4D-36879E17EDC0}" srcOrd="1" destOrd="0" presId="urn:microsoft.com/office/officeart/2008/layout/LinedList"/>
    <dgm:cxn modelId="{084337DF-8404-4D53-AC18-322E1930B723}" type="presParOf" srcId="{1E0BB0F9-11AC-4DB6-9F4D-36879E17EDC0}" destId="{68A7ADAE-436B-4C7B-BC7B-5AAE4DE56EB3}" srcOrd="0" destOrd="0" presId="urn:microsoft.com/office/officeart/2008/layout/LinedList"/>
    <dgm:cxn modelId="{354A2A93-590D-48DD-B92C-4756032904E5}" type="presParOf" srcId="{1E0BB0F9-11AC-4DB6-9F4D-36879E17EDC0}" destId="{836984A7-3BFE-4EA6-82FF-9F10223D8DD8}" srcOrd="1" destOrd="0" presId="urn:microsoft.com/office/officeart/2008/layout/LinedList"/>
    <dgm:cxn modelId="{30F82E7F-19D2-4FAD-86FE-4E5CA059FC20}" type="presParOf" srcId="{7718397A-5FEA-48BC-BC4C-07DB0F2A9887}" destId="{26192FDA-3161-430A-8978-AEF7C7A0B0AD}" srcOrd="2" destOrd="0" presId="urn:microsoft.com/office/officeart/2008/layout/LinedList"/>
    <dgm:cxn modelId="{70A1C8FD-B685-41D2-95A0-33C3AEF850D7}" type="presParOf" srcId="{7718397A-5FEA-48BC-BC4C-07DB0F2A9887}" destId="{5101ECDE-2571-4B19-A719-84726FD31AF7}" srcOrd="3" destOrd="0" presId="urn:microsoft.com/office/officeart/2008/layout/LinedList"/>
    <dgm:cxn modelId="{59579269-AF24-416C-99AD-20D76FE2F302}" type="presParOf" srcId="{5101ECDE-2571-4B19-A719-84726FD31AF7}" destId="{235368A5-9031-444E-850E-393714784909}" srcOrd="0" destOrd="0" presId="urn:microsoft.com/office/officeart/2008/layout/LinedList"/>
    <dgm:cxn modelId="{4E61CC3A-50E0-4232-AD3B-19D4D1CBDEA8}" type="presParOf" srcId="{5101ECDE-2571-4B19-A719-84726FD31AF7}" destId="{05F9A962-8454-48DB-82ED-5E423F146C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1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0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8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1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1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8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8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1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9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class/cs20si/lectures/march9guestlecture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50" dirty="0">
                <a:latin typeface="Rockwell" panose="02060603020205020403" pitchFamily="18" charset="0"/>
              </a:rPr>
              <a:t>Introduction to </a:t>
            </a:r>
            <a:r>
              <a:rPr lang="en-US" sz="4050" dirty="0" err="1">
                <a:latin typeface="Rockwell" panose="02060603020205020403" pitchFamily="18" charset="0"/>
              </a:rPr>
              <a:t>keras</a:t>
            </a:r>
            <a:endParaRPr lang="en-US" sz="405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CSE-4625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Sabah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Binte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Noor</a:t>
            </a:r>
          </a:p>
          <a:p>
            <a:pPr algn="ctr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Assistant Professor</a:t>
            </a:r>
          </a:p>
          <a:p>
            <a:pPr algn="ctr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CSE, DUET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002D0-7593-48E7-AB5A-C2F888C0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Startup-land traction </a:t>
            </a:r>
          </a:p>
        </p:txBody>
      </p:sp>
      <p:pic>
        <p:nvPicPr>
          <p:cNvPr id="5" name="Content Placeholder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xmlns="" id="{E167E6A4-6A2A-434B-A0C2-8AFB28883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294" y="3085677"/>
            <a:ext cx="4983912" cy="2423370"/>
          </a:xfrm>
        </p:spPr>
      </p:pic>
    </p:spTree>
    <p:extLst>
      <p:ext uri="{BB962C8B-B14F-4D97-AF65-F5344CB8AC3E}">
        <p14:creationId xmlns:p14="http://schemas.microsoft.com/office/powerpoint/2010/main" val="321351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D29FF-236E-4416-A65F-47E23DC8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traction 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1F7CCB61-AD6E-46BD-B8EE-520E769BD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294" y="3066626"/>
            <a:ext cx="4983912" cy="2461473"/>
          </a:xfrm>
        </p:spPr>
      </p:pic>
    </p:spTree>
    <p:extLst>
      <p:ext uri="{BB962C8B-B14F-4D97-AF65-F5344CB8AC3E}">
        <p14:creationId xmlns:p14="http://schemas.microsoft.com/office/powerpoint/2010/main" val="161149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489398"/>
            <a:ext cx="7290055" cy="581996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2900" b="1" dirty="0" smtClean="0"/>
              <a:t>My First </a:t>
            </a:r>
            <a:r>
              <a:rPr lang="en-US" sz="2900" b="1" dirty="0" err="1" smtClean="0"/>
              <a:t>Keras</a:t>
            </a:r>
            <a:r>
              <a:rPr lang="en-US" sz="2900" b="1" dirty="0" smtClean="0"/>
              <a:t> Project</a:t>
            </a:r>
          </a:p>
          <a:p>
            <a:r>
              <a:rPr lang="en-US" dirty="0" smtClean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dirty="0" err="1" smtClean="0"/>
              <a:t>mnist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tf.keras.datasets.mnist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),(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= </a:t>
            </a:r>
            <a:r>
              <a:rPr lang="en-US" dirty="0" err="1"/>
              <a:t>mnist.load_data</a:t>
            </a:r>
            <a:r>
              <a:rPr lang="en-US" dirty="0"/>
              <a:t>() 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tf.keras.utils.normalize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axis=1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tf.keras.utils.normalize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axis=1</a:t>
            </a:r>
            <a:r>
              <a:rPr lang="en-US" dirty="0" smtClean="0"/>
              <a:t>)</a:t>
            </a:r>
          </a:p>
          <a:p>
            <a:r>
              <a:rPr lang="en-US" dirty="0"/>
              <a:t>model = </a:t>
            </a:r>
            <a:r>
              <a:rPr lang="en-US" dirty="0" err="1"/>
              <a:t>tf.keras.models.Sequential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/>
              <a:t>model.add</a:t>
            </a:r>
            <a:r>
              <a:rPr lang="en-US" dirty="0"/>
              <a:t>(</a:t>
            </a:r>
            <a:r>
              <a:rPr lang="en-US" dirty="0" err="1"/>
              <a:t>tf.keras.layers.Flatten</a:t>
            </a:r>
            <a:r>
              <a:rPr lang="en-US" dirty="0"/>
              <a:t>()) </a:t>
            </a:r>
            <a:r>
              <a:rPr lang="en-US" dirty="0" err="1" smtClean="0"/>
              <a:t>model.add</a:t>
            </a:r>
            <a:r>
              <a:rPr lang="en-US" dirty="0" smtClean="0"/>
              <a:t>(</a:t>
            </a:r>
            <a:r>
              <a:rPr lang="en-US" dirty="0" err="1" smtClean="0"/>
              <a:t>tf.keras.layers.Dense</a:t>
            </a:r>
            <a:r>
              <a:rPr lang="en-US" dirty="0" smtClean="0"/>
              <a:t>(128</a:t>
            </a:r>
            <a:r>
              <a:rPr lang="en-US" dirty="0"/>
              <a:t>, activation=</a:t>
            </a:r>
            <a:r>
              <a:rPr lang="en-US" dirty="0" err="1"/>
              <a:t>tf.nn.relu</a:t>
            </a:r>
            <a:r>
              <a:rPr lang="en-US" dirty="0"/>
              <a:t>)) </a:t>
            </a:r>
            <a:endParaRPr lang="en-US" dirty="0" smtClean="0"/>
          </a:p>
          <a:p>
            <a:r>
              <a:rPr lang="en-US" dirty="0" err="1" smtClean="0"/>
              <a:t>model.add</a:t>
            </a:r>
            <a:r>
              <a:rPr lang="en-US" dirty="0" smtClean="0"/>
              <a:t>(</a:t>
            </a:r>
            <a:r>
              <a:rPr lang="en-US" dirty="0" err="1" smtClean="0"/>
              <a:t>tf.keras.layers.Dense</a:t>
            </a:r>
            <a:r>
              <a:rPr lang="en-US" dirty="0" smtClean="0"/>
              <a:t>(128</a:t>
            </a:r>
            <a:r>
              <a:rPr lang="en-US" dirty="0"/>
              <a:t>, activation=</a:t>
            </a:r>
            <a:r>
              <a:rPr lang="en-US" dirty="0" err="1"/>
              <a:t>tf.nn.relu</a:t>
            </a:r>
            <a:r>
              <a:rPr lang="en-US" dirty="0"/>
              <a:t>)) </a:t>
            </a:r>
            <a:endParaRPr lang="en-US" dirty="0" smtClean="0"/>
          </a:p>
          <a:p>
            <a:r>
              <a:rPr lang="en-US" dirty="0" err="1" smtClean="0"/>
              <a:t>model.add</a:t>
            </a:r>
            <a:r>
              <a:rPr lang="en-US" dirty="0" smtClean="0"/>
              <a:t>(</a:t>
            </a:r>
            <a:r>
              <a:rPr lang="en-US" dirty="0" err="1" smtClean="0"/>
              <a:t>tf.keras.layers.Dense</a:t>
            </a:r>
            <a:r>
              <a:rPr lang="en-US" dirty="0" smtClean="0"/>
              <a:t>(10</a:t>
            </a:r>
            <a:r>
              <a:rPr lang="en-US" dirty="0"/>
              <a:t>, activation=</a:t>
            </a:r>
            <a:r>
              <a:rPr lang="en-US" dirty="0" err="1"/>
              <a:t>tf.nn.softmax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err="1"/>
              <a:t>model.compile</a:t>
            </a:r>
            <a:r>
              <a:rPr lang="en-US" dirty="0"/>
              <a:t>(optimizer='</a:t>
            </a:r>
            <a:r>
              <a:rPr lang="en-US" dirty="0" err="1"/>
              <a:t>adam</a:t>
            </a:r>
            <a:r>
              <a:rPr lang="en-US" dirty="0"/>
              <a:t>', </a:t>
            </a:r>
            <a:endParaRPr lang="en-US" dirty="0" smtClean="0"/>
          </a:p>
          <a:p>
            <a:r>
              <a:rPr lang="en-US" dirty="0" smtClean="0"/>
              <a:t>              loss='</a:t>
            </a:r>
            <a:r>
              <a:rPr lang="en-US" dirty="0" err="1" smtClean="0"/>
              <a:t>sparse_categorical_crossentropy</a:t>
            </a:r>
            <a:r>
              <a:rPr lang="en-US" dirty="0" smtClean="0"/>
              <a:t>',  </a:t>
            </a:r>
          </a:p>
          <a:p>
            <a:r>
              <a:rPr lang="en-US" dirty="0" smtClean="0"/>
              <a:t>              </a:t>
            </a:r>
            <a:r>
              <a:rPr lang="en-US" dirty="0"/>
              <a:t>metrics=['accuracy'])  </a:t>
            </a:r>
          </a:p>
          <a:p>
            <a:endParaRPr lang="en-US" dirty="0"/>
          </a:p>
          <a:p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epochs=3)  </a:t>
            </a:r>
          </a:p>
          <a:p>
            <a:r>
              <a:rPr lang="en-US" dirty="0" err="1"/>
              <a:t>val_loss</a:t>
            </a:r>
            <a:r>
              <a:rPr lang="en-US" dirty="0"/>
              <a:t>, </a:t>
            </a:r>
            <a:r>
              <a:rPr lang="en-US" dirty="0" err="1"/>
              <a:t>val_acc</a:t>
            </a:r>
            <a:r>
              <a:rPr lang="en-US" dirty="0"/>
              <a:t> = </a:t>
            </a:r>
            <a:r>
              <a:rPr lang="en-US" dirty="0" err="1"/>
              <a:t>model.evaluate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 </a:t>
            </a:r>
          </a:p>
          <a:p>
            <a:r>
              <a:rPr lang="en-US" dirty="0"/>
              <a:t>print(</a:t>
            </a:r>
            <a:r>
              <a:rPr lang="en-US" dirty="0" err="1"/>
              <a:t>val_loss</a:t>
            </a:r>
            <a:r>
              <a:rPr lang="en-US" dirty="0"/>
              <a:t>)  </a:t>
            </a:r>
          </a:p>
          <a:p>
            <a:r>
              <a:rPr lang="en-US" dirty="0"/>
              <a:t>print(</a:t>
            </a:r>
            <a:r>
              <a:rPr lang="en-US" dirty="0" err="1"/>
              <a:t>val_acc</a:t>
            </a:r>
            <a:r>
              <a:rPr lang="en-US" dirty="0"/>
              <a:t>)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8A38945-9ADC-4F59-8E2C-C35603B2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5CEEF92-5DED-4B65-AB42-11AE1F85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‘Deep Learning with Python’- FRANÇOIS CHOLLET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web.stanford.edu/class/cs20si/lectures/march9guestlecture.pdf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https://pythonprogramming.net/introduction-deep-learning-python-tensorflow-keras/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5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F7422F06-6017-4361-8872-E0E2CEB20B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7E9A6-3FBA-4025-A94F-444EE630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Keras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7EE464D-1D75-44AE-B719-2AB514F7D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216085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18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val 5">
            <a:extLst>
              <a:ext uri="{FF2B5EF4-FFF2-40B4-BE49-F238E27FC236}">
                <a16:creationId xmlns:a16="http://schemas.microsoft.com/office/drawing/2014/main" xmlns="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2A85F7B3-F4E6-4FBF-B74E-43CAB468F5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57463E-8749-4A4D-9974-BD45C48A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3" y="640080"/>
            <a:ext cx="3607055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Keras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458AE5E8-638D-4C30-8C2D-4DE7880B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04" y="3849539"/>
            <a:ext cx="3614505" cy="2367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An API for specifying &amp; training differentiable programs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3741D5B-1709-4CDB-963A-CC3C749412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25523" y="3765314"/>
            <a:ext cx="35661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45E7D203-B5E7-4853-B5FC-B0B0CDFD0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14" y="2175462"/>
            <a:ext cx="4094226" cy="25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1B075B-9270-4695-8F65-A43868E4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sz="3700" err="1"/>
              <a:t>Keras</a:t>
            </a:r>
            <a:r>
              <a:rPr lang="en-US" sz="3700"/>
              <a:t> is the official high-level API of</a:t>
            </a:r>
            <a:br>
              <a:rPr lang="en-US" sz="3700"/>
            </a:br>
            <a:r>
              <a:rPr lang="en-US" sz="3700"/>
              <a:t>TensorFlow </a:t>
            </a:r>
            <a:br>
              <a:rPr lang="en-US" sz="3700"/>
            </a:br>
            <a:endParaRPr lang="en-US" sz="37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8AFE50C2-CAEF-4E53-81AA-1E5849E9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" y="3211892"/>
            <a:ext cx="2711704" cy="179716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AAD11C2-9F10-45BE-A5F6-FFF22257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709" y="2286000"/>
            <a:ext cx="42604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tensorflow.keras</a:t>
            </a:r>
            <a:r>
              <a:rPr lang="en-US" dirty="0"/>
              <a:t> (</a:t>
            </a:r>
            <a:r>
              <a:rPr lang="en-US" dirty="0" err="1"/>
              <a:t>tf.keras</a:t>
            </a:r>
            <a:r>
              <a:rPr lang="en-US" dirty="0"/>
              <a:t>) module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Part of core TensorFlow since v1.4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Full </a:t>
            </a:r>
            <a:r>
              <a:rPr lang="en-US" dirty="0" err="1"/>
              <a:t>Keras</a:t>
            </a:r>
            <a:r>
              <a:rPr lang="en-US" dirty="0"/>
              <a:t>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Better optimized for TF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Better integration with TF-specific</a:t>
            </a:r>
            <a:br>
              <a:rPr lang="en-US" dirty="0"/>
            </a:br>
            <a:r>
              <a:rPr lang="en-US" dirty="0"/>
              <a:t>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Estimator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Eager execution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8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0BC02-527E-4CF3-92D2-66071410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makes </a:t>
            </a:r>
            <a:r>
              <a:rPr lang="en-US" dirty="0" err="1"/>
              <a:t>Keras</a:t>
            </a:r>
            <a:r>
              <a:rPr lang="en-US" dirty="0"/>
              <a:t>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02A80AE-5915-426D-8B70-7246179AF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38" y="2512381"/>
            <a:ext cx="7992124" cy="2969610"/>
          </a:xfrm>
        </p:spPr>
      </p:pic>
    </p:spTree>
    <p:extLst>
      <p:ext uri="{BB962C8B-B14F-4D97-AF65-F5344CB8AC3E}">
        <p14:creationId xmlns:p14="http://schemas.microsoft.com/office/powerpoint/2010/main" val="57471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E72EC-3934-4D91-A820-A8894CA0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special about </a:t>
            </a:r>
            <a:r>
              <a:rPr lang="en-US" dirty="0" err="1"/>
              <a:t>Keras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B6DEA8-0380-4CA4-B921-50BAA634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 focus on user experience.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Large adoption in the industry and research community.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Multi-backend, multi-platform.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Easy productization of models.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0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B277E-41DC-4B4D-9A12-0B0F20D7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8415C-5845-4122-819D-0488055C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800" dirty="0"/>
              <a:t>250,000</a:t>
            </a:r>
          </a:p>
        </p:txBody>
      </p:sp>
    </p:spTree>
    <p:extLst>
      <p:ext uri="{BB962C8B-B14F-4D97-AF65-F5344CB8AC3E}">
        <p14:creationId xmlns:p14="http://schemas.microsoft.com/office/powerpoint/2010/main" val="175588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3659E8-5974-4E6C-BDF1-5F9C4632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Year-0n-year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0A26A-6CEC-4085-AE5F-B678681F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800" dirty="0"/>
              <a:t>&gt; 2x</a:t>
            </a:r>
          </a:p>
        </p:txBody>
      </p:sp>
    </p:spTree>
    <p:extLst>
      <p:ext uri="{BB962C8B-B14F-4D97-AF65-F5344CB8AC3E}">
        <p14:creationId xmlns:p14="http://schemas.microsoft.com/office/powerpoint/2010/main" val="96910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0634A-2817-4AC9-AE8A-AB649A8C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traction 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65A3ABD-5031-4EB8-A3B4-697CA490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454" y="2432482"/>
            <a:ext cx="7083092" cy="3460441"/>
          </a:xfrm>
        </p:spPr>
      </p:pic>
    </p:spTree>
    <p:extLst>
      <p:ext uri="{BB962C8B-B14F-4D97-AF65-F5344CB8AC3E}">
        <p14:creationId xmlns:p14="http://schemas.microsoft.com/office/powerpoint/2010/main" val="58373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Rockwell</vt:lpstr>
      <vt:lpstr>Tahoma</vt:lpstr>
      <vt:lpstr>Tw Cen MT</vt:lpstr>
      <vt:lpstr>Tw Cen MT Condensed</vt:lpstr>
      <vt:lpstr>Wingdings</vt:lpstr>
      <vt:lpstr>Wingdings 3</vt:lpstr>
      <vt:lpstr>Integral</vt:lpstr>
      <vt:lpstr>Introduction to keras</vt:lpstr>
      <vt:lpstr>Keras</vt:lpstr>
      <vt:lpstr>Keras</vt:lpstr>
      <vt:lpstr>Keras is the official high-level API of TensorFlow  </vt:lpstr>
      <vt:lpstr>Who makes Keras? </vt:lpstr>
      <vt:lpstr>What’s special about Keras? </vt:lpstr>
      <vt:lpstr>Keras Developer</vt:lpstr>
      <vt:lpstr>Year-0n-year growth</vt:lpstr>
      <vt:lpstr>Industry traction </vt:lpstr>
      <vt:lpstr>Startup-land traction </vt:lpstr>
      <vt:lpstr>Research traction 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2018-10-08T18:51:34Z</dcterms:created>
  <dcterms:modified xsi:type="dcterms:W3CDTF">2018-10-09T04:08:57Z</dcterms:modified>
</cp:coreProperties>
</file>