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2" d="100"/>
          <a:sy n="152" d="100"/>
        </p:scale>
        <p:origin x="-95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8251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Insert bar plot of count(NYC_Jobs["Agency"]) here, only. Circle DHMH.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 a density plot here of ConJobsSal[AvgSal]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Insert a bar plot of sort(table(ConJobsSal[AvgSal &lt;= 23387, "Agency"]))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Insert a bar plot of sort(table(ConJobsSal[AvgSal &gt;= 126720, "Agency"]))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Need to present data on the ratio of jobs taking more than 4 months to fill: http://www.forbes.com/sites/nextavenue/2012/11/14/5-tips-for-getting-a-government-job/#1bd12f8b7ca8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Friendly Competition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critical analysis of the NYC Government’s job openings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747675" y="4086450"/>
            <a:ext cx="3996300" cy="43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Geoffery Mullings - Feb. 2016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399875" y="2762375"/>
            <a:ext cx="7931699" cy="1108199"/>
          </a:xfrm>
          <a:prstGeom prst="parallelogram">
            <a:avLst>
              <a:gd name="adj" fmla="val 8721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Which Agency Has The Most Openings?</a:t>
            </a:r>
          </a:p>
        </p:txBody>
      </p:sp>
      <p:sp>
        <p:nvSpPr>
          <p:cNvPr id="94" name="Shape 94"/>
          <p:cNvSpPr/>
          <p:nvPr/>
        </p:nvSpPr>
        <p:spPr>
          <a:xfrm>
            <a:off x="848600" y="2892125"/>
            <a:ext cx="1645199" cy="848700"/>
          </a:xfrm>
          <a:prstGeom prst="cube">
            <a:avLst>
              <a:gd name="adj" fmla="val 250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b="1" dirty="0"/>
              <a:t>Dept. of Design &amp; Construction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b="1" dirty="0"/>
              <a:t>(278)</a:t>
            </a:r>
          </a:p>
        </p:txBody>
      </p:sp>
      <p:sp>
        <p:nvSpPr>
          <p:cNvPr id="95" name="Shape 95"/>
          <p:cNvSpPr/>
          <p:nvPr/>
        </p:nvSpPr>
        <p:spPr>
          <a:xfrm>
            <a:off x="3261025" y="2199425"/>
            <a:ext cx="1645199" cy="1541400"/>
          </a:xfrm>
          <a:prstGeom prst="cube">
            <a:avLst>
              <a:gd name="adj" fmla="val 250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b="1"/>
              <a:t>Dept. of Environmental Protection</a:t>
            </a:r>
          </a:p>
          <a:p>
            <a:pPr lvl="0" algn="ctr" rtl="0">
              <a:spcBef>
                <a:spcPts val="0"/>
              </a:spcBef>
              <a:buNone/>
            </a:pPr>
            <a:endParaRPr sz="1200" b="1"/>
          </a:p>
          <a:p>
            <a:pPr lvl="0" algn="ctr">
              <a:spcBef>
                <a:spcPts val="0"/>
              </a:spcBef>
              <a:buNone/>
            </a:pPr>
            <a:r>
              <a:rPr lang="en" b="1"/>
              <a:t>(398)</a:t>
            </a:r>
          </a:p>
        </p:txBody>
      </p:sp>
      <p:sp>
        <p:nvSpPr>
          <p:cNvPr id="96" name="Shape 96"/>
          <p:cNvSpPr/>
          <p:nvPr/>
        </p:nvSpPr>
        <p:spPr>
          <a:xfrm>
            <a:off x="5673450" y="1017800"/>
            <a:ext cx="1645199" cy="2723100"/>
          </a:xfrm>
          <a:prstGeom prst="cube">
            <a:avLst>
              <a:gd name="adj" fmla="val 25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/>
              <a:t>Dept. of Health &amp; Mental Hygiene</a:t>
            </a:r>
          </a:p>
          <a:p>
            <a:pPr lvl="0" algn="ctr" rtl="0">
              <a:spcBef>
                <a:spcPts val="0"/>
              </a:spcBef>
              <a:buNone/>
            </a:pPr>
            <a:endParaRPr b="1" dirty="0"/>
          </a:p>
          <a:p>
            <a:pPr lvl="0" algn="ctr">
              <a:spcBef>
                <a:spcPts val="0"/>
              </a:spcBef>
              <a:buNone/>
            </a:pPr>
            <a:r>
              <a:rPr lang="en" b="1" dirty="0"/>
              <a:t>(1247)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Which Agencies Have The Highest And Lowest Paying Positions?</a:t>
            </a: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l="5681" r="2827"/>
          <a:stretch/>
        </p:blipFill>
        <p:spPr>
          <a:xfrm>
            <a:off x="859425" y="1307025"/>
            <a:ext cx="4792799" cy="3400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5938750" y="1603350"/>
            <a:ext cx="2796299" cy="19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Salary Averages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/>
              <a:t>Minimum: $19,760</a:t>
            </a:r>
          </a:p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en" sz="1800"/>
              <a:t>Maximum: $213,000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Which Agencies Have The Highest And Lowest Paying Positions?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371175"/>
            <a:ext cx="4934999" cy="46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Agencies with the lowest paying 2.5% of jobs (less than $23,773 annually)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311700" y="2361175"/>
            <a:ext cx="4564199" cy="16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 b="1"/>
              <a:t>Office of Administrative Trials and Hearings: 8 positions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/>
              <a:t>Office of Collective Bargaining: 2 positions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l="7396" t="40665" r="58799" b="2435"/>
          <a:stretch/>
        </p:blipFill>
        <p:spPr>
          <a:xfrm>
            <a:off x="5246700" y="1017800"/>
            <a:ext cx="2719200" cy="2971200"/>
          </a:xfrm>
          <a:prstGeom prst="pie">
            <a:avLst>
              <a:gd name="adj1" fmla="val 0"/>
              <a:gd name="adj2" fmla="val 16200000"/>
            </a:avLst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5984250" y="2514025"/>
            <a:ext cx="1244100" cy="13725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688050" y="1271775"/>
            <a:ext cx="268500" cy="145559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dirty="0"/>
              <a:t>Which Agencies Have The Highest And Lowest Paying Positions?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671400" y="1212575"/>
            <a:ext cx="5160899" cy="88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Agencies with the highest paying 2.5% of jobs (more than $125,486 annually)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3504375" y="1969775"/>
            <a:ext cx="5426099" cy="232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 b="1" dirty="0"/>
              <a:t>Department of Health and Mental Hygiene: 52 positions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Department of Sanitation: 14 positions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Department of Correction: 12 positions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Department of Business Services: 12 positions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Department of Environmental Protection: 10 positions</a:t>
            </a:r>
          </a:p>
        </p:txBody>
      </p:sp>
      <p:pic>
        <p:nvPicPr>
          <p:cNvPr id="2" name="Picture 1" descr="Screen Shot 2016-02-26 at 4.43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606"/>
            <a:ext cx="3606800" cy="2908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Which Openings Take The Longest To Fill?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259275" y="1820425"/>
            <a:ext cx="2688600" cy="46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Job levels and wages may matter!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t="729" b="738"/>
          <a:stretch/>
        </p:blipFill>
        <p:spPr>
          <a:xfrm>
            <a:off x="602850" y="1115000"/>
            <a:ext cx="5541000" cy="368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598100" y="434547"/>
            <a:ext cx="8222100" cy="838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Friendly Competition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98088" y="1273337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critical analysis of the NYC Government’s job openings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657450" y="1882075"/>
            <a:ext cx="3996300" cy="83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Geoffery Mullings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February 2016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Email: GeoffMullings@gmail.com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Macintosh PowerPoint</Application>
  <PresentationFormat>On-screen Show (16:9)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Roboto</vt:lpstr>
      <vt:lpstr>geometric</vt:lpstr>
      <vt:lpstr>Friendly Competition</vt:lpstr>
      <vt:lpstr>Which Agency Has The Most Openings?</vt:lpstr>
      <vt:lpstr>Which Agencies Have The Highest And Lowest Paying Positions?</vt:lpstr>
      <vt:lpstr>Which Agencies Have The Highest And Lowest Paying Positions?</vt:lpstr>
      <vt:lpstr>Which Agencies Have The Highest And Lowest Paying Positions?</vt:lpstr>
      <vt:lpstr>Which Openings Take The Longest To Fill?</vt:lpstr>
      <vt:lpstr>Friendly Competition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Friendly Competition</dc:title>
  <cp:lastModifiedBy>Geoff Mullings</cp:lastModifiedBy>
  <cp:revision>1</cp:revision>
  <dcterms:modified xsi:type="dcterms:W3CDTF">2016-02-26T21:50:16Z</dcterms:modified>
</cp:coreProperties>
</file>