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60" r:id="rId5"/>
    <p:sldId id="261" r:id="rId6"/>
    <p:sldId id="274" r:id="rId7"/>
    <p:sldId id="266" r:id="rId8"/>
    <p:sldId id="273" r:id="rId9"/>
    <p:sldId id="264" r:id="rId10"/>
    <p:sldId id="265" r:id="rId11"/>
    <p:sldId id="263" r:id="rId12"/>
    <p:sldId id="267" r:id="rId13"/>
    <p:sldId id="268" r:id="rId14"/>
    <p:sldId id="270" r:id="rId15"/>
    <p:sldId id="269" r:id="rId16"/>
    <p:sldId id="271" r:id="rId17"/>
    <p:sldId id="272" r:id="rId18"/>
    <p:sldId id="257"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Murnane" userId="2562e37d3483ba37" providerId="LiveId" clId="{A5991AD5-C072-4F87-A096-E35A0C1A649B}"/>
    <pc:docChg chg="modSld">
      <pc:chgData name="George Murnane" userId="2562e37d3483ba37" providerId="LiveId" clId="{A5991AD5-C072-4F87-A096-E35A0C1A649B}" dt="2021-03-13T17:41:33.485" v="3" actId="20577"/>
      <pc:docMkLst>
        <pc:docMk/>
      </pc:docMkLst>
      <pc:sldChg chg="modSp mod">
        <pc:chgData name="George Murnane" userId="2562e37d3483ba37" providerId="LiveId" clId="{A5991AD5-C072-4F87-A096-E35A0C1A649B}" dt="2021-03-13T17:41:33.485" v="3" actId="20577"/>
        <pc:sldMkLst>
          <pc:docMk/>
          <pc:sldMk cId="4064543539" sldId="273"/>
        </pc:sldMkLst>
        <pc:spChg chg="mod">
          <ac:chgData name="George Murnane" userId="2562e37d3483ba37" providerId="LiveId" clId="{A5991AD5-C072-4F87-A096-E35A0C1A649B}" dt="2021-03-13T17:41:33.485" v="3" actId="20577"/>
          <ac:spMkLst>
            <pc:docMk/>
            <pc:sldMk cId="4064543539" sldId="273"/>
            <ac:spMk id="3" creationId="{962E6615-0441-429D-894C-9D84CED049F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3/13/2021</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04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3/13/2021</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924173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3/13/2021</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194022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3/13/2021</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68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3/13/2021</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81922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3/13/2021</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58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3/13/2021</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702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3/13/2021</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10830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3/13/2021</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072007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3/13/2021</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519355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3/13/2021</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301383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3/13/2021</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425903"/>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2C45B16-36EC-4606-9AE0-6F220A940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ears up close">
            <a:extLst>
              <a:ext uri="{FF2B5EF4-FFF2-40B4-BE49-F238E27FC236}">
                <a16:creationId xmlns:a16="http://schemas.microsoft.com/office/drawing/2014/main" id="{0FAA94AE-15C8-44E7-A669-7E0ACF853A12}"/>
              </a:ext>
            </a:extLst>
          </p:cNvPr>
          <p:cNvPicPr>
            <a:picLocks noChangeAspect="1"/>
          </p:cNvPicPr>
          <p:nvPr/>
        </p:nvPicPr>
        <p:blipFill rotWithShape="1">
          <a:blip r:embed="rId2">
            <a:alphaModFix amt="67000"/>
          </a:blip>
          <a:srcRect t="3165" b="12565"/>
          <a:stretch/>
        </p:blipFill>
        <p:spPr>
          <a:xfrm>
            <a:off x="-1" y="1"/>
            <a:ext cx="12191999" cy="6857999"/>
          </a:xfrm>
          <a:prstGeom prst="rect">
            <a:avLst/>
          </a:prstGeom>
        </p:spPr>
      </p:pic>
      <p:sp>
        <p:nvSpPr>
          <p:cNvPr id="13" name="Rectangle 12">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3D8E56-08E5-44F3-B165-4F75A8227B72}"/>
              </a:ext>
            </a:extLst>
          </p:cNvPr>
          <p:cNvSpPr>
            <a:spLocks noGrp="1"/>
          </p:cNvSpPr>
          <p:nvPr>
            <p:ph type="ctrTitle"/>
          </p:nvPr>
        </p:nvSpPr>
        <p:spPr>
          <a:xfrm>
            <a:off x="838200" y="4818488"/>
            <a:ext cx="9542755" cy="1029418"/>
          </a:xfrm>
        </p:spPr>
        <p:txBody>
          <a:bodyPr anchor="ctr">
            <a:normAutofit/>
          </a:bodyPr>
          <a:lstStyle/>
          <a:p>
            <a:r>
              <a:rPr lang="en-US" sz="3100" dirty="0">
                <a:solidFill>
                  <a:srgbClr val="FFFFFF"/>
                </a:solidFill>
              </a:rPr>
              <a:t>Registering Aircraft Parts </a:t>
            </a:r>
            <a:br>
              <a:rPr lang="en-US" sz="3100" dirty="0">
                <a:solidFill>
                  <a:srgbClr val="FFFFFF"/>
                </a:solidFill>
              </a:rPr>
            </a:br>
            <a:r>
              <a:rPr lang="en-US" sz="3100" dirty="0">
                <a:solidFill>
                  <a:srgbClr val="FFFFFF"/>
                </a:solidFill>
              </a:rPr>
              <a:t>Smart Contract</a:t>
            </a:r>
          </a:p>
        </p:txBody>
      </p:sp>
      <p:sp>
        <p:nvSpPr>
          <p:cNvPr id="3" name="Subtitle 2">
            <a:extLst>
              <a:ext uri="{FF2B5EF4-FFF2-40B4-BE49-F238E27FC236}">
                <a16:creationId xmlns:a16="http://schemas.microsoft.com/office/drawing/2014/main" id="{8645CD93-7835-4AC4-A996-A91010718DA4}"/>
              </a:ext>
            </a:extLst>
          </p:cNvPr>
          <p:cNvSpPr>
            <a:spLocks noGrp="1"/>
          </p:cNvSpPr>
          <p:nvPr>
            <p:ph type="subTitle" idx="1"/>
          </p:nvPr>
        </p:nvSpPr>
        <p:spPr>
          <a:xfrm>
            <a:off x="836812" y="668142"/>
            <a:ext cx="8836328" cy="969917"/>
          </a:xfrm>
        </p:spPr>
        <p:txBody>
          <a:bodyPr anchor="t">
            <a:normAutofit/>
          </a:bodyPr>
          <a:lstStyle/>
          <a:p>
            <a:r>
              <a:rPr lang="en-US" dirty="0">
                <a:solidFill>
                  <a:srgbClr val="FFFFFF"/>
                </a:solidFill>
              </a:rPr>
              <a:t>Fintech Bootcamp Project #3</a:t>
            </a:r>
          </a:p>
          <a:p>
            <a:r>
              <a:rPr lang="en-US" dirty="0" err="1">
                <a:solidFill>
                  <a:srgbClr val="FFFFFF"/>
                </a:solidFill>
              </a:rPr>
              <a:t>Jabin</a:t>
            </a:r>
            <a:r>
              <a:rPr lang="en-US" dirty="0">
                <a:solidFill>
                  <a:srgbClr val="FFFFFF"/>
                </a:solidFill>
              </a:rPr>
              <a:t> Barcelo, George Murnane, Sebastian Ramirez, Kristina Valenzuela</a:t>
            </a:r>
          </a:p>
          <a:p>
            <a:endParaRPr lang="en-US" dirty="0">
              <a:solidFill>
                <a:srgbClr val="FFFFFF"/>
              </a:solidFill>
            </a:endParaRPr>
          </a:p>
        </p:txBody>
      </p:sp>
      <p:cxnSp>
        <p:nvCxnSpPr>
          <p:cNvPr id="15" name="Straight Connector 14">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2D5243F-6AFC-4A87-8525-C3B22EFD94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4495800"/>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6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8" name="Rectangle 7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7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031AAA-1A13-4943-8B67-B9CECEF5EE04}"/>
              </a:ext>
            </a:extLst>
          </p:cNvPr>
          <p:cNvSpPr>
            <a:spLocks noGrp="1"/>
          </p:cNvSpPr>
          <p:nvPr>
            <p:ph type="title"/>
          </p:nvPr>
        </p:nvSpPr>
        <p:spPr>
          <a:xfrm>
            <a:off x="838199" y="545914"/>
            <a:ext cx="9527275" cy="729988"/>
          </a:xfrm>
        </p:spPr>
        <p:txBody>
          <a:bodyPr anchor="ctr">
            <a:normAutofit/>
          </a:bodyPr>
          <a:lstStyle/>
          <a:p>
            <a:r>
              <a:rPr lang="en-US" dirty="0"/>
              <a:t>Hash Identification</a:t>
            </a:r>
          </a:p>
        </p:txBody>
      </p:sp>
      <p:sp>
        <p:nvSpPr>
          <p:cNvPr id="5130" name="Content Placeholder 5125">
            <a:extLst>
              <a:ext uri="{FF2B5EF4-FFF2-40B4-BE49-F238E27FC236}">
                <a16:creationId xmlns:a16="http://schemas.microsoft.com/office/drawing/2014/main" id="{BD117148-4A32-44E7-ACAC-BF6F56821F72}"/>
              </a:ext>
            </a:extLst>
          </p:cNvPr>
          <p:cNvSpPr>
            <a:spLocks noGrp="1"/>
          </p:cNvSpPr>
          <p:nvPr>
            <p:ph idx="1"/>
          </p:nvPr>
        </p:nvSpPr>
        <p:spPr>
          <a:xfrm>
            <a:off x="838200" y="1905000"/>
            <a:ext cx="3375210" cy="3767706"/>
          </a:xfrm>
        </p:spPr>
        <p:txBody>
          <a:bodyPr>
            <a:normAutofit/>
          </a:bodyPr>
          <a:lstStyle/>
          <a:p>
            <a:pPr marL="0" indent="0">
              <a:buNone/>
            </a:pPr>
            <a:r>
              <a:rPr lang="en-US" dirty="0"/>
              <a:t>The content identifier is a cryptographic hash of the content at that address. The hash is unique to the content that it came from, even though it may look short compared to the original content.​</a:t>
            </a:r>
          </a:p>
        </p:txBody>
      </p:sp>
      <p:pic>
        <p:nvPicPr>
          <p:cNvPr id="5122" name="Picture 2">
            <a:extLst>
              <a:ext uri="{FF2B5EF4-FFF2-40B4-BE49-F238E27FC236}">
                <a16:creationId xmlns:a16="http://schemas.microsoft.com/office/drawing/2014/main" id="{47B1E912-53A7-4F91-AA2E-82CF5FC2F9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44970" y="1773014"/>
            <a:ext cx="4345059" cy="389969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AC84BFAD-7F18-4020-8F0C-B49DA7A8A935}"/>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3/13/2021</a:t>
            </a:fld>
            <a:endParaRPr lang="en-US"/>
          </a:p>
        </p:txBody>
      </p:sp>
      <p:cxnSp>
        <p:nvCxnSpPr>
          <p:cNvPr id="5131" name="Straight Connector 7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E9FFE0BF-FF44-4D40-887F-5309DA93405B}"/>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52DA4882-A516-406D-9C3B-3F0804F6EFBE}"/>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10</a:t>
            </a:fld>
            <a:endParaRPr lang="en-US"/>
          </a:p>
        </p:txBody>
      </p:sp>
      <p:sp>
        <p:nvSpPr>
          <p:cNvPr id="5132" name="Rectangle 78">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33" name="Straight Connector 80">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34" name="Straight Connector 82">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377869"/>
            <a:ext cx="0" cy="466956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35" name="Straight Connector 84">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3716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124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0445-1CA6-4B80-94C2-3063638DE8AB}"/>
              </a:ext>
            </a:extLst>
          </p:cNvPr>
          <p:cNvSpPr>
            <a:spLocks noGrp="1"/>
          </p:cNvSpPr>
          <p:nvPr>
            <p:ph type="title"/>
          </p:nvPr>
        </p:nvSpPr>
        <p:spPr/>
        <p:txBody>
          <a:bodyPr/>
          <a:lstStyle/>
          <a:p>
            <a:r>
              <a:rPr lang="en-US" dirty="0"/>
              <a:t>Contract Screenshot</a:t>
            </a:r>
          </a:p>
        </p:txBody>
      </p:sp>
      <p:sp>
        <p:nvSpPr>
          <p:cNvPr id="4" name="Date Placeholder 3">
            <a:extLst>
              <a:ext uri="{FF2B5EF4-FFF2-40B4-BE49-F238E27FC236}">
                <a16:creationId xmlns:a16="http://schemas.microsoft.com/office/drawing/2014/main" id="{F89FCE0E-0713-4DD2-9B3B-3F55EFB729AE}"/>
              </a:ext>
            </a:extLst>
          </p:cNvPr>
          <p:cNvSpPr>
            <a:spLocks noGrp="1"/>
          </p:cNvSpPr>
          <p:nvPr>
            <p:ph type="dt" sz="half" idx="10"/>
          </p:nvPr>
        </p:nvSpPr>
        <p:spPr/>
        <p:txBody>
          <a:bodyPr/>
          <a:lstStyle/>
          <a:p>
            <a:fld id="{BE0A88F0-556B-4BB7-8AAB-D63AEB65C662}" type="datetime1">
              <a:rPr lang="en-US" smtClean="0"/>
              <a:t>3/13/2021</a:t>
            </a:fld>
            <a:endParaRPr lang="en-US"/>
          </a:p>
        </p:txBody>
      </p:sp>
      <p:sp>
        <p:nvSpPr>
          <p:cNvPr id="5" name="Footer Placeholder 4">
            <a:extLst>
              <a:ext uri="{FF2B5EF4-FFF2-40B4-BE49-F238E27FC236}">
                <a16:creationId xmlns:a16="http://schemas.microsoft.com/office/drawing/2014/main" id="{32DF57C1-DCBD-40B9-A1EE-0D2368C36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BEBC5-51C6-4F50-A6FF-EEA907013915}"/>
              </a:ext>
            </a:extLst>
          </p:cNvPr>
          <p:cNvSpPr>
            <a:spLocks noGrp="1"/>
          </p:cNvSpPr>
          <p:nvPr>
            <p:ph type="sldNum" sz="quarter" idx="12"/>
          </p:nvPr>
        </p:nvSpPr>
        <p:spPr/>
        <p:txBody>
          <a:bodyPr/>
          <a:lstStyle/>
          <a:p>
            <a:fld id="{81D2C36F-4504-47C0-B82F-A167342A2754}" type="slidenum">
              <a:rPr lang="en-US" smtClean="0"/>
              <a:t>11</a:t>
            </a:fld>
            <a:endParaRPr lang="en-US"/>
          </a:p>
        </p:txBody>
      </p:sp>
      <p:pic>
        <p:nvPicPr>
          <p:cNvPr id="3074" name="Picture 2">
            <a:extLst>
              <a:ext uri="{FF2B5EF4-FFF2-40B4-BE49-F238E27FC236}">
                <a16:creationId xmlns:a16="http://schemas.microsoft.com/office/drawing/2014/main" id="{56BEEB0A-9BC4-4DA1-87EC-1777368424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3447" y="1977251"/>
            <a:ext cx="8817213" cy="3961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753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A4022-701D-4294-9923-C45AAE725815}"/>
              </a:ext>
            </a:extLst>
          </p:cNvPr>
          <p:cNvSpPr>
            <a:spLocks noGrp="1"/>
          </p:cNvSpPr>
          <p:nvPr>
            <p:ph type="title"/>
          </p:nvPr>
        </p:nvSpPr>
        <p:spPr>
          <a:xfrm>
            <a:off x="838199" y="545914"/>
            <a:ext cx="9527275" cy="729988"/>
          </a:xfrm>
        </p:spPr>
        <p:txBody>
          <a:bodyPr anchor="ctr">
            <a:normAutofit/>
          </a:bodyPr>
          <a:lstStyle/>
          <a:p>
            <a:r>
              <a:rPr lang="en-US" dirty="0"/>
              <a:t>Deploying Contract in </a:t>
            </a:r>
            <a:r>
              <a:rPr lang="en-US" dirty="0" err="1"/>
              <a:t>MetaMask</a:t>
            </a:r>
            <a:endParaRPr lang="en-US" dirty="0"/>
          </a:p>
        </p:txBody>
      </p:sp>
      <p:sp>
        <p:nvSpPr>
          <p:cNvPr id="11" name="Content Placeholder 10">
            <a:extLst>
              <a:ext uri="{FF2B5EF4-FFF2-40B4-BE49-F238E27FC236}">
                <a16:creationId xmlns:a16="http://schemas.microsoft.com/office/drawing/2014/main" id="{37984335-9945-4CF3-AC03-378D03AEFC14}"/>
              </a:ext>
            </a:extLst>
          </p:cNvPr>
          <p:cNvSpPr>
            <a:spLocks noGrp="1"/>
          </p:cNvSpPr>
          <p:nvPr>
            <p:ph idx="1"/>
          </p:nvPr>
        </p:nvSpPr>
        <p:spPr>
          <a:xfrm>
            <a:off x="838200" y="1905000"/>
            <a:ext cx="3375210" cy="3767706"/>
          </a:xfrm>
        </p:spPr>
        <p:txBody>
          <a:bodyPr>
            <a:normAutofit/>
          </a:bodyPr>
          <a:lstStyle/>
          <a:p>
            <a:r>
              <a:rPr lang="en-US" dirty="0"/>
              <a:t>373000 units of gas</a:t>
            </a:r>
          </a:p>
          <a:p>
            <a:r>
              <a:rPr lang="en-US" dirty="0"/>
              <a:t>Gas Price 20GWEI</a:t>
            </a:r>
          </a:p>
          <a:p>
            <a:r>
              <a:rPr lang="en-US" dirty="0"/>
              <a:t>Total - .00746 ETH</a:t>
            </a:r>
          </a:p>
        </p:txBody>
      </p:sp>
      <p:pic>
        <p:nvPicPr>
          <p:cNvPr id="7" name="Content Placeholder 6">
            <a:extLst>
              <a:ext uri="{FF2B5EF4-FFF2-40B4-BE49-F238E27FC236}">
                <a16:creationId xmlns:a16="http://schemas.microsoft.com/office/drawing/2014/main" id="{3306D12B-7F30-4B71-B332-CDBBD6CEF059}"/>
              </a:ext>
            </a:extLst>
          </p:cNvPr>
          <p:cNvPicPr>
            <a:picLocks/>
          </p:cNvPicPr>
          <p:nvPr/>
        </p:nvPicPr>
        <p:blipFill>
          <a:blip r:embed="rId2"/>
          <a:stretch>
            <a:fillRect/>
          </a:stretch>
        </p:blipFill>
        <p:spPr>
          <a:xfrm>
            <a:off x="5691686" y="1773014"/>
            <a:ext cx="4051627" cy="3899691"/>
          </a:xfrm>
          <a:prstGeom prst="rect">
            <a:avLst/>
          </a:prstGeom>
        </p:spPr>
      </p:pic>
      <p:sp>
        <p:nvSpPr>
          <p:cNvPr id="4" name="Date Placeholder 3">
            <a:extLst>
              <a:ext uri="{FF2B5EF4-FFF2-40B4-BE49-F238E27FC236}">
                <a16:creationId xmlns:a16="http://schemas.microsoft.com/office/drawing/2014/main" id="{CBD4B23C-B31B-495A-8BA0-DAE233C6D7BA}"/>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3/13/2021</a:t>
            </a:fld>
            <a:endParaRPr lang="en-US"/>
          </a:p>
        </p:txBody>
      </p:sp>
      <p:cxnSp>
        <p:nvCxnSpPr>
          <p:cNvPr id="18" name="Straight Connector 17">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33D2C58-AAB2-41D5-BA15-4AF309E9EA6E}"/>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21B9080E-013D-4015-9AC9-346C4872F335}"/>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12</a:t>
            </a:fld>
            <a:endParaRPr lang="en-US"/>
          </a:p>
        </p:txBody>
      </p:sp>
      <p:sp>
        <p:nvSpPr>
          <p:cNvPr id="20" name="Rectangle 19">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377869"/>
            <a:ext cx="0" cy="466956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3716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682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E9511-47CF-4745-82AC-D2291CB80353}"/>
              </a:ext>
            </a:extLst>
          </p:cNvPr>
          <p:cNvSpPr>
            <a:spLocks noGrp="1"/>
          </p:cNvSpPr>
          <p:nvPr>
            <p:ph type="title"/>
          </p:nvPr>
        </p:nvSpPr>
        <p:spPr/>
        <p:txBody>
          <a:bodyPr/>
          <a:lstStyle/>
          <a:p>
            <a:r>
              <a:rPr lang="en-US" dirty="0"/>
              <a:t>Viewing Contract in Ganache</a:t>
            </a:r>
          </a:p>
        </p:txBody>
      </p:sp>
      <p:sp>
        <p:nvSpPr>
          <p:cNvPr id="4" name="Date Placeholder 3">
            <a:extLst>
              <a:ext uri="{FF2B5EF4-FFF2-40B4-BE49-F238E27FC236}">
                <a16:creationId xmlns:a16="http://schemas.microsoft.com/office/drawing/2014/main" id="{61F0CBDB-E383-484F-9A43-4CD95C54ECA0}"/>
              </a:ext>
            </a:extLst>
          </p:cNvPr>
          <p:cNvSpPr>
            <a:spLocks noGrp="1"/>
          </p:cNvSpPr>
          <p:nvPr>
            <p:ph type="dt" sz="half" idx="10"/>
          </p:nvPr>
        </p:nvSpPr>
        <p:spPr/>
        <p:txBody>
          <a:bodyPr/>
          <a:lstStyle/>
          <a:p>
            <a:fld id="{BE0A88F0-556B-4BB7-8AAB-D63AEB65C662}" type="datetime1">
              <a:rPr lang="en-US" smtClean="0"/>
              <a:t>3/13/2021</a:t>
            </a:fld>
            <a:endParaRPr lang="en-US"/>
          </a:p>
        </p:txBody>
      </p:sp>
      <p:sp>
        <p:nvSpPr>
          <p:cNvPr id="5" name="Footer Placeholder 4">
            <a:extLst>
              <a:ext uri="{FF2B5EF4-FFF2-40B4-BE49-F238E27FC236}">
                <a16:creationId xmlns:a16="http://schemas.microsoft.com/office/drawing/2014/main" id="{A346F364-E587-4A0E-87EB-4C85042BA070}"/>
              </a:ext>
            </a:extLst>
          </p:cNvPr>
          <p:cNvSpPr>
            <a:spLocks noGrp="1"/>
          </p:cNvSpPr>
          <p:nvPr>
            <p:ph type="ftr" sz="quarter" idx="11"/>
          </p:nvPr>
        </p:nvSpPr>
        <p:spPr/>
        <p:txBody>
          <a:bodyPr/>
          <a:lstStyle/>
          <a:p>
            <a:r>
              <a:rPr lang="en-US" dirty="0"/>
              <a:t>Screenshots</a:t>
            </a:r>
          </a:p>
        </p:txBody>
      </p:sp>
      <p:sp>
        <p:nvSpPr>
          <p:cNvPr id="6" name="Slide Number Placeholder 5">
            <a:extLst>
              <a:ext uri="{FF2B5EF4-FFF2-40B4-BE49-F238E27FC236}">
                <a16:creationId xmlns:a16="http://schemas.microsoft.com/office/drawing/2014/main" id="{D83A74E6-4FFC-43B3-8F77-DBF2D45ADE62}"/>
              </a:ext>
            </a:extLst>
          </p:cNvPr>
          <p:cNvSpPr>
            <a:spLocks noGrp="1"/>
          </p:cNvSpPr>
          <p:nvPr>
            <p:ph type="sldNum" sz="quarter" idx="12"/>
          </p:nvPr>
        </p:nvSpPr>
        <p:spPr/>
        <p:txBody>
          <a:bodyPr/>
          <a:lstStyle/>
          <a:p>
            <a:fld id="{81D2C36F-4504-47C0-B82F-A167342A2754}" type="slidenum">
              <a:rPr lang="en-US" smtClean="0"/>
              <a:t>13</a:t>
            </a:fld>
            <a:endParaRPr lang="en-US"/>
          </a:p>
        </p:txBody>
      </p:sp>
      <p:pic>
        <p:nvPicPr>
          <p:cNvPr id="7" name="Content Placeholder 6">
            <a:extLst>
              <a:ext uri="{FF2B5EF4-FFF2-40B4-BE49-F238E27FC236}">
                <a16:creationId xmlns:a16="http://schemas.microsoft.com/office/drawing/2014/main" id="{7492193D-FB57-4679-B059-49A0DD4C9AF0}"/>
              </a:ext>
            </a:extLst>
          </p:cNvPr>
          <p:cNvPicPr>
            <a:picLocks noGrp="1"/>
          </p:cNvPicPr>
          <p:nvPr>
            <p:ph idx="1"/>
          </p:nvPr>
        </p:nvPicPr>
        <p:blipFill>
          <a:blip r:embed="rId2"/>
          <a:stretch>
            <a:fillRect/>
          </a:stretch>
        </p:blipFill>
        <p:spPr>
          <a:xfrm>
            <a:off x="946752" y="2108200"/>
            <a:ext cx="9309484" cy="3644900"/>
          </a:xfrm>
          <a:prstGeom prst="rect">
            <a:avLst/>
          </a:prstGeom>
        </p:spPr>
      </p:pic>
    </p:spTree>
    <p:extLst>
      <p:ext uri="{BB962C8B-B14F-4D97-AF65-F5344CB8AC3E}">
        <p14:creationId xmlns:p14="http://schemas.microsoft.com/office/powerpoint/2010/main" val="313990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7ADAB9-1719-4D43-9E54-E67A09A946A1}"/>
              </a:ext>
            </a:extLst>
          </p:cNvPr>
          <p:cNvSpPr>
            <a:spLocks noGrp="1"/>
          </p:cNvSpPr>
          <p:nvPr>
            <p:ph type="title"/>
          </p:nvPr>
        </p:nvSpPr>
        <p:spPr>
          <a:xfrm>
            <a:off x="838199" y="545914"/>
            <a:ext cx="9527275" cy="729988"/>
          </a:xfrm>
        </p:spPr>
        <p:txBody>
          <a:bodyPr anchor="ctr">
            <a:normAutofit/>
          </a:bodyPr>
          <a:lstStyle/>
          <a:p>
            <a:r>
              <a:rPr lang="en-US" dirty="0"/>
              <a:t>IPFS Hash Creation</a:t>
            </a:r>
          </a:p>
        </p:txBody>
      </p:sp>
      <p:sp>
        <p:nvSpPr>
          <p:cNvPr id="3" name="Content Placeholder 2">
            <a:extLst>
              <a:ext uri="{FF2B5EF4-FFF2-40B4-BE49-F238E27FC236}">
                <a16:creationId xmlns:a16="http://schemas.microsoft.com/office/drawing/2014/main" id="{C3D20E61-E5A1-45E7-B1A9-4A67F6DB4BFE}"/>
              </a:ext>
            </a:extLst>
          </p:cNvPr>
          <p:cNvSpPr>
            <a:spLocks noGrp="1"/>
          </p:cNvSpPr>
          <p:nvPr>
            <p:ph idx="1"/>
          </p:nvPr>
        </p:nvSpPr>
        <p:spPr>
          <a:xfrm>
            <a:off x="838200" y="1905000"/>
            <a:ext cx="3375210" cy="3767706"/>
          </a:xfrm>
        </p:spPr>
        <p:txBody>
          <a:bodyPr>
            <a:normAutofit/>
          </a:bodyPr>
          <a:lstStyle/>
          <a:p>
            <a:r>
              <a:rPr lang="en-US" dirty="0"/>
              <a:t>We used Piñata to store the detailed parts documentation for each registered part</a:t>
            </a:r>
          </a:p>
        </p:txBody>
      </p:sp>
      <p:pic>
        <p:nvPicPr>
          <p:cNvPr id="7" name="Picture 6">
            <a:extLst>
              <a:ext uri="{FF2B5EF4-FFF2-40B4-BE49-F238E27FC236}">
                <a16:creationId xmlns:a16="http://schemas.microsoft.com/office/drawing/2014/main" id="{0FA9C4E9-8D81-4F84-9BBA-0FBBEC580BC9}"/>
              </a:ext>
            </a:extLst>
          </p:cNvPr>
          <p:cNvPicPr/>
          <p:nvPr/>
        </p:nvPicPr>
        <p:blipFill>
          <a:blip r:embed="rId2"/>
          <a:stretch>
            <a:fillRect/>
          </a:stretch>
        </p:blipFill>
        <p:spPr>
          <a:xfrm>
            <a:off x="5382356" y="1773014"/>
            <a:ext cx="4670288" cy="3899691"/>
          </a:xfrm>
          <a:prstGeom prst="rect">
            <a:avLst/>
          </a:prstGeom>
        </p:spPr>
      </p:pic>
      <p:sp>
        <p:nvSpPr>
          <p:cNvPr id="4" name="Date Placeholder 3">
            <a:extLst>
              <a:ext uri="{FF2B5EF4-FFF2-40B4-BE49-F238E27FC236}">
                <a16:creationId xmlns:a16="http://schemas.microsoft.com/office/drawing/2014/main" id="{682BE1A7-D614-42EB-8F76-BC5AAD07963C}"/>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3/13/2021</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F27861A4-8388-4C6A-8973-60B1BE82119D}"/>
              </a:ext>
            </a:extLst>
          </p:cNvPr>
          <p:cNvSpPr>
            <a:spLocks noGrp="1"/>
          </p:cNvSpPr>
          <p:nvPr>
            <p:ph type="ftr" sz="quarter" idx="11"/>
          </p:nvPr>
        </p:nvSpPr>
        <p:spPr>
          <a:xfrm rot="5400000">
            <a:off x="9233562" y="2578525"/>
            <a:ext cx="4114800" cy="365125"/>
          </a:xfrm>
        </p:spPr>
        <p:txBody>
          <a:bodyPr>
            <a:normAutofit/>
          </a:bodyPr>
          <a:lstStyle/>
          <a:p>
            <a:r>
              <a:rPr lang="en-US" dirty="0"/>
              <a:t>Piñata</a:t>
            </a:r>
          </a:p>
        </p:txBody>
      </p:sp>
      <p:sp>
        <p:nvSpPr>
          <p:cNvPr id="6" name="Slide Number Placeholder 5">
            <a:extLst>
              <a:ext uri="{FF2B5EF4-FFF2-40B4-BE49-F238E27FC236}">
                <a16:creationId xmlns:a16="http://schemas.microsoft.com/office/drawing/2014/main" id="{20BE77A2-0FD7-498D-831F-318E5330DF64}"/>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14</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377869"/>
            <a:ext cx="0" cy="466956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3716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608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5E22-4BB1-4E07-960D-8CE5DEEAB25E}"/>
              </a:ext>
            </a:extLst>
          </p:cNvPr>
          <p:cNvSpPr>
            <a:spLocks noGrp="1"/>
          </p:cNvSpPr>
          <p:nvPr>
            <p:ph type="title"/>
          </p:nvPr>
        </p:nvSpPr>
        <p:spPr/>
        <p:txBody>
          <a:bodyPr/>
          <a:lstStyle/>
          <a:p>
            <a:r>
              <a:rPr lang="en-US" dirty="0"/>
              <a:t>IPFS Storing Full Directory Of Parts Info</a:t>
            </a:r>
          </a:p>
        </p:txBody>
      </p:sp>
      <p:sp>
        <p:nvSpPr>
          <p:cNvPr id="4" name="Date Placeholder 3">
            <a:extLst>
              <a:ext uri="{FF2B5EF4-FFF2-40B4-BE49-F238E27FC236}">
                <a16:creationId xmlns:a16="http://schemas.microsoft.com/office/drawing/2014/main" id="{CEA8CAA5-682F-4FBF-A199-8E5AB6583996}"/>
              </a:ext>
            </a:extLst>
          </p:cNvPr>
          <p:cNvSpPr>
            <a:spLocks noGrp="1"/>
          </p:cNvSpPr>
          <p:nvPr>
            <p:ph type="dt" sz="half" idx="10"/>
          </p:nvPr>
        </p:nvSpPr>
        <p:spPr/>
        <p:txBody>
          <a:bodyPr/>
          <a:lstStyle/>
          <a:p>
            <a:fld id="{BE0A88F0-556B-4BB7-8AAB-D63AEB65C662}" type="datetime1">
              <a:rPr lang="en-US" smtClean="0"/>
              <a:t>3/13/2021</a:t>
            </a:fld>
            <a:endParaRPr lang="en-US"/>
          </a:p>
        </p:txBody>
      </p:sp>
      <p:sp>
        <p:nvSpPr>
          <p:cNvPr id="5" name="Footer Placeholder 4">
            <a:extLst>
              <a:ext uri="{FF2B5EF4-FFF2-40B4-BE49-F238E27FC236}">
                <a16:creationId xmlns:a16="http://schemas.microsoft.com/office/drawing/2014/main" id="{7AA13359-816B-4D91-B5AF-BE88CB4E2478}"/>
              </a:ext>
            </a:extLst>
          </p:cNvPr>
          <p:cNvSpPr>
            <a:spLocks noGrp="1"/>
          </p:cNvSpPr>
          <p:nvPr>
            <p:ph type="ftr" sz="quarter" idx="11"/>
          </p:nvPr>
        </p:nvSpPr>
        <p:spPr/>
        <p:txBody>
          <a:bodyPr/>
          <a:lstStyle/>
          <a:p>
            <a:r>
              <a:rPr lang="en-US" dirty="0"/>
              <a:t>Parts Registration</a:t>
            </a:r>
          </a:p>
        </p:txBody>
      </p:sp>
      <p:sp>
        <p:nvSpPr>
          <p:cNvPr id="6" name="Slide Number Placeholder 5">
            <a:extLst>
              <a:ext uri="{FF2B5EF4-FFF2-40B4-BE49-F238E27FC236}">
                <a16:creationId xmlns:a16="http://schemas.microsoft.com/office/drawing/2014/main" id="{F21D6ECF-C732-43B4-8842-0FA51295557D}"/>
              </a:ext>
            </a:extLst>
          </p:cNvPr>
          <p:cNvSpPr>
            <a:spLocks noGrp="1"/>
          </p:cNvSpPr>
          <p:nvPr>
            <p:ph type="sldNum" sz="quarter" idx="12"/>
          </p:nvPr>
        </p:nvSpPr>
        <p:spPr/>
        <p:txBody>
          <a:bodyPr/>
          <a:lstStyle/>
          <a:p>
            <a:fld id="{81D2C36F-4504-47C0-B82F-A167342A2754}" type="slidenum">
              <a:rPr lang="en-US" smtClean="0"/>
              <a:t>15</a:t>
            </a:fld>
            <a:endParaRPr lang="en-US"/>
          </a:p>
        </p:txBody>
      </p:sp>
      <p:pic>
        <p:nvPicPr>
          <p:cNvPr id="6146" name="Picture 2">
            <a:extLst>
              <a:ext uri="{FF2B5EF4-FFF2-40B4-BE49-F238E27FC236}">
                <a16:creationId xmlns:a16="http://schemas.microsoft.com/office/drawing/2014/main" id="{5D3324B1-D788-4D53-95F4-213DBD4599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4717" y="2108200"/>
            <a:ext cx="6573553" cy="364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226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56F6-3698-4BD0-8DCF-5CCB609AE246}"/>
              </a:ext>
            </a:extLst>
          </p:cNvPr>
          <p:cNvSpPr>
            <a:spLocks noGrp="1"/>
          </p:cNvSpPr>
          <p:nvPr>
            <p:ph type="title"/>
          </p:nvPr>
        </p:nvSpPr>
        <p:spPr/>
        <p:txBody>
          <a:bodyPr/>
          <a:lstStyle/>
          <a:p>
            <a:r>
              <a:rPr lang="en-US" dirty="0"/>
              <a:t>IPFS Storing Directory of a Single Part’s Data</a:t>
            </a:r>
          </a:p>
        </p:txBody>
      </p:sp>
      <p:sp>
        <p:nvSpPr>
          <p:cNvPr id="4" name="Date Placeholder 3">
            <a:extLst>
              <a:ext uri="{FF2B5EF4-FFF2-40B4-BE49-F238E27FC236}">
                <a16:creationId xmlns:a16="http://schemas.microsoft.com/office/drawing/2014/main" id="{4ECFB526-8AB4-4128-9A38-3D8934EE684B}"/>
              </a:ext>
            </a:extLst>
          </p:cNvPr>
          <p:cNvSpPr>
            <a:spLocks noGrp="1"/>
          </p:cNvSpPr>
          <p:nvPr>
            <p:ph type="dt" sz="half" idx="10"/>
          </p:nvPr>
        </p:nvSpPr>
        <p:spPr/>
        <p:txBody>
          <a:bodyPr/>
          <a:lstStyle/>
          <a:p>
            <a:fld id="{BE0A88F0-556B-4BB7-8AAB-D63AEB65C662}" type="datetime1">
              <a:rPr lang="en-US" smtClean="0"/>
              <a:t>3/13/2021</a:t>
            </a:fld>
            <a:endParaRPr lang="en-US"/>
          </a:p>
        </p:txBody>
      </p:sp>
      <p:sp>
        <p:nvSpPr>
          <p:cNvPr id="5" name="Footer Placeholder 4">
            <a:extLst>
              <a:ext uri="{FF2B5EF4-FFF2-40B4-BE49-F238E27FC236}">
                <a16:creationId xmlns:a16="http://schemas.microsoft.com/office/drawing/2014/main" id="{5F28735B-9EE2-4A70-AB9A-9E2E2292E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CD6A-0A33-418B-AADA-952B1D7F73F8}"/>
              </a:ext>
            </a:extLst>
          </p:cNvPr>
          <p:cNvSpPr>
            <a:spLocks noGrp="1"/>
          </p:cNvSpPr>
          <p:nvPr>
            <p:ph type="sldNum" sz="quarter" idx="12"/>
          </p:nvPr>
        </p:nvSpPr>
        <p:spPr/>
        <p:txBody>
          <a:bodyPr/>
          <a:lstStyle/>
          <a:p>
            <a:fld id="{81D2C36F-4504-47C0-B82F-A167342A2754}" type="slidenum">
              <a:rPr lang="en-US" smtClean="0"/>
              <a:t>16</a:t>
            </a:fld>
            <a:endParaRPr lang="en-US"/>
          </a:p>
        </p:txBody>
      </p:sp>
      <p:pic>
        <p:nvPicPr>
          <p:cNvPr id="7" name="Content Placeholder 6">
            <a:extLst>
              <a:ext uri="{FF2B5EF4-FFF2-40B4-BE49-F238E27FC236}">
                <a16:creationId xmlns:a16="http://schemas.microsoft.com/office/drawing/2014/main" id="{F2DDCFB2-1842-469F-AB61-86386790C5B4}"/>
              </a:ext>
            </a:extLst>
          </p:cNvPr>
          <p:cNvPicPr>
            <a:picLocks noGrp="1"/>
          </p:cNvPicPr>
          <p:nvPr>
            <p:ph idx="1"/>
          </p:nvPr>
        </p:nvPicPr>
        <p:blipFill>
          <a:blip r:embed="rId2"/>
          <a:stretch>
            <a:fillRect/>
          </a:stretch>
        </p:blipFill>
        <p:spPr>
          <a:xfrm>
            <a:off x="1110456" y="2492375"/>
            <a:ext cx="8982075" cy="2876550"/>
          </a:xfrm>
          <a:prstGeom prst="rect">
            <a:avLst/>
          </a:prstGeom>
        </p:spPr>
      </p:pic>
    </p:spTree>
    <p:extLst>
      <p:ext uri="{BB962C8B-B14F-4D97-AF65-F5344CB8AC3E}">
        <p14:creationId xmlns:p14="http://schemas.microsoft.com/office/powerpoint/2010/main" val="4007674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E51FF-D776-415B-BB2C-51DC31C5F266}"/>
              </a:ext>
            </a:extLst>
          </p:cNvPr>
          <p:cNvSpPr>
            <a:spLocks noGrp="1"/>
          </p:cNvSpPr>
          <p:nvPr>
            <p:ph type="title"/>
          </p:nvPr>
        </p:nvSpPr>
        <p:spPr>
          <a:xfrm>
            <a:off x="838199" y="545914"/>
            <a:ext cx="9527275" cy="1241944"/>
          </a:xfrm>
        </p:spPr>
        <p:txBody>
          <a:bodyPr>
            <a:normAutofit/>
          </a:bodyPr>
          <a:lstStyle/>
          <a:p>
            <a:r>
              <a:rPr lang="en-US" dirty="0"/>
              <a:t>Content Loaded</a:t>
            </a:r>
          </a:p>
        </p:txBody>
      </p:sp>
      <p:pic>
        <p:nvPicPr>
          <p:cNvPr id="7" name="Content Placeholder 6">
            <a:extLst>
              <a:ext uri="{FF2B5EF4-FFF2-40B4-BE49-F238E27FC236}">
                <a16:creationId xmlns:a16="http://schemas.microsoft.com/office/drawing/2014/main" id="{BDB824C4-2E83-43F2-91A3-B982F8934A7F}"/>
              </a:ext>
            </a:extLst>
          </p:cNvPr>
          <p:cNvPicPr>
            <a:picLocks/>
          </p:cNvPicPr>
          <p:nvPr/>
        </p:nvPicPr>
        <p:blipFill rotWithShape="1">
          <a:blip r:embed="rId2"/>
          <a:srcRect t="3009" r="1" b="3903"/>
          <a:stretch/>
        </p:blipFill>
        <p:spPr>
          <a:xfrm>
            <a:off x="4688736" y="1905000"/>
            <a:ext cx="6054352" cy="4142428"/>
          </a:xfrm>
          <a:prstGeom prst="rect">
            <a:avLst/>
          </a:prstGeom>
        </p:spPr>
      </p:pic>
      <p:sp>
        <p:nvSpPr>
          <p:cNvPr id="5" name="Footer Placeholder 4">
            <a:extLst>
              <a:ext uri="{FF2B5EF4-FFF2-40B4-BE49-F238E27FC236}">
                <a16:creationId xmlns:a16="http://schemas.microsoft.com/office/drawing/2014/main" id="{A882B324-DDB2-431E-A5F8-B46FF3F26908}"/>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4" name="Date Placeholder 3">
            <a:extLst>
              <a:ext uri="{FF2B5EF4-FFF2-40B4-BE49-F238E27FC236}">
                <a16:creationId xmlns:a16="http://schemas.microsoft.com/office/drawing/2014/main" id="{2554EBC4-9C89-49E9-A7A7-FB38C7E2DD5D}"/>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3/13/2021</a:t>
            </a:fld>
            <a:endParaRPr lang="en-US"/>
          </a:p>
        </p:txBody>
      </p:sp>
      <p:cxnSp>
        <p:nvCxnSpPr>
          <p:cNvPr id="18" name="Straight Connector 17">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040A0C28-ED1A-454A-8702-9AD9DD00EA1A}"/>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17</a:t>
            </a:fld>
            <a:endParaRPr lang="en-US"/>
          </a:p>
        </p:txBody>
      </p:sp>
      <p:sp>
        <p:nvSpPr>
          <p:cNvPr id="20" name="Rectangle 19">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7" name="Content Placeholder 16">
            <a:extLst>
              <a:ext uri="{FF2B5EF4-FFF2-40B4-BE49-F238E27FC236}">
                <a16:creationId xmlns:a16="http://schemas.microsoft.com/office/drawing/2014/main" id="{1FDBD828-ED6D-4114-BA80-2D96120E99D1}"/>
              </a:ext>
            </a:extLst>
          </p:cNvPr>
          <p:cNvPicPr>
            <a:picLocks noGrp="1"/>
          </p:cNvPicPr>
          <p:nvPr>
            <p:ph idx="1"/>
          </p:nvPr>
        </p:nvPicPr>
        <p:blipFill>
          <a:blip r:embed="rId3"/>
          <a:stretch>
            <a:fillRect/>
          </a:stretch>
        </p:blipFill>
        <p:spPr>
          <a:xfrm>
            <a:off x="838200" y="2574101"/>
            <a:ext cx="3386138" cy="3005197"/>
          </a:xfrm>
          <a:prstGeom prst="rect">
            <a:avLst/>
          </a:prstGeom>
        </p:spPr>
      </p:pic>
    </p:spTree>
    <p:extLst>
      <p:ext uri="{BB962C8B-B14F-4D97-AF65-F5344CB8AC3E}">
        <p14:creationId xmlns:p14="http://schemas.microsoft.com/office/powerpoint/2010/main" val="3104303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C92DE-4ABE-439D-A06F-D6FC60A80D07}"/>
              </a:ext>
            </a:extLst>
          </p:cNvPr>
          <p:cNvSpPr>
            <a:spLocks noGrp="1"/>
          </p:cNvSpPr>
          <p:nvPr>
            <p:ph type="title"/>
          </p:nvPr>
        </p:nvSpPr>
        <p:spPr>
          <a:xfrm>
            <a:off x="838199" y="545914"/>
            <a:ext cx="9527275" cy="729988"/>
          </a:xfrm>
        </p:spPr>
        <p:txBody>
          <a:bodyPr anchor="ctr">
            <a:normAutofit/>
          </a:bodyPr>
          <a:lstStyle/>
          <a:p>
            <a:r>
              <a:rPr lang="en-US" dirty="0"/>
              <a:t>Challenges</a:t>
            </a:r>
          </a:p>
        </p:txBody>
      </p:sp>
      <p:sp>
        <p:nvSpPr>
          <p:cNvPr id="3" name="Content Placeholder 2">
            <a:extLst>
              <a:ext uri="{FF2B5EF4-FFF2-40B4-BE49-F238E27FC236}">
                <a16:creationId xmlns:a16="http://schemas.microsoft.com/office/drawing/2014/main" id="{A91EC07A-4A05-4B2F-9BD1-8058062CC60E}"/>
              </a:ext>
            </a:extLst>
          </p:cNvPr>
          <p:cNvSpPr>
            <a:spLocks noGrp="1"/>
          </p:cNvSpPr>
          <p:nvPr>
            <p:ph idx="1"/>
          </p:nvPr>
        </p:nvSpPr>
        <p:spPr>
          <a:xfrm>
            <a:off x="838200" y="1905000"/>
            <a:ext cx="3375210" cy="3767706"/>
          </a:xfrm>
        </p:spPr>
        <p:txBody>
          <a:bodyPr>
            <a:normAutofit/>
          </a:bodyPr>
          <a:lstStyle/>
          <a:p>
            <a:pPr>
              <a:lnSpc>
                <a:spcPct val="130000"/>
              </a:lnSpc>
            </a:pPr>
            <a:r>
              <a:rPr lang="en-US" sz="1500"/>
              <a:t>Original plan: create a crowd funding site with registered investors. Once we realized the protocol for fungible tokens did not accommodate registration data, we moved to non-fungible parts registration. </a:t>
            </a:r>
          </a:p>
          <a:p>
            <a:pPr>
              <a:lnSpc>
                <a:spcPct val="130000"/>
              </a:lnSpc>
            </a:pPr>
            <a:r>
              <a:rPr lang="en-US" sz="1500"/>
              <a:t>Next challenge: create a front-end interface to register the parts, but we were unable to modify the index and dapp files as those were outside the scope of the class. </a:t>
            </a:r>
          </a:p>
          <a:p>
            <a:pPr>
              <a:lnSpc>
                <a:spcPct val="130000"/>
              </a:lnSpc>
            </a:pPr>
            <a:endParaRPr lang="en-US" sz="1500"/>
          </a:p>
        </p:txBody>
      </p:sp>
      <p:pic>
        <p:nvPicPr>
          <p:cNvPr id="8" name="Picture 7">
            <a:extLst>
              <a:ext uri="{FF2B5EF4-FFF2-40B4-BE49-F238E27FC236}">
                <a16:creationId xmlns:a16="http://schemas.microsoft.com/office/drawing/2014/main" id="{62D07155-3E82-48A8-B312-621E38C1D1FA}"/>
              </a:ext>
            </a:extLst>
          </p:cNvPr>
          <p:cNvPicPr>
            <a:picLocks noChangeAspect="1"/>
          </p:cNvPicPr>
          <p:nvPr/>
        </p:nvPicPr>
        <p:blipFill rotWithShape="1">
          <a:blip r:embed="rId2">
            <a:duotone>
              <a:prstClr val="black"/>
              <a:srgbClr val="0070C0">
                <a:tint val="45000"/>
                <a:satMod val="400000"/>
              </a:srgbClr>
            </a:duotone>
          </a:blip>
          <a:srcRect l="19273" r="2533" b="-1"/>
          <a:stretch/>
        </p:blipFill>
        <p:spPr>
          <a:xfrm>
            <a:off x="5159192" y="1972459"/>
            <a:ext cx="5116616" cy="3500801"/>
          </a:xfrm>
          <a:prstGeom prst="rect">
            <a:avLst/>
          </a:prstGeom>
        </p:spPr>
      </p:pic>
      <p:sp>
        <p:nvSpPr>
          <p:cNvPr id="4" name="Date Placeholder 3">
            <a:extLst>
              <a:ext uri="{FF2B5EF4-FFF2-40B4-BE49-F238E27FC236}">
                <a16:creationId xmlns:a16="http://schemas.microsoft.com/office/drawing/2014/main" id="{50952BFC-7EF0-42FE-9933-5591926B2187}"/>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3/13/2021</a:t>
            </a:fld>
            <a:endParaRPr lang="en-US"/>
          </a:p>
        </p:txBody>
      </p:sp>
      <p:cxnSp>
        <p:nvCxnSpPr>
          <p:cNvPr id="34" name="Straight Connector 33">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24AAEEA1-3B9A-4ECE-B3D1-7B80AE35A379}"/>
              </a:ext>
            </a:extLst>
          </p:cNvPr>
          <p:cNvSpPr>
            <a:spLocks noGrp="1"/>
          </p:cNvSpPr>
          <p:nvPr>
            <p:ph type="ftr" sz="quarter" idx="11"/>
          </p:nvPr>
        </p:nvSpPr>
        <p:spPr>
          <a:xfrm rot="5400000">
            <a:off x="9233562" y="2578525"/>
            <a:ext cx="4114800" cy="365125"/>
          </a:xfrm>
        </p:spPr>
        <p:txBody>
          <a:bodyPr>
            <a:normAutofit/>
          </a:bodyPr>
          <a:lstStyle/>
          <a:p>
            <a:pPr>
              <a:spcAft>
                <a:spcPts val="600"/>
              </a:spcAft>
            </a:pPr>
            <a:r>
              <a:rPr lang="en-US" dirty="0"/>
              <a:t>Parts Registration</a:t>
            </a:r>
            <a:endParaRPr lang="en-US"/>
          </a:p>
        </p:txBody>
      </p:sp>
      <p:sp>
        <p:nvSpPr>
          <p:cNvPr id="6" name="Slide Number Placeholder 5">
            <a:extLst>
              <a:ext uri="{FF2B5EF4-FFF2-40B4-BE49-F238E27FC236}">
                <a16:creationId xmlns:a16="http://schemas.microsoft.com/office/drawing/2014/main" id="{A8830D5A-3933-40D0-8695-0FF594AA1997}"/>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18</a:t>
            </a:fld>
            <a:endParaRPr lang="en-US"/>
          </a:p>
        </p:txBody>
      </p:sp>
      <p:sp>
        <p:nvSpPr>
          <p:cNvPr id="36" name="Rectangle 35">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377869"/>
            <a:ext cx="0" cy="466956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3716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528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FDD989F-EB09-444D-A035-5AB121E9F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EC491AA-162B-48F4-800A-DDD463401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59C28DC-C15C-4518-9BFF-1C616FA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DBD26-9309-449F-BAB7-79EB250A84A4}"/>
              </a:ext>
            </a:extLst>
          </p:cNvPr>
          <p:cNvSpPr>
            <a:spLocks noGrp="1"/>
          </p:cNvSpPr>
          <p:nvPr>
            <p:ph type="title"/>
          </p:nvPr>
        </p:nvSpPr>
        <p:spPr>
          <a:xfrm>
            <a:off x="838199" y="545914"/>
            <a:ext cx="9527275" cy="1241944"/>
          </a:xfrm>
        </p:spPr>
        <p:txBody>
          <a:bodyPr anchor="ctr">
            <a:normAutofit/>
          </a:bodyPr>
          <a:lstStyle/>
          <a:p>
            <a:r>
              <a:rPr lang="en-US" dirty="0"/>
              <a:t>Sample Dataset in Excel</a:t>
            </a:r>
          </a:p>
        </p:txBody>
      </p:sp>
      <p:cxnSp>
        <p:nvCxnSpPr>
          <p:cNvPr id="20" name="Straight Connector 19">
            <a:extLst>
              <a:ext uri="{FF2B5EF4-FFF2-40B4-BE49-F238E27FC236}">
                <a16:creationId xmlns:a16="http://schemas.microsoft.com/office/drawing/2014/main" id="{3344AEC7-1D13-4017-A59D-22E452832D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2AF1B1-A961-49CC-93E1-EDCB38492D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0D9A8A30-A6E5-4594-8AE2-8B432DF5A088}"/>
              </a:ext>
            </a:extLst>
          </p:cNvPr>
          <p:cNvSpPr>
            <a:spLocks noGrp="1"/>
          </p:cNvSpPr>
          <p:nvPr>
            <p:ph type="ftr" sz="quarter" idx="11"/>
          </p:nvPr>
        </p:nvSpPr>
        <p:spPr>
          <a:xfrm rot="5400000">
            <a:off x="9233562" y="2578525"/>
            <a:ext cx="4114800" cy="365125"/>
          </a:xfrm>
        </p:spPr>
        <p:txBody>
          <a:bodyPr>
            <a:normAutofit/>
          </a:bodyPr>
          <a:lstStyle/>
          <a:p>
            <a:endParaRPr lang="en-US"/>
          </a:p>
        </p:txBody>
      </p:sp>
      <p:cxnSp>
        <p:nvCxnSpPr>
          <p:cNvPr id="24" name="Straight Connector 23">
            <a:extLst>
              <a:ext uri="{FF2B5EF4-FFF2-40B4-BE49-F238E27FC236}">
                <a16:creationId xmlns:a16="http://schemas.microsoft.com/office/drawing/2014/main" id="{15390FCB-B181-4E95-8776-928321587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C79F80F3-9235-47FB-A4EB-21F92DE858EB}"/>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3/13/2021</a:t>
            </a:fld>
            <a:endParaRPr lang="en-US"/>
          </a:p>
        </p:txBody>
      </p:sp>
      <p:sp>
        <p:nvSpPr>
          <p:cNvPr id="6" name="Slide Number Placeholder 5">
            <a:extLst>
              <a:ext uri="{FF2B5EF4-FFF2-40B4-BE49-F238E27FC236}">
                <a16:creationId xmlns:a16="http://schemas.microsoft.com/office/drawing/2014/main" id="{4ABE3A49-2417-45CF-8698-5CAE4BDC7AC2}"/>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19</a:t>
            </a:fld>
            <a:endParaRPr lang="en-US"/>
          </a:p>
        </p:txBody>
      </p:sp>
      <p:graphicFrame>
        <p:nvGraphicFramePr>
          <p:cNvPr id="9" name="Content Placeholder 8">
            <a:extLst>
              <a:ext uri="{FF2B5EF4-FFF2-40B4-BE49-F238E27FC236}">
                <a16:creationId xmlns:a16="http://schemas.microsoft.com/office/drawing/2014/main" id="{DE70316E-2336-4187-A270-69AF09C96823}"/>
              </a:ext>
            </a:extLst>
          </p:cNvPr>
          <p:cNvGraphicFramePr>
            <a:graphicFrameLocks noGrp="1"/>
          </p:cNvGraphicFramePr>
          <p:nvPr>
            <p:ph idx="1"/>
            <p:extLst>
              <p:ext uri="{D42A27DB-BD31-4B8C-83A1-F6EECF244321}">
                <p14:modId xmlns:p14="http://schemas.microsoft.com/office/powerpoint/2010/main" val="625990189"/>
              </p:ext>
            </p:extLst>
          </p:nvPr>
        </p:nvGraphicFramePr>
        <p:xfrm>
          <a:off x="838199" y="2392775"/>
          <a:ext cx="9527273" cy="3179029"/>
        </p:xfrm>
        <a:graphic>
          <a:graphicData uri="http://schemas.openxmlformats.org/drawingml/2006/table">
            <a:tbl>
              <a:tblPr firstRow="1" bandRow="1">
                <a:noFill/>
                <a:tableStyleId>{5C22544A-7EE6-4342-B048-85BDC9FD1C3A}</a:tableStyleId>
              </a:tblPr>
              <a:tblGrid>
                <a:gridCol w="1623088">
                  <a:extLst>
                    <a:ext uri="{9D8B030D-6E8A-4147-A177-3AD203B41FA5}">
                      <a16:colId xmlns:a16="http://schemas.microsoft.com/office/drawing/2014/main" val="988709260"/>
                    </a:ext>
                  </a:extLst>
                </a:gridCol>
                <a:gridCol w="1747887">
                  <a:extLst>
                    <a:ext uri="{9D8B030D-6E8A-4147-A177-3AD203B41FA5}">
                      <a16:colId xmlns:a16="http://schemas.microsoft.com/office/drawing/2014/main" val="1596062591"/>
                    </a:ext>
                  </a:extLst>
                </a:gridCol>
                <a:gridCol w="1746153">
                  <a:extLst>
                    <a:ext uri="{9D8B030D-6E8A-4147-A177-3AD203B41FA5}">
                      <a16:colId xmlns:a16="http://schemas.microsoft.com/office/drawing/2014/main" val="2688742070"/>
                    </a:ext>
                  </a:extLst>
                </a:gridCol>
                <a:gridCol w="845535">
                  <a:extLst>
                    <a:ext uri="{9D8B030D-6E8A-4147-A177-3AD203B41FA5}">
                      <a16:colId xmlns:a16="http://schemas.microsoft.com/office/drawing/2014/main" val="791437525"/>
                    </a:ext>
                  </a:extLst>
                </a:gridCol>
                <a:gridCol w="1107610">
                  <a:extLst>
                    <a:ext uri="{9D8B030D-6E8A-4147-A177-3AD203B41FA5}">
                      <a16:colId xmlns:a16="http://schemas.microsoft.com/office/drawing/2014/main" val="1992842830"/>
                    </a:ext>
                  </a:extLst>
                </a:gridCol>
                <a:gridCol w="1006360">
                  <a:extLst>
                    <a:ext uri="{9D8B030D-6E8A-4147-A177-3AD203B41FA5}">
                      <a16:colId xmlns:a16="http://schemas.microsoft.com/office/drawing/2014/main" val="3212237245"/>
                    </a:ext>
                  </a:extLst>
                </a:gridCol>
                <a:gridCol w="630276">
                  <a:extLst>
                    <a:ext uri="{9D8B030D-6E8A-4147-A177-3AD203B41FA5}">
                      <a16:colId xmlns:a16="http://schemas.microsoft.com/office/drawing/2014/main" val="103535556"/>
                    </a:ext>
                  </a:extLst>
                </a:gridCol>
                <a:gridCol w="820364">
                  <a:extLst>
                    <a:ext uri="{9D8B030D-6E8A-4147-A177-3AD203B41FA5}">
                      <a16:colId xmlns:a16="http://schemas.microsoft.com/office/drawing/2014/main" val="4202111894"/>
                    </a:ext>
                  </a:extLst>
                </a:gridCol>
              </a:tblGrid>
              <a:tr h="317589">
                <a:tc>
                  <a:txBody>
                    <a:bodyPr/>
                    <a:lstStyle/>
                    <a:p>
                      <a:pPr algn="ctr" fontAlgn="b"/>
                      <a:r>
                        <a:rPr lang="en-US" sz="800" b="0" u="none" strike="noStrike" cap="none" spc="60">
                          <a:solidFill>
                            <a:schemeClr val="bg1"/>
                          </a:solidFill>
                          <a:effectLst/>
                        </a:rPr>
                        <a:t>Authorized Release Certificate</a:t>
                      </a:r>
                      <a:endParaRPr lang="en-US" sz="800" b="0" i="0" u="none" strike="noStrike" cap="none" spc="60">
                        <a:solidFill>
                          <a:schemeClr val="bg1"/>
                        </a:solidFill>
                        <a:effectLst/>
                        <a:latin typeface="Calibri" panose="020F0502020204030204" pitchFamily="34" charset="0"/>
                      </a:endParaRPr>
                    </a:p>
                  </a:txBody>
                  <a:tcPr marL="4462" marR="4462" marT="47167"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800" b="0" u="none" strike="noStrike" cap="none" spc="60">
                          <a:solidFill>
                            <a:schemeClr val="bg1"/>
                          </a:solidFill>
                          <a:effectLst/>
                        </a:rPr>
                        <a:t>Organization Name</a:t>
                      </a:r>
                      <a:endParaRPr lang="en-US" sz="800" b="0" i="0" u="none" strike="noStrike" cap="none" spc="60">
                        <a:solidFill>
                          <a:schemeClr val="bg1"/>
                        </a:solidFill>
                        <a:effectLst/>
                        <a:latin typeface="Calibri" panose="020F0502020204030204" pitchFamily="34" charset="0"/>
                      </a:endParaRPr>
                    </a:p>
                  </a:txBody>
                  <a:tcPr marL="4462" marR="4462" marT="47167"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800" b="0" u="none" strike="noStrike" cap="none" spc="60">
                          <a:solidFill>
                            <a:schemeClr val="bg1"/>
                          </a:solidFill>
                          <a:effectLst/>
                        </a:rPr>
                        <a:t>Description</a:t>
                      </a:r>
                      <a:endParaRPr lang="en-US" sz="800" b="0" i="0" u="none" strike="noStrike" cap="none" spc="60">
                        <a:solidFill>
                          <a:schemeClr val="bg1"/>
                        </a:solidFill>
                        <a:effectLst/>
                        <a:latin typeface="Calibri" panose="020F0502020204030204" pitchFamily="34" charset="0"/>
                      </a:endParaRPr>
                    </a:p>
                  </a:txBody>
                  <a:tcPr marL="4462" marR="4462" marT="47167"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800" b="0" u="none" strike="noStrike" cap="none" spc="60">
                          <a:solidFill>
                            <a:schemeClr val="bg1"/>
                          </a:solidFill>
                          <a:effectLst/>
                        </a:rPr>
                        <a:t>Part Number</a:t>
                      </a:r>
                      <a:endParaRPr lang="en-US" sz="800" b="0" i="0" u="none" strike="noStrike" cap="none" spc="60">
                        <a:solidFill>
                          <a:schemeClr val="bg1"/>
                        </a:solidFill>
                        <a:effectLst/>
                        <a:latin typeface="Calibri" panose="020F0502020204030204" pitchFamily="34" charset="0"/>
                      </a:endParaRPr>
                    </a:p>
                  </a:txBody>
                  <a:tcPr marL="4462" marR="4462" marT="47167"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800" b="0" u="none" strike="noStrike" cap="none" spc="60">
                          <a:solidFill>
                            <a:schemeClr val="bg1"/>
                          </a:solidFill>
                          <a:effectLst/>
                        </a:rPr>
                        <a:t>Serial/Batch #</a:t>
                      </a:r>
                      <a:endParaRPr lang="en-US" sz="800" b="0" i="0" u="none" strike="noStrike" cap="none" spc="60">
                        <a:solidFill>
                          <a:schemeClr val="bg1"/>
                        </a:solidFill>
                        <a:effectLst/>
                        <a:latin typeface="Calibri" panose="020F0502020204030204" pitchFamily="34" charset="0"/>
                      </a:endParaRPr>
                    </a:p>
                  </a:txBody>
                  <a:tcPr marL="4462" marR="4462" marT="47167"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800" b="0" u="none" strike="noStrike" cap="none" spc="60">
                          <a:solidFill>
                            <a:schemeClr val="bg1"/>
                          </a:solidFill>
                          <a:effectLst/>
                        </a:rPr>
                        <a:t>Status / Work</a:t>
                      </a:r>
                      <a:endParaRPr lang="en-US" sz="800" b="0" i="0" u="none" strike="noStrike" cap="none" spc="60">
                        <a:solidFill>
                          <a:schemeClr val="bg1"/>
                        </a:solidFill>
                        <a:effectLst/>
                        <a:latin typeface="Calibri" panose="020F0502020204030204" pitchFamily="34" charset="0"/>
                      </a:endParaRPr>
                    </a:p>
                  </a:txBody>
                  <a:tcPr marL="4462" marR="4462" marT="47167"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800" b="0" u="none" strike="noStrike" cap="none" spc="60">
                          <a:solidFill>
                            <a:schemeClr val="bg1"/>
                          </a:solidFill>
                          <a:effectLst/>
                        </a:rPr>
                        <a:t>List Price</a:t>
                      </a:r>
                      <a:endParaRPr lang="en-US" sz="800" b="0" i="0" u="none" strike="noStrike" cap="none" spc="60">
                        <a:solidFill>
                          <a:schemeClr val="bg1"/>
                        </a:solidFill>
                        <a:effectLst/>
                        <a:latin typeface="Calibri" panose="020F0502020204030204" pitchFamily="34" charset="0"/>
                      </a:endParaRPr>
                    </a:p>
                  </a:txBody>
                  <a:tcPr marL="4462" marR="4462" marT="47167"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800" b="0" u="none" strike="noStrike" cap="none" spc="60">
                          <a:solidFill>
                            <a:schemeClr val="bg1"/>
                          </a:solidFill>
                          <a:effectLst/>
                        </a:rPr>
                        <a:t>Current Value</a:t>
                      </a:r>
                      <a:endParaRPr lang="en-US" sz="800" b="0" i="0" u="none" strike="noStrike" cap="none" spc="60">
                        <a:solidFill>
                          <a:schemeClr val="bg1"/>
                        </a:solidFill>
                        <a:effectLst/>
                        <a:latin typeface="Calibri" panose="020F0502020204030204" pitchFamily="34" charset="0"/>
                      </a:endParaRPr>
                    </a:p>
                  </a:txBody>
                  <a:tcPr marL="4462" marR="4462" marT="47167" marB="0"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804045081"/>
                  </a:ext>
                </a:extLst>
              </a:tr>
              <a:tr h="286144">
                <a:tc>
                  <a:txBody>
                    <a:bodyPr/>
                    <a:lstStyle/>
                    <a:p>
                      <a:pPr algn="ctr" fontAlgn="b"/>
                      <a:r>
                        <a:rPr lang="en-US" sz="700" u="none" strike="noStrike" cap="none" spc="0">
                          <a:solidFill>
                            <a:schemeClr val="tx1"/>
                          </a:solidFill>
                          <a:effectLst/>
                        </a:rPr>
                        <a:t>FAA Form 8130-3</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ctr" fontAlgn="b"/>
                      <a:r>
                        <a:rPr lang="en-US" sz="700" u="none" strike="noStrike" cap="none" spc="0">
                          <a:solidFill>
                            <a:schemeClr val="tx1"/>
                          </a:solidFill>
                          <a:effectLst/>
                        </a:rPr>
                        <a:t>Aviall Wheel and Brake Services</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ctr" fontAlgn="b"/>
                      <a:r>
                        <a:rPr lang="en-US" sz="700" u="none" strike="noStrike" cap="none" spc="0">
                          <a:solidFill>
                            <a:schemeClr val="tx1"/>
                          </a:solidFill>
                          <a:effectLst/>
                        </a:rPr>
                        <a:t>SHUTTLE VALVE</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ctr" fontAlgn="b"/>
                      <a:r>
                        <a:rPr lang="en-US" sz="700" u="none" strike="noStrike" cap="none" spc="0">
                          <a:solidFill>
                            <a:schemeClr val="tx1"/>
                          </a:solidFill>
                          <a:effectLst/>
                        </a:rPr>
                        <a:t>195-175</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ctr" fontAlgn="b"/>
                      <a:r>
                        <a:rPr lang="en-US" sz="700" u="none" strike="noStrike" cap="none" spc="0">
                          <a:solidFill>
                            <a:schemeClr val="tx1"/>
                          </a:solidFill>
                          <a:effectLst/>
                        </a:rPr>
                        <a:t>47538140</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ctr" fontAlgn="b"/>
                      <a:r>
                        <a:rPr lang="en-US" sz="700" u="none" strike="noStrike" cap="none" spc="0">
                          <a:solidFill>
                            <a:schemeClr val="tx1"/>
                          </a:solidFill>
                          <a:effectLst/>
                        </a:rPr>
                        <a:t>REPAIRED</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l" fontAlgn="b"/>
                      <a:r>
                        <a:rPr lang="en-US" sz="700" u="none" strike="noStrike" cap="none" spc="0">
                          <a:solidFill>
                            <a:schemeClr val="tx1"/>
                          </a:solidFill>
                          <a:effectLst/>
                        </a:rPr>
                        <a:t> $          4,407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l" fontAlgn="b"/>
                      <a:r>
                        <a:rPr lang="en-US" sz="700" u="none" strike="noStrike" cap="none" spc="0">
                          <a:solidFill>
                            <a:schemeClr val="tx1"/>
                          </a:solidFill>
                          <a:effectLst/>
                        </a:rPr>
                        <a:t> $                  850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2238117738"/>
                  </a:ext>
                </a:extLst>
              </a:tr>
              <a:tr h="286144">
                <a:tc>
                  <a:txBody>
                    <a:bodyPr/>
                    <a:lstStyle/>
                    <a:p>
                      <a:pPr algn="ctr" fontAlgn="b"/>
                      <a:r>
                        <a:rPr lang="en-US" sz="700" u="none" strike="noStrike" cap="none" spc="0">
                          <a:solidFill>
                            <a:schemeClr val="tx1"/>
                          </a:solidFill>
                          <a:effectLst/>
                        </a:rPr>
                        <a:t>BCAA Form 003</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EMBRAER</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WINDSHIELD, LH, GLASS, HEAT</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NP-187301-15</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13096H2221</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NEW</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700" u="none" strike="noStrike" cap="none" spc="0">
                          <a:solidFill>
                            <a:schemeClr val="tx1"/>
                          </a:solidFill>
                          <a:effectLst/>
                        </a:rPr>
                        <a:t> $        36,799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700" u="none" strike="noStrike" cap="none" spc="0">
                          <a:solidFill>
                            <a:schemeClr val="tx1"/>
                          </a:solidFill>
                          <a:effectLst/>
                        </a:rPr>
                        <a:t> $            30,000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410409796"/>
                  </a:ext>
                </a:extLst>
              </a:tr>
              <a:tr h="286144">
                <a:tc>
                  <a:txBody>
                    <a:bodyPr/>
                    <a:lstStyle/>
                    <a:p>
                      <a:pPr algn="ctr" fontAlgn="b"/>
                      <a:r>
                        <a:rPr lang="en-US" sz="700" u="none" strike="noStrike" cap="none" spc="0">
                          <a:solidFill>
                            <a:schemeClr val="tx1"/>
                          </a:solidFill>
                          <a:effectLst/>
                        </a:rPr>
                        <a:t>FAA Form 8130-3</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AERO INSTRUMENTS &amp; AVIONICS</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PITCH CTRL. CHANNEL</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2585804-4</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0211642</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OVERHAULED</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700" u="none" strike="noStrike" cap="none" spc="0">
                          <a:solidFill>
                            <a:schemeClr val="tx1"/>
                          </a:solidFill>
                          <a:effectLst/>
                        </a:rPr>
                        <a:t> $        13,447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700" u="none" strike="noStrike" cap="none" spc="0">
                          <a:solidFill>
                            <a:schemeClr val="tx1"/>
                          </a:solidFill>
                          <a:effectLst/>
                        </a:rPr>
                        <a:t> $              1,500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874104442"/>
                  </a:ext>
                </a:extLst>
              </a:tr>
              <a:tr h="286144">
                <a:tc>
                  <a:txBody>
                    <a:bodyPr/>
                    <a:lstStyle/>
                    <a:p>
                      <a:pPr algn="ctr" fontAlgn="b"/>
                      <a:r>
                        <a:rPr lang="en-US" sz="700" u="none" strike="noStrike" cap="none" spc="0">
                          <a:solidFill>
                            <a:schemeClr val="tx1"/>
                          </a:solidFill>
                          <a:effectLst/>
                        </a:rPr>
                        <a:t>FAA Form 8130-4</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AIRFRAME INTERNATIONAL, INC.</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CONTROL TAB ASSY LH</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5910413-501</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1208AL</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REPAIRED</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700" u="none" strike="noStrike" cap="none" spc="0">
                          <a:solidFill>
                            <a:schemeClr val="tx1"/>
                          </a:solidFill>
                          <a:effectLst/>
                        </a:rPr>
                        <a:t> $        18,900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700" u="none" strike="noStrike" cap="none" spc="0">
                          <a:solidFill>
                            <a:schemeClr val="tx1"/>
                          </a:solidFill>
                          <a:effectLst/>
                        </a:rPr>
                        <a:t> $              1,500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98815631"/>
                  </a:ext>
                </a:extLst>
              </a:tr>
              <a:tr h="286144">
                <a:tc>
                  <a:txBody>
                    <a:bodyPr/>
                    <a:lstStyle/>
                    <a:p>
                      <a:pPr algn="ctr" fontAlgn="b"/>
                      <a:r>
                        <a:rPr lang="en-US" sz="700" u="none" strike="noStrike" cap="none" spc="0">
                          <a:solidFill>
                            <a:schemeClr val="tx1"/>
                          </a:solidFill>
                          <a:effectLst/>
                        </a:rPr>
                        <a:t>FAA Form 8130-5</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PARAMOUNT AVIATION</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CARRIER</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680468-1</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NSN</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UNK</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700" u="none" strike="noStrike" cap="none" spc="0">
                          <a:solidFill>
                            <a:schemeClr val="tx1"/>
                          </a:solidFill>
                          <a:effectLst/>
                        </a:rPr>
                        <a:t> $          2,251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700" u="none" strike="noStrike" cap="none" spc="0">
                          <a:solidFill>
                            <a:schemeClr val="tx1"/>
                          </a:solidFill>
                          <a:effectLst/>
                        </a:rPr>
                        <a:t> $                  175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782861610"/>
                  </a:ext>
                </a:extLst>
              </a:tr>
              <a:tr h="286144">
                <a:tc>
                  <a:txBody>
                    <a:bodyPr/>
                    <a:lstStyle/>
                    <a:p>
                      <a:pPr algn="ctr" fontAlgn="b"/>
                      <a:r>
                        <a:rPr lang="fr-FR" sz="700" u="none" strike="noStrike" cap="none" spc="0">
                          <a:solidFill>
                            <a:schemeClr val="tx1"/>
                          </a:solidFill>
                          <a:effectLst/>
                        </a:rPr>
                        <a:t>FAA PART 125 AIRLINE CERT</a:t>
                      </a:r>
                      <a:endParaRPr lang="fr-FR"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ARAMCO ASSOCIATED COMPANY</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PIPE CASE DRAIN</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15E805001</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UNK</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SERVICEABLE</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700" u="none" strike="noStrike" cap="none" spc="0">
                          <a:solidFill>
                            <a:schemeClr val="tx1"/>
                          </a:solidFill>
                          <a:effectLst/>
                        </a:rPr>
                        <a:t> $        11,392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700" u="none" strike="noStrike" cap="none" spc="0">
                          <a:solidFill>
                            <a:schemeClr val="tx1"/>
                          </a:solidFill>
                          <a:effectLst/>
                        </a:rPr>
                        <a:t> $            10,000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24352620"/>
                  </a:ext>
                </a:extLst>
              </a:tr>
              <a:tr h="286144">
                <a:tc>
                  <a:txBody>
                    <a:bodyPr/>
                    <a:lstStyle/>
                    <a:p>
                      <a:pPr algn="ctr" fontAlgn="b"/>
                      <a:r>
                        <a:rPr lang="en-US" sz="700" u="none" strike="noStrike" cap="none" spc="0">
                          <a:solidFill>
                            <a:schemeClr val="tx1"/>
                          </a:solidFill>
                          <a:effectLst/>
                        </a:rPr>
                        <a:t>EASA FORM 1</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ANTAVIA</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ELECTRICAL COCKPIT DOOR LATCH</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AS-200-00075</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0715</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REPAIRED</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700" u="none" strike="noStrike" cap="none" spc="0">
                          <a:solidFill>
                            <a:schemeClr val="tx1"/>
                          </a:solidFill>
                          <a:effectLst/>
                        </a:rPr>
                        <a:t> $          7,789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700" u="none" strike="noStrike" cap="none" spc="0">
                          <a:solidFill>
                            <a:schemeClr val="tx1"/>
                          </a:solidFill>
                          <a:effectLst/>
                        </a:rPr>
                        <a:t> $              5,000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450608934"/>
                  </a:ext>
                </a:extLst>
              </a:tr>
              <a:tr h="286144">
                <a:tc>
                  <a:txBody>
                    <a:bodyPr/>
                    <a:lstStyle/>
                    <a:p>
                      <a:pPr algn="ctr" fontAlgn="b"/>
                      <a:r>
                        <a:rPr lang="en-US" sz="700" u="none" strike="noStrike" cap="none" spc="0">
                          <a:solidFill>
                            <a:schemeClr val="tx1"/>
                          </a:solidFill>
                          <a:effectLst/>
                        </a:rPr>
                        <a:t>EASA FORM 1</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HAMILTON SUNSTRAND</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DUAL HEAT, EXCHANGER</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1001858-2</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0652</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REPAIRED</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700" u="none" strike="noStrike" cap="none" spc="0">
                          <a:solidFill>
                            <a:schemeClr val="tx1"/>
                          </a:solidFill>
                          <a:effectLst/>
                        </a:rPr>
                        <a:t> $        93,457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700" u="none" strike="noStrike" cap="none" spc="0">
                          <a:solidFill>
                            <a:schemeClr val="tx1"/>
                          </a:solidFill>
                          <a:effectLst/>
                        </a:rPr>
                        <a:t> $            65,000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025360485"/>
                  </a:ext>
                </a:extLst>
              </a:tr>
              <a:tr h="286144">
                <a:tc>
                  <a:txBody>
                    <a:bodyPr/>
                    <a:lstStyle/>
                    <a:p>
                      <a:pPr algn="ctr" fontAlgn="b"/>
                      <a:r>
                        <a:rPr lang="en-US" sz="700" u="none" strike="noStrike" cap="none" spc="0">
                          <a:solidFill>
                            <a:schemeClr val="tx1"/>
                          </a:solidFill>
                          <a:effectLst/>
                        </a:rPr>
                        <a:t>FAA Form 8130-9</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BFGOODRICH</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LINK ASSEMBLY</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65-19657-19</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DL113</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b"/>
                      <a:r>
                        <a:rPr lang="en-US" sz="700" u="none" strike="noStrike" cap="none" spc="0">
                          <a:solidFill>
                            <a:schemeClr val="tx1"/>
                          </a:solidFill>
                          <a:effectLst/>
                        </a:rPr>
                        <a:t>OVERHAULED</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700" u="none" strike="noStrike" cap="none" spc="0">
                          <a:solidFill>
                            <a:schemeClr val="tx1"/>
                          </a:solidFill>
                          <a:effectLst/>
                        </a:rPr>
                        <a:t> $          1,129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b"/>
                      <a:r>
                        <a:rPr lang="en-US" sz="700" u="none" strike="noStrike" cap="none" spc="0">
                          <a:solidFill>
                            <a:schemeClr val="tx1"/>
                          </a:solidFill>
                          <a:effectLst/>
                        </a:rPr>
                        <a:t> $              1,000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286826355"/>
                  </a:ext>
                </a:extLst>
              </a:tr>
              <a:tr h="286144">
                <a:tc>
                  <a:txBody>
                    <a:bodyPr/>
                    <a:lstStyle/>
                    <a:p>
                      <a:pPr algn="ctr" fontAlgn="b"/>
                      <a:r>
                        <a:rPr lang="en-US" sz="700" u="none" strike="noStrike" cap="none" spc="0">
                          <a:solidFill>
                            <a:schemeClr val="tx1"/>
                          </a:solidFill>
                          <a:effectLst/>
                        </a:rPr>
                        <a:t>GE FORM GT2972-7</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GE ENGINE SERVICES DISTRIBUTION</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ACCLRMTR</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4119T33P03</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VBRBM798</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b"/>
                      <a:r>
                        <a:rPr lang="en-US" sz="700" u="none" strike="noStrike" cap="none" spc="0">
                          <a:solidFill>
                            <a:schemeClr val="tx1"/>
                          </a:solidFill>
                          <a:effectLst/>
                        </a:rPr>
                        <a:t>NEW</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700" u="none" strike="noStrike" cap="none" spc="0">
                          <a:solidFill>
                            <a:schemeClr val="tx1"/>
                          </a:solidFill>
                          <a:effectLst/>
                        </a:rPr>
                        <a:t> $        17,256 </a:t>
                      </a:r>
                      <a:endParaRPr lang="en-US" sz="700" b="0" i="0" u="none" strike="noStrike" cap="none" spc="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US" sz="700" u="none" strike="noStrike" cap="none" spc="0" dirty="0">
                          <a:solidFill>
                            <a:schemeClr val="tx1"/>
                          </a:solidFill>
                          <a:effectLst/>
                        </a:rPr>
                        <a:t> $            15,500 </a:t>
                      </a:r>
                      <a:endParaRPr lang="en-US" sz="700" b="0" i="0" u="none" strike="noStrike" cap="none" spc="0" dirty="0">
                        <a:solidFill>
                          <a:schemeClr val="tx1"/>
                        </a:solidFill>
                        <a:effectLst/>
                        <a:latin typeface="Calibri" panose="020F0502020204030204" pitchFamily="34" charset="0"/>
                      </a:endParaRPr>
                    </a:p>
                  </a:txBody>
                  <a:tcPr marL="4462" marR="4462" marT="471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24920630"/>
                  </a:ext>
                </a:extLst>
              </a:tr>
            </a:tbl>
          </a:graphicData>
        </a:graphic>
      </p:graphicFrame>
    </p:spTree>
    <p:extLst>
      <p:ext uri="{BB962C8B-B14F-4D97-AF65-F5344CB8AC3E}">
        <p14:creationId xmlns:p14="http://schemas.microsoft.com/office/powerpoint/2010/main" val="27037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380F9-711C-44E1-A196-58584FD165D0}"/>
              </a:ext>
            </a:extLst>
          </p:cNvPr>
          <p:cNvSpPr>
            <a:spLocks noGrp="1"/>
          </p:cNvSpPr>
          <p:nvPr>
            <p:ph type="title"/>
          </p:nvPr>
        </p:nvSpPr>
        <p:spPr/>
        <p:txBody>
          <a:bodyPr/>
          <a:lstStyle/>
          <a:p>
            <a:r>
              <a:rPr lang="en-US" dirty="0"/>
              <a:t>Blockchain in Aviation</a:t>
            </a:r>
          </a:p>
        </p:txBody>
      </p:sp>
      <p:sp>
        <p:nvSpPr>
          <p:cNvPr id="3" name="Content Placeholder 2">
            <a:extLst>
              <a:ext uri="{FF2B5EF4-FFF2-40B4-BE49-F238E27FC236}">
                <a16:creationId xmlns:a16="http://schemas.microsoft.com/office/drawing/2014/main" id="{242839F7-72CE-4D26-820F-FF5C0C05FA21}"/>
              </a:ext>
            </a:extLst>
          </p:cNvPr>
          <p:cNvSpPr>
            <a:spLocks noGrp="1"/>
          </p:cNvSpPr>
          <p:nvPr>
            <p:ph idx="1"/>
          </p:nvPr>
        </p:nvSpPr>
        <p:spPr/>
        <p:txBody>
          <a:bodyPr/>
          <a:lstStyle/>
          <a:p>
            <a:r>
              <a:rPr lang="en-US" dirty="0"/>
              <a:t>Aviation blockchain market is projected to grow from USD 421 million in 2019 to USD 1,394 million by 2025 driven by the increased transparency and traceability and improved passenger experience the blockchain market provides</a:t>
            </a:r>
          </a:p>
          <a:p>
            <a:r>
              <a:rPr lang="en-US" dirty="0"/>
              <a:t>Most of this growth is in the commercial airline and air travel industries</a:t>
            </a:r>
          </a:p>
          <a:p>
            <a:r>
              <a:rPr lang="en-US" dirty="0"/>
              <a:t>Numerous airlines, aircraft Maintenance, Repair and Overhaul (MRO) providers, and aircraft manufacturers have announced research programs &amp; initiatives that use blockchain to manage the purchase of flight tickets, reduce wait times, speed the delivery of parts and ensure accurate tracking or replacement parts</a:t>
            </a:r>
          </a:p>
          <a:p>
            <a:endParaRPr lang="en-US" dirty="0"/>
          </a:p>
        </p:txBody>
      </p:sp>
      <p:sp>
        <p:nvSpPr>
          <p:cNvPr id="4" name="Date Placeholder 3">
            <a:extLst>
              <a:ext uri="{FF2B5EF4-FFF2-40B4-BE49-F238E27FC236}">
                <a16:creationId xmlns:a16="http://schemas.microsoft.com/office/drawing/2014/main" id="{B484C1FA-A77C-4D07-BD38-274DFF798895}"/>
              </a:ext>
            </a:extLst>
          </p:cNvPr>
          <p:cNvSpPr>
            <a:spLocks noGrp="1"/>
          </p:cNvSpPr>
          <p:nvPr>
            <p:ph type="dt" sz="half" idx="10"/>
          </p:nvPr>
        </p:nvSpPr>
        <p:spPr/>
        <p:txBody>
          <a:bodyPr/>
          <a:lstStyle/>
          <a:p>
            <a:fld id="{BE0A88F0-556B-4BB7-8AAB-D63AEB65C662}" type="datetime1">
              <a:rPr lang="en-US" smtClean="0"/>
              <a:t>3/13/2021</a:t>
            </a:fld>
            <a:endParaRPr lang="en-US"/>
          </a:p>
        </p:txBody>
      </p:sp>
      <p:sp>
        <p:nvSpPr>
          <p:cNvPr id="5" name="Footer Placeholder 4">
            <a:extLst>
              <a:ext uri="{FF2B5EF4-FFF2-40B4-BE49-F238E27FC236}">
                <a16:creationId xmlns:a16="http://schemas.microsoft.com/office/drawing/2014/main" id="{50428584-5375-460A-AAE1-74EBA4544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D056F-B467-441C-8CFE-6B920EEAF889}"/>
              </a:ext>
            </a:extLst>
          </p:cNvPr>
          <p:cNvSpPr>
            <a:spLocks noGrp="1"/>
          </p:cNvSpPr>
          <p:nvPr>
            <p:ph type="sldNum" sz="quarter" idx="12"/>
          </p:nvPr>
        </p:nvSpPr>
        <p:spPr/>
        <p:txBody>
          <a:bodyPr/>
          <a:lstStyle/>
          <a:p>
            <a:fld id="{81D2C36F-4504-47C0-B82F-A167342A2754}" type="slidenum">
              <a:rPr lang="en-US" smtClean="0"/>
              <a:t>2</a:t>
            </a:fld>
            <a:endParaRPr lang="en-US"/>
          </a:p>
        </p:txBody>
      </p:sp>
    </p:spTree>
    <p:extLst>
      <p:ext uri="{BB962C8B-B14F-4D97-AF65-F5344CB8AC3E}">
        <p14:creationId xmlns:p14="http://schemas.microsoft.com/office/powerpoint/2010/main" val="2406319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CAF7-244E-4E3C-BC8B-B2564E2AC684}"/>
              </a:ext>
            </a:extLst>
          </p:cNvPr>
          <p:cNvSpPr>
            <a:spLocks noGrp="1"/>
          </p:cNvSpPr>
          <p:nvPr>
            <p:ph type="title"/>
          </p:nvPr>
        </p:nvSpPr>
        <p:spPr/>
        <p:txBody>
          <a:bodyPr/>
          <a:lstStyle/>
          <a:p>
            <a:r>
              <a:rPr lang="en-US" dirty="0"/>
              <a:t>Need for Immutable Record Keeping</a:t>
            </a:r>
          </a:p>
        </p:txBody>
      </p:sp>
      <p:sp>
        <p:nvSpPr>
          <p:cNvPr id="3" name="Content Placeholder 2">
            <a:extLst>
              <a:ext uri="{FF2B5EF4-FFF2-40B4-BE49-F238E27FC236}">
                <a16:creationId xmlns:a16="http://schemas.microsoft.com/office/drawing/2014/main" id="{FBE4CF10-08C1-4BF1-96C3-22D0DAA0DB39}"/>
              </a:ext>
            </a:extLst>
          </p:cNvPr>
          <p:cNvSpPr>
            <a:spLocks noGrp="1"/>
          </p:cNvSpPr>
          <p:nvPr>
            <p:ph idx="1"/>
          </p:nvPr>
        </p:nvSpPr>
        <p:spPr/>
        <p:txBody>
          <a:bodyPr>
            <a:normAutofit/>
          </a:bodyPr>
          <a:lstStyle/>
          <a:p>
            <a:r>
              <a:rPr lang="en-US" dirty="0"/>
              <a:t>A single aircraft can have records scattered across multiple owners and vendors databases:</a:t>
            </a:r>
          </a:p>
          <a:p>
            <a:pPr lvl="1"/>
            <a:r>
              <a:rPr lang="en-US" dirty="0"/>
              <a:t>Maintenance records are in one or more maintenance provider databases;</a:t>
            </a:r>
          </a:p>
          <a:p>
            <a:pPr lvl="1"/>
            <a:r>
              <a:rPr lang="en-US" dirty="0"/>
              <a:t>Registration data is stored at the FAA;</a:t>
            </a:r>
          </a:p>
          <a:p>
            <a:pPr lvl="1"/>
            <a:r>
              <a:rPr lang="en-US" dirty="0"/>
              <a:t>Title, liens, and insurance information are stored with their respective organizations</a:t>
            </a:r>
          </a:p>
          <a:p>
            <a:r>
              <a:rPr lang="en-US" dirty="0"/>
              <a:t>It’s an inefficient system that doesn’t easily provide a picture of an airplane’s history</a:t>
            </a:r>
          </a:p>
          <a:p>
            <a:r>
              <a:rPr lang="en-US" dirty="0"/>
              <a:t>A blockchain platform eliminates these and other inefficiencies by connecting all participants to a blockchain</a:t>
            </a:r>
          </a:p>
        </p:txBody>
      </p:sp>
      <p:sp>
        <p:nvSpPr>
          <p:cNvPr id="4" name="Date Placeholder 3">
            <a:extLst>
              <a:ext uri="{FF2B5EF4-FFF2-40B4-BE49-F238E27FC236}">
                <a16:creationId xmlns:a16="http://schemas.microsoft.com/office/drawing/2014/main" id="{F943A12B-4D83-471E-829D-79E5D6FEFDC9}"/>
              </a:ext>
            </a:extLst>
          </p:cNvPr>
          <p:cNvSpPr>
            <a:spLocks noGrp="1"/>
          </p:cNvSpPr>
          <p:nvPr>
            <p:ph type="dt" sz="half" idx="10"/>
          </p:nvPr>
        </p:nvSpPr>
        <p:spPr/>
        <p:txBody>
          <a:bodyPr/>
          <a:lstStyle/>
          <a:p>
            <a:fld id="{BE0A88F0-556B-4BB7-8AAB-D63AEB65C662}" type="datetime1">
              <a:rPr lang="en-US" smtClean="0"/>
              <a:t>3/13/2021</a:t>
            </a:fld>
            <a:endParaRPr lang="en-US"/>
          </a:p>
        </p:txBody>
      </p:sp>
      <p:sp>
        <p:nvSpPr>
          <p:cNvPr id="5" name="Footer Placeholder 4">
            <a:extLst>
              <a:ext uri="{FF2B5EF4-FFF2-40B4-BE49-F238E27FC236}">
                <a16:creationId xmlns:a16="http://schemas.microsoft.com/office/drawing/2014/main" id="{570FF416-B734-4892-A337-005B7D567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62DE7-5670-4041-B435-F925A0E7238C}"/>
              </a:ext>
            </a:extLst>
          </p:cNvPr>
          <p:cNvSpPr>
            <a:spLocks noGrp="1"/>
          </p:cNvSpPr>
          <p:nvPr>
            <p:ph type="sldNum" sz="quarter" idx="12"/>
          </p:nvPr>
        </p:nvSpPr>
        <p:spPr/>
        <p:txBody>
          <a:bodyPr/>
          <a:lstStyle/>
          <a:p>
            <a:fld id="{81D2C36F-4504-47C0-B82F-A167342A2754}" type="slidenum">
              <a:rPr lang="en-US" smtClean="0"/>
              <a:t>3</a:t>
            </a:fld>
            <a:endParaRPr lang="en-US"/>
          </a:p>
        </p:txBody>
      </p:sp>
    </p:spTree>
    <p:extLst>
      <p:ext uri="{BB962C8B-B14F-4D97-AF65-F5344CB8AC3E}">
        <p14:creationId xmlns:p14="http://schemas.microsoft.com/office/powerpoint/2010/main" val="2381899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EFDD989F-EB09-444D-A035-5AB121E9F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EC491AA-162B-48F4-800A-DDD463401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59C28DC-C15C-4518-9BFF-1C616FA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33FC9-72A6-4291-8167-583E8D9096B8}"/>
              </a:ext>
            </a:extLst>
          </p:cNvPr>
          <p:cNvSpPr>
            <a:spLocks noGrp="1"/>
          </p:cNvSpPr>
          <p:nvPr>
            <p:ph type="title"/>
          </p:nvPr>
        </p:nvSpPr>
        <p:spPr>
          <a:xfrm>
            <a:off x="838199" y="545914"/>
            <a:ext cx="9527275" cy="1241944"/>
          </a:xfrm>
        </p:spPr>
        <p:txBody>
          <a:bodyPr vert="horz" lIns="91440" tIns="45720" rIns="91440" bIns="45720" rtlCol="0" anchor="ctr">
            <a:normAutofit/>
          </a:bodyPr>
          <a:lstStyle/>
          <a:p>
            <a:r>
              <a:rPr lang="en-US" dirty="0"/>
              <a:t>Potential Applications</a:t>
            </a:r>
          </a:p>
        </p:txBody>
      </p:sp>
      <p:cxnSp>
        <p:nvCxnSpPr>
          <p:cNvPr id="49" name="Straight Connector 48">
            <a:extLst>
              <a:ext uri="{FF2B5EF4-FFF2-40B4-BE49-F238E27FC236}">
                <a16:creationId xmlns:a16="http://schemas.microsoft.com/office/drawing/2014/main" id="{3344AEC7-1D13-4017-A59D-22E452832D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62AF1B1-A961-49CC-93E1-EDCB38492D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5EA1DB6D-3540-42D9-8042-60D1690E10F0}"/>
              </a:ext>
            </a:extLst>
          </p:cNvPr>
          <p:cNvSpPr>
            <a:spLocks noGrp="1"/>
          </p:cNvSpPr>
          <p:nvPr>
            <p:ph type="ftr" sz="quarter" idx="11"/>
          </p:nvPr>
        </p:nvSpPr>
        <p:spPr>
          <a:xfrm rot="5400000">
            <a:off x="9233562" y="2578525"/>
            <a:ext cx="4114800" cy="365125"/>
          </a:xfrm>
        </p:spPr>
        <p:txBody>
          <a:bodyPr vert="horz" lIns="91440" tIns="45720" rIns="91440" bIns="45720" rtlCol="0">
            <a:normAutofit/>
          </a:bodyPr>
          <a:lstStyle/>
          <a:p>
            <a:endParaRPr lang="en-US" b="1" kern="1200" cap="all" spc="300" baseline="0">
              <a:latin typeface="+mn-lt"/>
              <a:ea typeface="+mn-ea"/>
              <a:cs typeface="+mn-cs"/>
            </a:endParaRPr>
          </a:p>
        </p:txBody>
      </p:sp>
      <p:cxnSp>
        <p:nvCxnSpPr>
          <p:cNvPr id="53" name="Straight Connector 52">
            <a:extLst>
              <a:ext uri="{FF2B5EF4-FFF2-40B4-BE49-F238E27FC236}">
                <a16:creationId xmlns:a16="http://schemas.microsoft.com/office/drawing/2014/main" id="{15390FCB-B181-4E95-8776-928321587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5ADE25B0-A8E3-4BA1-8686-CDD1FA468C7A}"/>
              </a:ext>
            </a:extLst>
          </p:cNvPr>
          <p:cNvSpPr>
            <a:spLocks noGrp="1"/>
          </p:cNvSpPr>
          <p:nvPr>
            <p:ph type="dt" sz="half" idx="10"/>
          </p:nvPr>
        </p:nvSpPr>
        <p:spPr>
          <a:xfrm>
            <a:off x="628652" y="6140304"/>
            <a:ext cx="3154896" cy="287075"/>
          </a:xfrm>
        </p:spPr>
        <p:txBody>
          <a:bodyPr vert="horz" lIns="91440" tIns="45720" rIns="91440" bIns="45720" rtlCol="0">
            <a:normAutofit/>
          </a:bodyPr>
          <a:lstStyle/>
          <a:p>
            <a:pPr>
              <a:spcAft>
                <a:spcPts val="600"/>
              </a:spcAft>
            </a:pPr>
            <a:fld id="{BE0A88F0-556B-4BB7-8AAB-D63AEB65C662}" type="datetime1">
              <a:rPr lang="en-US" smtClean="0"/>
              <a:pPr>
                <a:spcAft>
                  <a:spcPts val="600"/>
                </a:spcAft>
              </a:pPr>
              <a:t>3/13/2021</a:t>
            </a:fld>
            <a:endParaRPr lang="en-US"/>
          </a:p>
        </p:txBody>
      </p:sp>
      <p:sp>
        <p:nvSpPr>
          <p:cNvPr id="6" name="Slide Number Placeholder 5">
            <a:extLst>
              <a:ext uri="{FF2B5EF4-FFF2-40B4-BE49-F238E27FC236}">
                <a16:creationId xmlns:a16="http://schemas.microsoft.com/office/drawing/2014/main" id="{3DF06BFD-32ED-499C-9504-AD81F29D06D6}"/>
              </a:ext>
            </a:extLst>
          </p:cNvPr>
          <p:cNvSpPr>
            <a:spLocks noGrp="1"/>
          </p:cNvSpPr>
          <p:nvPr>
            <p:ph type="sldNum" sz="quarter" idx="12"/>
          </p:nvPr>
        </p:nvSpPr>
        <p:spPr>
          <a:xfrm>
            <a:off x="10821701" y="5672706"/>
            <a:ext cx="951908" cy="754673"/>
          </a:xfrm>
        </p:spPr>
        <p:txBody>
          <a:bodyPr vert="horz" lIns="91440" tIns="45720" rIns="91440" bIns="45720" rtlCol="0">
            <a:normAutofit/>
          </a:bodyPr>
          <a:lstStyle/>
          <a:p>
            <a:pPr>
              <a:spcAft>
                <a:spcPts val="600"/>
              </a:spcAft>
            </a:pPr>
            <a:fld id="{81D2C36F-4504-47C0-B82F-A167342A2754}" type="slidenum">
              <a:rPr lang="en-US" smtClean="0"/>
              <a:pPr>
                <a:spcAft>
                  <a:spcPts val="600"/>
                </a:spcAft>
              </a:pPr>
              <a:t>4</a:t>
            </a:fld>
            <a:endParaRPr lang="en-US"/>
          </a:p>
        </p:txBody>
      </p:sp>
      <p:graphicFrame>
        <p:nvGraphicFramePr>
          <p:cNvPr id="38" name="Content Placeholder 6">
            <a:extLst>
              <a:ext uri="{FF2B5EF4-FFF2-40B4-BE49-F238E27FC236}">
                <a16:creationId xmlns:a16="http://schemas.microsoft.com/office/drawing/2014/main" id="{BF28145E-B775-4DAB-A564-F47DB82EC841}"/>
              </a:ext>
            </a:extLst>
          </p:cNvPr>
          <p:cNvGraphicFramePr>
            <a:graphicFrameLocks noGrp="1"/>
          </p:cNvGraphicFramePr>
          <p:nvPr>
            <p:ph idx="1"/>
            <p:extLst>
              <p:ext uri="{D42A27DB-BD31-4B8C-83A1-F6EECF244321}">
                <p14:modId xmlns:p14="http://schemas.microsoft.com/office/powerpoint/2010/main" val="2811424914"/>
              </p:ext>
            </p:extLst>
          </p:nvPr>
        </p:nvGraphicFramePr>
        <p:xfrm>
          <a:off x="887024" y="2468647"/>
          <a:ext cx="9361291" cy="3027283"/>
        </p:xfrm>
        <a:graphic>
          <a:graphicData uri="http://schemas.openxmlformats.org/drawingml/2006/table">
            <a:tbl>
              <a:tblPr firstRow="1" firstCol="1" bandRow="1"/>
              <a:tblGrid>
                <a:gridCol w="5092411">
                  <a:extLst>
                    <a:ext uri="{9D8B030D-6E8A-4147-A177-3AD203B41FA5}">
                      <a16:colId xmlns:a16="http://schemas.microsoft.com/office/drawing/2014/main" val="1635544631"/>
                    </a:ext>
                  </a:extLst>
                </a:gridCol>
                <a:gridCol w="4268880">
                  <a:extLst>
                    <a:ext uri="{9D8B030D-6E8A-4147-A177-3AD203B41FA5}">
                      <a16:colId xmlns:a16="http://schemas.microsoft.com/office/drawing/2014/main" val="2216728485"/>
                    </a:ext>
                  </a:extLst>
                </a:gridCol>
              </a:tblGrid>
              <a:tr h="3027283">
                <a:tc>
                  <a:txBody>
                    <a:bodyPr/>
                    <a:lstStyle/>
                    <a:p>
                      <a:pPr marL="0" marR="0" indent="0" algn="l" fontAlgn="t">
                        <a:spcBef>
                          <a:spcPts val="0"/>
                        </a:spcBef>
                        <a:spcAft>
                          <a:spcPts val="0"/>
                        </a:spcAft>
                        <a:buClrTx/>
                        <a:buSzPts val="1200"/>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Passenger Identity Management</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Cargo &amp; Baggage Tracking</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Flight &amp; Crew Data Management</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Frequent Flyer Programs</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Smart Contract</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Leasing</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Travel Insurance</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E-ticketing &amp; Ticket Tokenization</a:t>
                      </a:r>
                      <a:endParaRPr lang="en-US" sz="2400" b="0" i="0" u="none" strike="noStrike" dirty="0">
                        <a:effectLst/>
                        <a:latin typeface="+mn-lt"/>
                      </a:endParaRPr>
                    </a:p>
                  </a:txBody>
                  <a:tcPr marL="153347" marR="153347" marT="21298" marB="0">
                    <a:lnL>
                      <a:noFill/>
                    </a:lnL>
                    <a:lnR>
                      <a:noFill/>
                    </a:lnR>
                    <a:lnT>
                      <a:noFill/>
                    </a:lnT>
                    <a:lnB>
                      <a:noFill/>
                    </a:lnB>
                  </a:tcPr>
                </a:tc>
                <a:tc>
                  <a:txBody>
                    <a:bodyPr/>
                    <a:lstStyle/>
                    <a:p>
                      <a:pPr marL="0" marR="0" indent="0" algn="l" fontAlgn="t">
                        <a:spcBef>
                          <a:spcPts val="0"/>
                        </a:spcBef>
                        <a:spcAft>
                          <a:spcPts val="0"/>
                        </a:spcAft>
                        <a:buClrTx/>
                        <a:buSzPts val="1200"/>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Aircraft Refueling</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Airline Revenue Sharing</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Supply Chain Management</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Parts Tracking</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Parts Health Monitoring</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Inventory Management</a:t>
                      </a:r>
                      <a:endParaRPr lang="en-US" sz="2400" b="0" i="0" u="none" strike="noStrike" dirty="0">
                        <a:effectLst/>
                        <a:latin typeface="+mn-lt"/>
                      </a:endParaRPr>
                    </a:p>
                    <a:p>
                      <a:pPr marL="0" marR="0" indent="0" algn="l" fontAlgn="t">
                        <a:spcBef>
                          <a:spcPts val="0"/>
                        </a:spcBef>
                        <a:spcAft>
                          <a:spcPts val="0"/>
                        </a:spcAft>
                        <a:buFont typeface="Arial" panose="020B0604020202020204" pitchFamily="34" charset="0"/>
                        <a:buNone/>
                      </a:pPr>
                      <a:r>
                        <a:rPr lang="en-US" sz="2400" b="0" i="0" u="none" strike="noStrike" dirty="0">
                          <a:effectLst/>
                          <a:latin typeface="+mn-lt"/>
                          <a:ea typeface="Calibri" panose="020F0502020204030204" pitchFamily="34" charset="0"/>
                          <a:cs typeface="Times New Roman" panose="02020603050405020304" pitchFamily="18" charset="0"/>
                        </a:rPr>
                        <a:t>Aircraft Maintenance</a:t>
                      </a:r>
                      <a:endParaRPr lang="en-US" sz="2400" b="0" i="0" u="none" strike="noStrike" dirty="0">
                        <a:effectLst/>
                        <a:latin typeface="+mn-lt"/>
                      </a:endParaRPr>
                    </a:p>
                  </a:txBody>
                  <a:tcPr marL="153347" marR="153347" marT="21298" marB="0">
                    <a:lnL>
                      <a:noFill/>
                    </a:lnL>
                    <a:lnR>
                      <a:noFill/>
                    </a:lnR>
                    <a:lnT>
                      <a:noFill/>
                    </a:lnT>
                    <a:lnB>
                      <a:noFill/>
                    </a:lnB>
                  </a:tcPr>
                </a:tc>
                <a:extLst>
                  <a:ext uri="{0D108BD9-81ED-4DB2-BD59-A6C34878D82A}">
                    <a16:rowId xmlns:a16="http://schemas.microsoft.com/office/drawing/2014/main" val="1054804004"/>
                  </a:ext>
                </a:extLst>
              </a:tr>
            </a:tbl>
          </a:graphicData>
        </a:graphic>
      </p:graphicFrame>
    </p:spTree>
    <p:extLst>
      <p:ext uri="{BB962C8B-B14F-4D97-AF65-F5344CB8AC3E}">
        <p14:creationId xmlns:p14="http://schemas.microsoft.com/office/powerpoint/2010/main" val="109982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F3E2-67C9-4E9B-8DE6-AE99534017B4}"/>
              </a:ext>
            </a:extLst>
          </p:cNvPr>
          <p:cNvSpPr>
            <a:spLocks noGrp="1"/>
          </p:cNvSpPr>
          <p:nvPr>
            <p:ph type="title"/>
          </p:nvPr>
        </p:nvSpPr>
        <p:spPr/>
        <p:txBody>
          <a:bodyPr/>
          <a:lstStyle/>
          <a:p>
            <a:r>
              <a:rPr lang="en-US" dirty="0"/>
              <a:t>Applications for Aircraft Maintenance</a:t>
            </a:r>
          </a:p>
        </p:txBody>
      </p:sp>
      <p:sp>
        <p:nvSpPr>
          <p:cNvPr id="3" name="Content Placeholder 2">
            <a:extLst>
              <a:ext uri="{FF2B5EF4-FFF2-40B4-BE49-F238E27FC236}">
                <a16:creationId xmlns:a16="http://schemas.microsoft.com/office/drawing/2014/main" id="{246A6C14-8003-410D-B73E-A5F6D5BF135A}"/>
              </a:ext>
            </a:extLst>
          </p:cNvPr>
          <p:cNvSpPr>
            <a:spLocks noGrp="1"/>
          </p:cNvSpPr>
          <p:nvPr>
            <p:ph idx="1"/>
          </p:nvPr>
        </p:nvSpPr>
        <p:spPr/>
        <p:txBody>
          <a:bodyPr>
            <a:normAutofit/>
          </a:bodyPr>
          <a:lstStyle/>
          <a:p>
            <a:pPr marL="342900" marR="0" lvl="0" indent="-342900">
              <a:spcBef>
                <a:spcPts val="0"/>
              </a:spcBef>
              <a:spcAft>
                <a:spcPts val="0"/>
              </a:spcAft>
              <a:buFont typeface="Symbol" panose="05050102010706020507" pitchFamily="18" charset="2"/>
              <a:buChar char=""/>
            </a:pPr>
            <a:r>
              <a:rPr lang="en-US" dirty="0"/>
              <a:t>Perhaps the more groundbreaking use of blockchain in aviation is in the overhaul of the record keeping for maintenance and spare parts inventory and replacement</a:t>
            </a:r>
            <a:endParaRPr lang="en-US" sz="500" dirty="0"/>
          </a:p>
          <a:p>
            <a:pPr marL="342900" marR="0" lvl="0" indent="-342900">
              <a:spcBef>
                <a:spcPts val="0"/>
              </a:spcBef>
              <a:spcAft>
                <a:spcPts val="0"/>
              </a:spcAft>
              <a:buFont typeface="Symbol" panose="05050102010706020507" pitchFamily="18" charset="2"/>
              <a:buChar char=""/>
            </a:pPr>
            <a:endParaRPr lang="en-US" sz="500" dirty="0"/>
          </a:p>
          <a:p>
            <a:pPr marL="342900" marR="0" lvl="0" indent="-342900">
              <a:spcBef>
                <a:spcPts val="0"/>
              </a:spcBef>
              <a:spcAft>
                <a:spcPts val="0"/>
              </a:spcAft>
              <a:buFont typeface="Symbol" panose="05050102010706020507" pitchFamily="18" charset="2"/>
              <a:buChar char=""/>
            </a:pPr>
            <a:r>
              <a:rPr lang="en-US" dirty="0"/>
              <a:t>Here are 4 applications for aircraft maintenance:</a:t>
            </a:r>
            <a:endParaRPr lang="en-US" sz="500" dirty="0"/>
          </a:p>
          <a:p>
            <a:pPr marL="342900" marR="0" lvl="0" indent="-342900">
              <a:spcBef>
                <a:spcPts val="0"/>
              </a:spcBef>
              <a:spcAft>
                <a:spcPts val="0"/>
              </a:spcAft>
              <a:buFont typeface="Symbol" panose="05050102010706020507" pitchFamily="18" charset="2"/>
              <a:buChar char=""/>
            </a:pPr>
            <a:endParaRPr lang="en-US" sz="500" dirty="0"/>
          </a:p>
          <a:p>
            <a:pPr marL="800100" lvl="1" indent="-342900">
              <a:spcBef>
                <a:spcPts val="0"/>
              </a:spcBef>
              <a:buFont typeface="+mj-lt"/>
              <a:buAutoNum type="arabicPeriod"/>
            </a:pPr>
            <a:r>
              <a:rPr lang="en-US" dirty="0"/>
              <a:t>Making Record Keeping Easier</a:t>
            </a:r>
            <a:endParaRPr lang="en-US" sz="500" dirty="0"/>
          </a:p>
          <a:p>
            <a:pPr marL="800100" lvl="1" indent="-342900">
              <a:spcBef>
                <a:spcPts val="0"/>
              </a:spcBef>
              <a:buFont typeface="+mj-lt"/>
              <a:buAutoNum type="arabicPeriod"/>
            </a:pPr>
            <a:endParaRPr lang="en-US" sz="500" dirty="0"/>
          </a:p>
          <a:p>
            <a:pPr marL="800100" lvl="1" indent="-342900">
              <a:spcBef>
                <a:spcPts val="0"/>
              </a:spcBef>
              <a:buFont typeface="+mj-lt"/>
              <a:buAutoNum type="arabicPeriod"/>
            </a:pPr>
            <a:r>
              <a:rPr lang="en-US" dirty="0"/>
              <a:t>Linking the Entire Supply Chain</a:t>
            </a:r>
            <a:endParaRPr lang="en-US" sz="500" dirty="0"/>
          </a:p>
          <a:p>
            <a:pPr marL="800100" lvl="1" indent="-342900">
              <a:spcBef>
                <a:spcPts val="0"/>
              </a:spcBef>
              <a:buFont typeface="+mj-lt"/>
              <a:buAutoNum type="arabicPeriod"/>
            </a:pPr>
            <a:endParaRPr lang="en-US" sz="500" dirty="0"/>
          </a:p>
          <a:p>
            <a:pPr marL="800100" lvl="1" indent="-342900">
              <a:spcBef>
                <a:spcPts val="0"/>
              </a:spcBef>
              <a:buFont typeface="+mj-lt"/>
              <a:buAutoNum type="arabicPeriod"/>
            </a:pPr>
            <a:r>
              <a:rPr lang="en-US" dirty="0"/>
              <a:t>Establishing Trust in the Used Parts Market</a:t>
            </a:r>
            <a:endParaRPr lang="en-US" sz="500" dirty="0"/>
          </a:p>
          <a:p>
            <a:pPr marL="800100" lvl="1" indent="-342900">
              <a:spcBef>
                <a:spcPts val="0"/>
              </a:spcBef>
              <a:buFont typeface="+mj-lt"/>
              <a:buAutoNum type="arabicPeriod"/>
            </a:pPr>
            <a:endParaRPr lang="en-US" sz="500" dirty="0"/>
          </a:p>
          <a:p>
            <a:pPr marL="800100" lvl="1" indent="-342900">
              <a:spcBef>
                <a:spcPts val="0"/>
              </a:spcBef>
              <a:buFont typeface="+mj-lt"/>
              <a:buAutoNum type="arabicPeriod"/>
            </a:pPr>
            <a:r>
              <a:rPr lang="en-US" dirty="0"/>
              <a:t>Tracking Every Part in Stock</a:t>
            </a:r>
          </a:p>
        </p:txBody>
      </p:sp>
      <p:sp>
        <p:nvSpPr>
          <p:cNvPr id="4" name="Date Placeholder 3">
            <a:extLst>
              <a:ext uri="{FF2B5EF4-FFF2-40B4-BE49-F238E27FC236}">
                <a16:creationId xmlns:a16="http://schemas.microsoft.com/office/drawing/2014/main" id="{C02F606D-0C09-4B3A-9509-B976FB07EB09}"/>
              </a:ext>
            </a:extLst>
          </p:cNvPr>
          <p:cNvSpPr>
            <a:spLocks noGrp="1"/>
          </p:cNvSpPr>
          <p:nvPr>
            <p:ph type="dt" sz="half" idx="10"/>
          </p:nvPr>
        </p:nvSpPr>
        <p:spPr/>
        <p:txBody>
          <a:bodyPr/>
          <a:lstStyle/>
          <a:p>
            <a:fld id="{BE0A88F0-556B-4BB7-8AAB-D63AEB65C662}" type="datetime1">
              <a:rPr lang="en-US" smtClean="0"/>
              <a:t>3/13/2021</a:t>
            </a:fld>
            <a:endParaRPr lang="en-US"/>
          </a:p>
        </p:txBody>
      </p:sp>
      <p:sp>
        <p:nvSpPr>
          <p:cNvPr id="5" name="Footer Placeholder 4">
            <a:extLst>
              <a:ext uri="{FF2B5EF4-FFF2-40B4-BE49-F238E27FC236}">
                <a16:creationId xmlns:a16="http://schemas.microsoft.com/office/drawing/2014/main" id="{163D40D3-C8C8-4782-891F-321AF8EAF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2262A-A12B-41CC-B3F2-307B8DFB4A99}"/>
              </a:ext>
            </a:extLst>
          </p:cNvPr>
          <p:cNvSpPr>
            <a:spLocks noGrp="1"/>
          </p:cNvSpPr>
          <p:nvPr>
            <p:ph type="sldNum" sz="quarter" idx="12"/>
          </p:nvPr>
        </p:nvSpPr>
        <p:spPr/>
        <p:txBody>
          <a:bodyPr/>
          <a:lstStyle/>
          <a:p>
            <a:fld id="{81D2C36F-4504-47C0-B82F-A167342A2754}" type="slidenum">
              <a:rPr lang="en-US" smtClean="0"/>
              <a:t>5</a:t>
            </a:fld>
            <a:endParaRPr lang="en-US"/>
          </a:p>
        </p:txBody>
      </p:sp>
    </p:spTree>
    <p:extLst>
      <p:ext uri="{BB962C8B-B14F-4D97-AF65-F5344CB8AC3E}">
        <p14:creationId xmlns:p14="http://schemas.microsoft.com/office/powerpoint/2010/main" val="4048306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F3E2-67C9-4E9B-8DE6-AE99534017B4}"/>
              </a:ext>
            </a:extLst>
          </p:cNvPr>
          <p:cNvSpPr>
            <a:spLocks noGrp="1"/>
          </p:cNvSpPr>
          <p:nvPr>
            <p:ph type="title"/>
          </p:nvPr>
        </p:nvSpPr>
        <p:spPr/>
        <p:txBody>
          <a:bodyPr/>
          <a:lstStyle/>
          <a:p>
            <a:r>
              <a:rPr lang="en-US" dirty="0"/>
              <a:t>Applications for Aircraft Maintenance</a:t>
            </a:r>
          </a:p>
        </p:txBody>
      </p:sp>
      <p:sp>
        <p:nvSpPr>
          <p:cNvPr id="3" name="Content Placeholder 2">
            <a:extLst>
              <a:ext uri="{FF2B5EF4-FFF2-40B4-BE49-F238E27FC236}">
                <a16:creationId xmlns:a16="http://schemas.microsoft.com/office/drawing/2014/main" id="{246A6C14-8003-410D-B73E-A5F6D5BF135A}"/>
              </a:ext>
            </a:extLst>
          </p:cNvPr>
          <p:cNvSpPr>
            <a:spLocks noGrp="1"/>
          </p:cNvSpPr>
          <p:nvPr>
            <p:ph idx="1"/>
          </p:nvPr>
        </p:nvSpPr>
        <p:spPr/>
        <p:txBody>
          <a:bodyPr>
            <a:normAutofit fontScale="92500" lnSpcReduction="10000"/>
          </a:bodyPr>
          <a:lstStyle/>
          <a:p>
            <a:pPr marL="342900" marR="0" lvl="0" indent="-342900">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GE Aviation’s Digital Group</a:t>
            </a:r>
            <a:r>
              <a:rPr lang="en-US" sz="1800" dirty="0">
                <a:effectLst/>
                <a:latin typeface="Calibri" panose="020F0502020204030204" pitchFamily="34" charset="0"/>
                <a:ea typeface="Calibri" panose="020F0502020204030204" pitchFamily="34" charset="0"/>
                <a:cs typeface="Times New Roman" panose="02020603050405020304" pitchFamily="18" charset="0"/>
              </a:rPr>
              <a:t> – provide a platform called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TRUEngine</a:t>
            </a:r>
            <a:r>
              <a:rPr lang="en-US" sz="1800" dirty="0">
                <a:effectLst/>
                <a:latin typeface="Calibri" panose="020F0502020204030204" pitchFamily="34" charset="0"/>
                <a:ea typeface="Calibri" panose="020F0502020204030204" pitchFamily="34" charset="0"/>
                <a:cs typeface="Times New Roman" panose="02020603050405020304" pitchFamily="18" charset="0"/>
              </a:rPr>
              <a:t>, a Microsoft Azure-based blockchain technology, to track the life of each aircraft part, replacing the current paper documentation process which is cumbersome and inefficient</a:t>
            </a:r>
          </a:p>
          <a:p>
            <a:pPr marL="342900" marR="0" lvl="0" indent="-342900">
              <a:spcBef>
                <a:spcPts val="0"/>
              </a:spcBef>
              <a:spcAft>
                <a:spcPts val="0"/>
              </a:spcAft>
              <a:buFont typeface="Symbol" panose="05050102010706020507" pitchFamily="18" charset="2"/>
              <a:buChar char=""/>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EdgeVerve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(US) provides new blockchain-powered application for supply chain management geared towards the aviation market</a:t>
            </a:r>
          </a:p>
          <a:p>
            <a:pPr marL="342900" marR="0" lvl="0" indent="-342900">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Honeywell</a:t>
            </a:r>
            <a:r>
              <a:rPr lang="en-US" sz="1800" dirty="0">
                <a:effectLst/>
                <a:latin typeface="Calibri" panose="020F0502020204030204" pitchFamily="34" charset="0"/>
                <a:ea typeface="Calibri" panose="020F0502020204030204" pitchFamily="34" charset="0"/>
                <a:cs typeface="Times New Roman" panose="02020603050405020304" pitchFamily="18" charset="0"/>
              </a:rPr>
              <a:t> (USA) – Honeywell’s has created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GoDirect</a:t>
            </a:r>
            <a:r>
              <a:rPr lang="en-US" sz="1800" dirty="0">
                <a:effectLst/>
                <a:latin typeface="Calibri" panose="020F0502020204030204" pitchFamily="34" charset="0"/>
                <a:ea typeface="Calibri" panose="020F0502020204030204" pitchFamily="34" charset="0"/>
                <a:cs typeface="Times New Roman" panose="02020603050405020304" pitchFamily="18" charset="0"/>
              </a:rPr>
              <a:t> Trade, a blockchain platform designed to prove the origin of the parts and ensure they comply with safety standards (Boeing has added more than $1 billion in excess airplane parts to the platform)</a:t>
            </a:r>
          </a:p>
          <a:p>
            <a:pPr marL="342900" marR="0" lvl="0" indent="-342900">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14bis Supply Tracking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 provides digital and physical asset management platform that provides provenance of aerospace parts from the factory to disposal.</a:t>
            </a:r>
          </a:p>
        </p:txBody>
      </p:sp>
      <p:sp>
        <p:nvSpPr>
          <p:cNvPr id="4" name="Date Placeholder 3">
            <a:extLst>
              <a:ext uri="{FF2B5EF4-FFF2-40B4-BE49-F238E27FC236}">
                <a16:creationId xmlns:a16="http://schemas.microsoft.com/office/drawing/2014/main" id="{C02F606D-0C09-4B3A-9509-B976FB07EB09}"/>
              </a:ext>
            </a:extLst>
          </p:cNvPr>
          <p:cNvSpPr>
            <a:spLocks noGrp="1"/>
          </p:cNvSpPr>
          <p:nvPr>
            <p:ph type="dt" sz="half" idx="10"/>
          </p:nvPr>
        </p:nvSpPr>
        <p:spPr/>
        <p:txBody>
          <a:bodyPr/>
          <a:lstStyle/>
          <a:p>
            <a:fld id="{BE0A88F0-556B-4BB7-8AAB-D63AEB65C662}" type="datetime1">
              <a:rPr lang="en-US" smtClean="0"/>
              <a:t>3/13/2021</a:t>
            </a:fld>
            <a:endParaRPr lang="en-US"/>
          </a:p>
        </p:txBody>
      </p:sp>
      <p:sp>
        <p:nvSpPr>
          <p:cNvPr id="5" name="Footer Placeholder 4">
            <a:extLst>
              <a:ext uri="{FF2B5EF4-FFF2-40B4-BE49-F238E27FC236}">
                <a16:creationId xmlns:a16="http://schemas.microsoft.com/office/drawing/2014/main" id="{163D40D3-C8C8-4782-891F-321AF8EAF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2262A-A12B-41CC-B3F2-307B8DFB4A99}"/>
              </a:ext>
            </a:extLst>
          </p:cNvPr>
          <p:cNvSpPr>
            <a:spLocks noGrp="1"/>
          </p:cNvSpPr>
          <p:nvPr>
            <p:ph type="sldNum" sz="quarter" idx="12"/>
          </p:nvPr>
        </p:nvSpPr>
        <p:spPr/>
        <p:txBody>
          <a:bodyPr/>
          <a:lstStyle/>
          <a:p>
            <a:fld id="{81D2C36F-4504-47C0-B82F-A167342A2754}" type="slidenum">
              <a:rPr lang="en-US" smtClean="0"/>
              <a:t>6</a:t>
            </a:fld>
            <a:endParaRPr lang="en-US"/>
          </a:p>
        </p:txBody>
      </p:sp>
    </p:spTree>
    <p:extLst>
      <p:ext uri="{BB962C8B-B14F-4D97-AF65-F5344CB8AC3E}">
        <p14:creationId xmlns:p14="http://schemas.microsoft.com/office/powerpoint/2010/main" val="65519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58EF2E-9A21-483B-9C48-BCA5BA71097E}"/>
              </a:ext>
            </a:extLst>
          </p:cNvPr>
          <p:cNvSpPr>
            <a:spLocks noGrp="1"/>
          </p:cNvSpPr>
          <p:nvPr>
            <p:ph type="title"/>
          </p:nvPr>
        </p:nvSpPr>
        <p:spPr>
          <a:xfrm>
            <a:off x="838199" y="545914"/>
            <a:ext cx="9527275" cy="729988"/>
          </a:xfrm>
        </p:spPr>
        <p:txBody>
          <a:bodyPr anchor="ctr">
            <a:normAutofit/>
          </a:bodyPr>
          <a:lstStyle/>
          <a:p>
            <a:r>
              <a:rPr lang="en-US" dirty="0"/>
              <a:t>ERC-721</a:t>
            </a:r>
          </a:p>
        </p:txBody>
      </p:sp>
      <p:sp>
        <p:nvSpPr>
          <p:cNvPr id="3" name="Content Placeholder 2">
            <a:extLst>
              <a:ext uri="{FF2B5EF4-FFF2-40B4-BE49-F238E27FC236}">
                <a16:creationId xmlns:a16="http://schemas.microsoft.com/office/drawing/2014/main" id="{8F902186-1DCA-4AC2-AB11-1193A5BA7C12}"/>
              </a:ext>
            </a:extLst>
          </p:cNvPr>
          <p:cNvSpPr>
            <a:spLocks noGrp="1"/>
          </p:cNvSpPr>
          <p:nvPr>
            <p:ph idx="1"/>
          </p:nvPr>
        </p:nvSpPr>
        <p:spPr>
          <a:xfrm>
            <a:off x="838200" y="1905000"/>
            <a:ext cx="3375210" cy="3767706"/>
          </a:xfrm>
        </p:spPr>
        <p:txBody>
          <a:bodyPr>
            <a:normAutofit fontScale="92500" lnSpcReduction="20000"/>
          </a:bodyPr>
          <a:lstStyle/>
          <a:p>
            <a:r>
              <a:rPr lang="en-US" dirty="0"/>
              <a:t>Non-Fungible ERC-721 is a free, open standard that describes how to build non-fungible or unique tokens on the Ethereum blockchain.​</a:t>
            </a:r>
          </a:p>
          <a:p>
            <a:r>
              <a:rPr lang="en-US" dirty="0"/>
              <a:t>A Non-Fungible Token (NFT) is used to identify something in a unique way.  ​</a:t>
            </a:r>
          </a:p>
          <a:p>
            <a:r>
              <a:rPr lang="en-US" dirty="0"/>
              <a:t>ERC-721 tokens are all unique like rare, one-of-a-kind collectables unlike ERC-20 that are identical.​</a:t>
            </a:r>
          </a:p>
        </p:txBody>
      </p:sp>
      <p:pic>
        <p:nvPicPr>
          <p:cNvPr id="7" name="Picture 6">
            <a:extLst>
              <a:ext uri="{FF2B5EF4-FFF2-40B4-BE49-F238E27FC236}">
                <a16:creationId xmlns:a16="http://schemas.microsoft.com/office/drawing/2014/main" id="{70D30E76-3970-4D74-81DA-A3E45EA69ADC}"/>
              </a:ext>
            </a:extLst>
          </p:cNvPr>
          <p:cNvPicPr/>
          <p:nvPr/>
        </p:nvPicPr>
        <p:blipFill>
          <a:blip r:embed="rId2"/>
          <a:stretch>
            <a:fillRect/>
          </a:stretch>
        </p:blipFill>
        <p:spPr>
          <a:xfrm>
            <a:off x="5476298" y="1773014"/>
            <a:ext cx="4482403" cy="3899691"/>
          </a:xfrm>
          <a:prstGeom prst="rect">
            <a:avLst/>
          </a:prstGeom>
        </p:spPr>
      </p:pic>
      <p:sp>
        <p:nvSpPr>
          <p:cNvPr id="4" name="Date Placeholder 3">
            <a:extLst>
              <a:ext uri="{FF2B5EF4-FFF2-40B4-BE49-F238E27FC236}">
                <a16:creationId xmlns:a16="http://schemas.microsoft.com/office/drawing/2014/main" id="{B4045DBF-90F3-4E21-91E7-DE8DB8E6CB13}"/>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3/13/2021</a:t>
            </a:fld>
            <a:endParaRPr lang="en-US"/>
          </a:p>
        </p:txBody>
      </p:sp>
      <p:cxnSp>
        <p:nvCxnSpPr>
          <p:cNvPr id="16" name="Straight Connector 15">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53ABD51-4937-4E58-A737-E55200AEDEED}"/>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D0441389-15A1-4E9C-BD19-02FFD952FC76}"/>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7</a:t>
            </a:fld>
            <a:endParaRPr lang="en-US"/>
          </a:p>
        </p:txBody>
      </p:sp>
      <p:sp>
        <p:nvSpPr>
          <p:cNvPr id="18" name="Rectangle 17">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377869"/>
            <a:ext cx="0" cy="466956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3716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337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2F2AD-8B69-45E7-9869-CC267DBAA3D4}"/>
              </a:ext>
            </a:extLst>
          </p:cNvPr>
          <p:cNvSpPr>
            <a:spLocks noGrp="1"/>
          </p:cNvSpPr>
          <p:nvPr>
            <p:ph type="title"/>
          </p:nvPr>
        </p:nvSpPr>
        <p:spPr>
          <a:xfrm>
            <a:off x="838199" y="545914"/>
            <a:ext cx="9527275" cy="1241944"/>
          </a:xfrm>
        </p:spPr>
        <p:txBody>
          <a:bodyPr>
            <a:normAutofit/>
          </a:bodyPr>
          <a:lstStyle/>
          <a:p>
            <a:r>
              <a:rPr lang="en-US" dirty="0"/>
              <a:t>Why ERC-721 for plane parts?​</a:t>
            </a:r>
          </a:p>
        </p:txBody>
      </p:sp>
      <p:sp>
        <p:nvSpPr>
          <p:cNvPr id="3" name="Content Placeholder 2">
            <a:extLst>
              <a:ext uri="{FF2B5EF4-FFF2-40B4-BE49-F238E27FC236}">
                <a16:creationId xmlns:a16="http://schemas.microsoft.com/office/drawing/2014/main" id="{962E6615-0441-429D-894C-9D84CED049F7}"/>
              </a:ext>
            </a:extLst>
          </p:cNvPr>
          <p:cNvSpPr>
            <a:spLocks noGrp="1"/>
          </p:cNvSpPr>
          <p:nvPr>
            <p:ph idx="1"/>
          </p:nvPr>
        </p:nvSpPr>
        <p:spPr>
          <a:xfrm>
            <a:off x="838200" y="2400303"/>
            <a:ext cx="3385992" cy="3352223"/>
          </a:xfrm>
        </p:spPr>
        <p:txBody>
          <a:bodyPr>
            <a:normAutofit/>
          </a:bodyPr>
          <a:lstStyle/>
          <a:p>
            <a:pPr>
              <a:lnSpc>
                <a:spcPct val="130000"/>
              </a:lnSpc>
            </a:pPr>
            <a:r>
              <a:rPr lang="en-US" sz="1500" dirty="0"/>
              <a:t>All NFTs have a </a:t>
            </a:r>
            <a:r>
              <a:rPr lang="en-US" sz="1500" dirty="0" err="1"/>
              <a:t>uint</a:t>
            </a:r>
            <a:r>
              <a:rPr lang="en-US" sz="1500" dirty="0"/>
              <a:t> 256 variable called token Id, so for any ERC-721 Contract, the pair contract address, </a:t>
            </a:r>
            <a:r>
              <a:rPr lang="en-US" sz="1500" dirty="0" err="1"/>
              <a:t>uint</a:t>
            </a:r>
            <a:r>
              <a:rPr lang="en-US" sz="1500" dirty="0"/>
              <a:t> 256 token Id must be globally unique. ​</a:t>
            </a:r>
          </a:p>
          <a:p>
            <a:pPr>
              <a:lnSpc>
                <a:spcPct val="130000"/>
              </a:lnSpc>
            </a:pPr>
            <a:r>
              <a:rPr lang="en-US" sz="1500" dirty="0"/>
              <a:t>Using NFTs allows us to create a clear record of aircraft parts by creating an NFT that represents each part and stores necessary information for inventory/records.​</a:t>
            </a:r>
          </a:p>
        </p:txBody>
      </p:sp>
      <p:pic>
        <p:nvPicPr>
          <p:cNvPr id="7170" name="Picture 2">
            <a:extLst>
              <a:ext uri="{FF2B5EF4-FFF2-40B4-BE49-F238E27FC236}">
                <a16:creationId xmlns:a16="http://schemas.microsoft.com/office/drawing/2014/main" id="{1026BB6A-2326-41EB-8792-4A3B7380A5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74" b="22640"/>
          <a:stretch/>
        </p:blipFill>
        <p:spPr bwMode="auto">
          <a:xfrm>
            <a:off x="4688736" y="1905000"/>
            <a:ext cx="6054352" cy="414242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33DC3A5-D1F3-44B0-A3D4-FF75EDC6E716}"/>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4" name="Date Placeholder 3">
            <a:extLst>
              <a:ext uri="{FF2B5EF4-FFF2-40B4-BE49-F238E27FC236}">
                <a16:creationId xmlns:a16="http://schemas.microsoft.com/office/drawing/2014/main" id="{C554A989-C51C-4B27-9CEE-AAA0F9AC72BD}"/>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3/13/2021</a:t>
            </a:fld>
            <a:endParaRPr lang="en-US"/>
          </a:p>
        </p:txBody>
      </p:sp>
      <p:cxnSp>
        <p:nvCxnSpPr>
          <p:cNvPr id="82" name="Straight Connector 81">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95D33B87-8DB7-42C9-AD18-64EAE75F807E}"/>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8</a:t>
            </a:fld>
            <a:endParaRPr lang="en-US"/>
          </a:p>
        </p:txBody>
      </p:sp>
      <p:sp>
        <p:nvSpPr>
          <p:cNvPr id="84" name="Rectangle 83">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543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D48097-D16B-4596-BDBC-84D9138C4C1F}"/>
              </a:ext>
            </a:extLst>
          </p:cNvPr>
          <p:cNvSpPr>
            <a:spLocks noGrp="1"/>
          </p:cNvSpPr>
          <p:nvPr>
            <p:ph type="title"/>
          </p:nvPr>
        </p:nvSpPr>
        <p:spPr>
          <a:xfrm>
            <a:off x="838199" y="545914"/>
            <a:ext cx="9527275" cy="1241944"/>
          </a:xfrm>
        </p:spPr>
        <p:txBody>
          <a:bodyPr>
            <a:normAutofit/>
          </a:bodyPr>
          <a:lstStyle/>
          <a:p>
            <a:r>
              <a:rPr lang="en-US" dirty="0" err="1"/>
              <a:t>InterPlanetary</a:t>
            </a:r>
            <a:r>
              <a:rPr lang="en-US" dirty="0"/>
              <a:t> File System</a:t>
            </a:r>
          </a:p>
        </p:txBody>
      </p:sp>
      <p:sp>
        <p:nvSpPr>
          <p:cNvPr id="4102" name="Content Placeholder 4101">
            <a:extLst>
              <a:ext uri="{FF2B5EF4-FFF2-40B4-BE49-F238E27FC236}">
                <a16:creationId xmlns:a16="http://schemas.microsoft.com/office/drawing/2014/main" id="{5D0017E8-DB32-4663-8877-5E568B0B8D55}"/>
              </a:ext>
            </a:extLst>
          </p:cNvPr>
          <p:cNvSpPr>
            <a:spLocks noGrp="1"/>
          </p:cNvSpPr>
          <p:nvPr>
            <p:ph idx="1"/>
          </p:nvPr>
        </p:nvSpPr>
        <p:spPr>
          <a:xfrm>
            <a:off x="838200" y="2400303"/>
            <a:ext cx="3385992" cy="3352223"/>
          </a:xfrm>
        </p:spPr>
        <p:txBody>
          <a:bodyPr>
            <a:normAutofit/>
          </a:bodyPr>
          <a:lstStyle/>
          <a:p>
            <a:pPr marL="0" indent="0">
              <a:buNone/>
            </a:pPr>
            <a:r>
              <a:rPr lang="en-US" dirty="0"/>
              <a:t>Using the IPFS, we can retrieve our data by its content and not it's location. The IPFS version of the data is represented by a string of numbers. The computer uses IPFS asks various computers around the world to then share the page. </a:t>
            </a:r>
          </a:p>
        </p:txBody>
      </p:sp>
      <p:pic>
        <p:nvPicPr>
          <p:cNvPr id="4098" name="Picture 2">
            <a:extLst>
              <a:ext uri="{FF2B5EF4-FFF2-40B4-BE49-F238E27FC236}">
                <a16:creationId xmlns:a16="http://schemas.microsoft.com/office/drawing/2014/main" id="{0CDA160E-7196-4B7F-B4E0-27AA040C6B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1" r="14356" b="2"/>
          <a:stretch/>
        </p:blipFill>
        <p:spPr bwMode="auto">
          <a:xfrm>
            <a:off x="4688736" y="1905000"/>
            <a:ext cx="6054352" cy="4142428"/>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F9F12264-49C1-4156-AC28-4B442A14580A}"/>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4" name="Date Placeholder 3">
            <a:extLst>
              <a:ext uri="{FF2B5EF4-FFF2-40B4-BE49-F238E27FC236}">
                <a16:creationId xmlns:a16="http://schemas.microsoft.com/office/drawing/2014/main" id="{A9111B25-6162-4CC5-B012-ED8EF68BEAAB}"/>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3/13/2021</a:t>
            </a:fld>
            <a:endParaRPr lang="en-US"/>
          </a:p>
        </p:txBody>
      </p:sp>
      <p:cxnSp>
        <p:nvCxnSpPr>
          <p:cNvPr id="77" name="Straight Connector 7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972D8CA4-900D-4561-B32D-5BA97344346B}"/>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9</a:t>
            </a:fld>
            <a:endParaRPr lang="en-US"/>
          </a:p>
        </p:txBody>
      </p:sp>
      <p:sp>
        <p:nvSpPr>
          <p:cNvPr id="79" name="Rectangle 78">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578426"/>
      </p:ext>
    </p:extLst>
  </p:cSld>
  <p:clrMapOvr>
    <a:masterClrMapping/>
  </p:clrMapOvr>
</p:sld>
</file>

<file path=ppt/theme/theme1.xml><?xml version="1.0" encoding="utf-8"?>
<a:theme xmlns:a="http://schemas.openxmlformats.org/drawingml/2006/main" name="MemoVTI">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159</TotalTime>
  <Words>1017</Words>
  <Application>Microsoft Office PowerPoint</Application>
  <PresentationFormat>Widescreen</PresentationFormat>
  <Paragraphs>201</Paragraphs>
  <Slides>19</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Elephant</vt:lpstr>
      <vt:lpstr>Symbol</vt:lpstr>
      <vt:lpstr>Univers Condensed</vt:lpstr>
      <vt:lpstr>MemoVTI</vt:lpstr>
      <vt:lpstr>Registering Aircraft Parts  Smart Contract</vt:lpstr>
      <vt:lpstr>Blockchain in Aviation</vt:lpstr>
      <vt:lpstr>Need for Immutable Record Keeping</vt:lpstr>
      <vt:lpstr>Potential Applications</vt:lpstr>
      <vt:lpstr>Applications for Aircraft Maintenance</vt:lpstr>
      <vt:lpstr>Applications for Aircraft Maintenance</vt:lpstr>
      <vt:lpstr>ERC-721</vt:lpstr>
      <vt:lpstr>Why ERC-721 for plane parts?​</vt:lpstr>
      <vt:lpstr>InterPlanetary File System</vt:lpstr>
      <vt:lpstr>Hash Identification</vt:lpstr>
      <vt:lpstr>Contract Screenshot</vt:lpstr>
      <vt:lpstr>Deploying Contract in MetaMask</vt:lpstr>
      <vt:lpstr>Viewing Contract in Ganache</vt:lpstr>
      <vt:lpstr>IPFS Hash Creation</vt:lpstr>
      <vt:lpstr>IPFS Storing Full Directory Of Parts Info</vt:lpstr>
      <vt:lpstr>IPFS Storing Directory of a Single Part’s Data</vt:lpstr>
      <vt:lpstr>Content Loaded</vt:lpstr>
      <vt:lpstr>Challenges</vt:lpstr>
      <vt:lpstr>Sample Dataset in Excel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Registering Aircraft Parts  Smart Contract</dc:title>
  <dc:creator>Kristina Valenzuela</dc:creator>
  <cp:lastModifiedBy>George Murnane</cp:lastModifiedBy>
  <cp:revision>11</cp:revision>
  <cp:lastPrinted>2021-03-10T20:46:48Z</cp:lastPrinted>
  <dcterms:created xsi:type="dcterms:W3CDTF">2021-03-09T02:26:29Z</dcterms:created>
  <dcterms:modified xsi:type="dcterms:W3CDTF">2021-03-13T17:41:48Z</dcterms:modified>
</cp:coreProperties>
</file>