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30"/>
  </p:notesMasterIdLst>
  <p:sldIdLst>
    <p:sldId id="256" r:id="rId2"/>
    <p:sldId id="257" r:id="rId3"/>
    <p:sldId id="259" r:id="rId4"/>
    <p:sldId id="260" r:id="rId5"/>
    <p:sldId id="269" r:id="rId6"/>
    <p:sldId id="274" r:id="rId7"/>
    <p:sldId id="270" r:id="rId8"/>
    <p:sldId id="271" r:id="rId9"/>
    <p:sldId id="272" r:id="rId10"/>
    <p:sldId id="280" r:id="rId11"/>
    <p:sldId id="273" r:id="rId12"/>
    <p:sldId id="284" r:id="rId13"/>
    <p:sldId id="263" r:id="rId14"/>
    <p:sldId id="264" r:id="rId15"/>
    <p:sldId id="265" r:id="rId16"/>
    <p:sldId id="266" r:id="rId17"/>
    <p:sldId id="267" r:id="rId18"/>
    <p:sldId id="268" r:id="rId19"/>
    <p:sldId id="258" r:id="rId20"/>
    <p:sldId id="275" r:id="rId21"/>
    <p:sldId id="262" r:id="rId22"/>
    <p:sldId id="276" r:id="rId23"/>
    <p:sldId id="277" r:id="rId24"/>
    <p:sldId id="278" r:id="rId25"/>
    <p:sldId id="279"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904" autoAdjust="0"/>
  </p:normalViewPr>
  <p:slideViewPr>
    <p:cSldViewPr snapToGrid="0">
      <p:cViewPr varScale="1">
        <p:scale>
          <a:sx n="99" d="100"/>
          <a:sy n="99" d="100"/>
        </p:scale>
        <p:origin x="37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2D30A1-04F3-489E-B1EF-94B615E8C2A3}" type="datetimeFigureOut">
              <a:rPr lang="zh-CN" altLang="en-US" smtClean="0"/>
              <a:t>2020/12/22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18962E-BD1F-4F50-B714-BA15A727698A}" type="slidenum">
              <a:rPr lang="zh-CN" altLang="en-US" smtClean="0"/>
              <a:t>‹#›</a:t>
            </a:fld>
            <a:endParaRPr lang="zh-CN" altLang="en-US"/>
          </a:p>
        </p:txBody>
      </p:sp>
    </p:spTree>
    <p:extLst>
      <p:ext uri="{BB962C8B-B14F-4D97-AF65-F5344CB8AC3E}">
        <p14:creationId xmlns:p14="http://schemas.microsoft.com/office/powerpoint/2010/main" val="1272422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step 1</a:t>
            </a:r>
          </a:p>
          <a:p>
            <a:endParaRPr lang="en-US" altLang="zh-CN" dirty="0"/>
          </a:p>
          <a:p>
            <a:r>
              <a:rPr lang="en-US" altLang="zh-CN" dirty="0"/>
              <a:t>import sys</a:t>
            </a:r>
          </a:p>
          <a:p>
            <a:r>
              <a:rPr lang="en-US" altLang="zh-CN" dirty="0"/>
              <a:t>import pandas as </a:t>
            </a:r>
            <a:r>
              <a:rPr lang="en-US" altLang="zh-CN" dirty="0" err="1"/>
              <a:t>pd</a:t>
            </a:r>
            <a:endParaRPr lang="en-US" altLang="zh-CN" dirty="0"/>
          </a:p>
          <a:p>
            <a:r>
              <a:rPr lang="en-US" altLang="zh-CN" dirty="0"/>
              <a:t>from collections import </a:t>
            </a:r>
            <a:r>
              <a:rPr lang="en-US" altLang="zh-CN" dirty="0" err="1"/>
              <a:t>defaultdict</a:t>
            </a:r>
            <a:r>
              <a:rPr lang="en-US" altLang="zh-CN" dirty="0"/>
              <a:t> </a:t>
            </a:r>
          </a:p>
          <a:p>
            <a:endParaRPr lang="en-US" altLang="zh-CN" dirty="0"/>
          </a:p>
          <a:p>
            <a:r>
              <a:rPr lang="en-US" altLang="zh-CN" dirty="0"/>
              <a:t># https://www.codespeedy.com/breadth-first-search-algorithm-in-python/</a:t>
            </a:r>
          </a:p>
          <a:p>
            <a:r>
              <a:rPr lang="en-US" altLang="zh-CN" dirty="0" err="1"/>
              <a:t>def</a:t>
            </a:r>
            <a:r>
              <a:rPr lang="en-US" altLang="zh-CN" dirty="0"/>
              <a:t> </a:t>
            </a:r>
            <a:r>
              <a:rPr lang="en-US" altLang="zh-CN" dirty="0" err="1"/>
              <a:t>bfs</a:t>
            </a:r>
            <a:r>
              <a:rPr lang="en-US" altLang="zh-CN" dirty="0"/>
              <a:t>(graph, initial):    </a:t>
            </a:r>
          </a:p>
          <a:p>
            <a:r>
              <a:rPr lang="en-US" altLang="zh-CN" dirty="0"/>
              <a:t>    visited = []    </a:t>
            </a:r>
          </a:p>
          <a:p>
            <a:r>
              <a:rPr lang="en-US" altLang="zh-CN" dirty="0"/>
              <a:t>    queue = [initial]</a:t>
            </a:r>
          </a:p>
          <a:p>
            <a:r>
              <a:rPr lang="en-US" altLang="zh-CN" dirty="0"/>
              <a:t> </a:t>
            </a:r>
          </a:p>
          <a:p>
            <a:r>
              <a:rPr lang="en-US" altLang="zh-CN" dirty="0"/>
              <a:t>    while queue:        </a:t>
            </a:r>
          </a:p>
          <a:p>
            <a:r>
              <a:rPr lang="en-US" altLang="zh-CN" dirty="0"/>
              <a:t>        node = </a:t>
            </a:r>
            <a:r>
              <a:rPr lang="en-US" altLang="zh-CN" dirty="0" err="1"/>
              <a:t>queue.pop</a:t>
            </a:r>
            <a:r>
              <a:rPr lang="en-US" altLang="zh-CN" dirty="0"/>
              <a:t>(0)</a:t>
            </a:r>
          </a:p>
          <a:p>
            <a:r>
              <a:rPr lang="en-US" altLang="zh-CN" dirty="0"/>
              <a:t>        if node not in visited:            </a:t>
            </a:r>
          </a:p>
          <a:p>
            <a:r>
              <a:rPr lang="en-US" altLang="zh-CN" dirty="0"/>
              <a:t>            </a:t>
            </a:r>
            <a:r>
              <a:rPr lang="en-US" altLang="zh-CN" dirty="0" err="1"/>
              <a:t>visited.append</a:t>
            </a:r>
            <a:r>
              <a:rPr lang="en-US" altLang="zh-CN" dirty="0"/>
              <a:t>(node)</a:t>
            </a:r>
          </a:p>
          <a:p>
            <a:r>
              <a:rPr lang="en-US" altLang="zh-CN" dirty="0"/>
              <a:t>            </a:t>
            </a:r>
          </a:p>
          <a:p>
            <a:r>
              <a:rPr lang="en-US" altLang="zh-CN" dirty="0"/>
              <a:t>            if node not in graph:</a:t>
            </a:r>
          </a:p>
          <a:p>
            <a:r>
              <a:rPr lang="en-US" altLang="zh-CN" dirty="0"/>
              <a:t>                continue</a:t>
            </a:r>
          </a:p>
          <a:p>
            <a:r>
              <a:rPr lang="en-US" altLang="zh-CN" dirty="0"/>
              <a:t>            </a:t>
            </a:r>
          </a:p>
          <a:p>
            <a:r>
              <a:rPr lang="en-US" altLang="zh-CN" dirty="0"/>
              <a:t>            </a:t>
            </a:r>
            <a:r>
              <a:rPr lang="en-US" altLang="zh-CN" dirty="0" err="1"/>
              <a:t>neighbours</a:t>
            </a:r>
            <a:r>
              <a:rPr lang="en-US" altLang="zh-CN" dirty="0"/>
              <a:t> = graph[node] </a:t>
            </a:r>
          </a:p>
          <a:p>
            <a:r>
              <a:rPr lang="en-US" altLang="zh-CN" dirty="0"/>
              <a:t>            </a:t>
            </a:r>
          </a:p>
          <a:p>
            <a:r>
              <a:rPr lang="en-US" altLang="zh-CN" dirty="0"/>
              <a:t>            for </a:t>
            </a:r>
            <a:r>
              <a:rPr lang="en-US" altLang="zh-CN" dirty="0" err="1"/>
              <a:t>neighbour</a:t>
            </a:r>
            <a:r>
              <a:rPr lang="en-US" altLang="zh-CN" dirty="0"/>
              <a:t> in </a:t>
            </a:r>
            <a:r>
              <a:rPr lang="en-US" altLang="zh-CN" dirty="0" err="1"/>
              <a:t>neighbours</a:t>
            </a:r>
            <a:r>
              <a:rPr lang="en-US" altLang="zh-CN" dirty="0"/>
              <a:t>:</a:t>
            </a:r>
          </a:p>
          <a:p>
            <a:r>
              <a:rPr lang="en-US" altLang="zh-CN" dirty="0"/>
              <a:t>                </a:t>
            </a:r>
            <a:r>
              <a:rPr lang="en-US" altLang="zh-CN" dirty="0" err="1"/>
              <a:t>queue.append</a:t>
            </a:r>
            <a:r>
              <a:rPr lang="en-US" altLang="zh-CN" dirty="0"/>
              <a:t>(</a:t>
            </a:r>
            <a:r>
              <a:rPr lang="en-US" altLang="zh-CN" dirty="0" err="1"/>
              <a:t>neighbour</a:t>
            </a:r>
            <a:r>
              <a:rPr lang="en-US" altLang="zh-CN" dirty="0"/>
              <a:t>)</a:t>
            </a:r>
          </a:p>
          <a:p>
            <a:r>
              <a:rPr lang="en-US" altLang="zh-CN" dirty="0"/>
              <a:t>    return visited</a:t>
            </a:r>
          </a:p>
          <a:p>
            <a:endParaRPr lang="en-US" altLang="zh-CN" dirty="0"/>
          </a:p>
          <a:p>
            <a:r>
              <a:rPr lang="en-US" altLang="zh-CN" dirty="0"/>
              <a:t># https://stackoverflow.com/questions/43430309/depth-first-search-dfs-code-in-python</a:t>
            </a:r>
          </a:p>
          <a:p>
            <a:r>
              <a:rPr lang="en-US" altLang="zh-CN" dirty="0"/>
              <a:t># https://www.codespeedy.com/depth-first-search-algorithm-in-python/</a:t>
            </a:r>
          </a:p>
          <a:p>
            <a:r>
              <a:rPr lang="en-US" altLang="zh-CN" dirty="0" err="1"/>
              <a:t>def</a:t>
            </a:r>
            <a:r>
              <a:rPr lang="en-US" altLang="zh-CN" dirty="0"/>
              <a:t> </a:t>
            </a:r>
            <a:r>
              <a:rPr lang="en-US" altLang="zh-CN" dirty="0" err="1"/>
              <a:t>dfs</a:t>
            </a:r>
            <a:r>
              <a:rPr lang="en-US" altLang="zh-CN" dirty="0"/>
              <a:t>(graph, node, visited):</a:t>
            </a:r>
          </a:p>
          <a:p>
            <a:r>
              <a:rPr lang="en-US" altLang="zh-CN" dirty="0"/>
              <a:t>    if node not in visited:</a:t>
            </a:r>
          </a:p>
          <a:p>
            <a:r>
              <a:rPr lang="en-US" altLang="zh-CN" dirty="0"/>
              <a:t>        </a:t>
            </a:r>
            <a:r>
              <a:rPr lang="en-US" altLang="zh-CN" dirty="0" err="1"/>
              <a:t>visited.append</a:t>
            </a:r>
            <a:r>
              <a:rPr lang="en-US" altLang="zh-CN" dirty="0"/>
              <a:t>(node)</a:t>
            </a:r>
          </a:p>
          <a:p>
            <a:r>
              <a:rPr lang="en-US" altLang="zh-CN" dirty="0"/>
              <a:t>        if node not in graph:</a:t>
            </a:r>
          </a:p>
          <a:p>
            <a:r>
              <a:rPr lang="en-US" altLang="zh-CN" dirty="0"/>
              <a:t>                return visited</a:t>
            </a:r>
          </a:p>
          <a:p>
            <a:r>
              <a:rPr lang="en-US" altLang="zh-CN" dirty="0"/>
              <a:t>            </a:t>
            </a:r>
          </a:p>
          <a:p>
            <a:r>
              <a:rPr lang="en-US" altLang="zh-CN" dirty="0"/>
              <a:t>        for n in graph[node]:</a:t>
            </a:r>
          </a:p>
          <a:p>
            <a:r>
              <a:rPr lang="en-US" altLang="zh-CN" dirty="0"/>
              <a:t>            </a:t>
            </a:r>
            <a:r>
              <a:rPr lang="en-US" altLang="zh-CN" dirty="0" err="1"/>
              <a:t>dfs</a:t>
            </a:r>
            <a:r>
              <a:rPr lang="en-US" altLang="zh-CN" dirty="0"/>
              <a:t>(graph, n, visited)</a:t>
            </a:r>
          </a:p>
          <a:p>
            <a:r>
              <a:rPr lang="en-US" altLang="zh-CN" dirty="0"/>
              <a:t>    return visited</a:t>
            </a:r>
          </a:p>
          <a:p>
            <a:endParaRPr lang="en-US" altLang="zh-CN" dirty="0"/>
          </a:p>
          <a:p>
            <a:endParaRPr lang="en-US" altLang="zh-CN" dirty="0"/>
          </a:p>
          <a:p>
            <a:r>
              <a:rPr lang="en-US" altLang="zh-CN" dirty="0"/>
              <a:t>## process data</a:t>
            </a:r>
          </a:p>
          <a:p>
            <a:endParaRPr lang="en-US" altLang="zh-CN" dirty="0"/>
          </a:p>
          <a:p>
            <a:r>
              <a:rPr lang="en-US" altLang="zh-CN" dirty="0"/>
              <a:t># filename = '101648953_0_poll_68_68.xlsx'</a:t>
            </a:r>
          </a:p>
          <a:p>
            <a:r>
              <a:rPr lang="en-US" altLang="zh-CN" dirty="0"/>
              <a:t># There are 67 students</a:t>
            </a:r>
          </a:p>
          <a:p>
            <a:r>
              <a:rPr lang="en-US" altLang="zh-CN" dirty="0"/>
              <a:t># </a:t>
            </a:r>
            <a:r>
              <a:rPr lang="en-US" altLang="zh-CN" dirty="0" err="1"/>
              <a:t>bfs</a:t>
            </a:r>
            <a:r>
              <a:rPr lang="en-US" altLang="zh-CN" dirty="0"/>
              <a:t>: the </a:t>
            </a:r>
            <a:r>
              <a:rPr lang="en-US" altLang="zh-CN" dirty="0" err="1"/>
              <a:t>lenghth</a:t>
            </a:r>
            <a:r>
              <a:rPr lang="en-US" altLang="zh-CN" dirty="0"/>
              <a:t> of the longest path is 52</a:t>
            </a:r>
          </a:p>
          <a:p>
            <a:r>
              <a:rPr lang="en-US" altLang="zh-CN" dirty="0"/>
              <a:t># </a:t>
            </a:r>
            <a:r>
              <a:rPr lang="en-US" altLang="zh-CN" dirty="0" err="1"/>
              <a:t>dfs</a:t>
            </a:r>
            <a:r>
              <a:rPr lang="en-US" altLang="zh-CN" dirty="0"/>
              <a:t>: the </a:t>
            </a:r>
            <a:r>
              <a:rPr lang="en-US" altLang="zh-CN" dirty="0" err="1"/>
              <a:t>lenghth</a:t>
            </a:r>
            <a:r>
              <a:rPr lang="en-US" altLang="zh-CN" dirty="0"/>
              <a:t> of the longest path is 52</a:t>
            </a:r>
          </a:p>
          <a:p>
            <a:r>
              <a:rPr lang="en-US" altLang="zh-CN" dirty="0"/>
              <a:t># filename = '101648953_0_poll_104_104.xlsx'</a:t>
            </a:r>
          </a:p>
          <a:p>
            <a:r>
              <a:rPr lang="en-US" altLang="zh-CN" dirty="0"/>
              <a:t># There are 103 students</a:t>
            </a:r>
          </a:p>
          <a:p>
            <a:r>
              <a:rPr lang="en-US" altLang="zh-CN" dirty="0"/>
              <a:t># </a:t>
            </a:r>
            <a:r>
              <a:rPr lang="en-US" altLang="zh-CN" dirty="0" err="1"/>
              <a:t>bfs</a:t>
            </a:r>
            <a:r>
              <a:rPr lang="en-US" altLang="zh-CN" dirty="0"/>
              <a:t>: the </a:t>
            </a:r>
            <a:r>
              <a:rPr lang="en-US" altLang="zh-CN" dirty="0" err="1"/>
              <a:t>lenghth</a:t>
            </a:r>
            <a:r>
              <a:rPr lang="en-US" altLang="zh-CN" dirty="0"/>
              <a:t> of the longest path is 76</a:t>
            </a:r>
          </a:p>
          <a:p>
            <a:r>
              <a:rPr lang="en-US" altLang="zh-CN" dirty="0"/>
              <a:t># </a:t>
            </a:r>
            <a:r>
              <a:rPr lang="en-US" altLang="zh-CN" dirty="0" err="1"/>
              <a:t>dfs</a:t>
            </a:r>
            <a:r>
              <a:rPr lang="en-US" altLang="zh-CN" dirty="0"/>
              <a:t>: the </a:t>
            </a:r>
            <a:r>
              <a:rPr lang="en-US" altLang="zh-CN" dirty="0" err="1"/>
              <a:t>lenghth</a:t>
            </a:r>
            <a:r>
              <a:rPr lang="en-US" altLang="zh-CN" dirty="0"/>
              <a:t> of the longest path is 76</a:t>
            </a:r>
          </a:p>
          <a:p>
            <a:r>
              <a:rPr lang="en-US" altLang="zh-CN" dirty="0"/>
              <a:t># filename = '101648953_0_poll_118_118.xlsx'</a:t>
            </a:r>
          </a:p>
          <a:p>
            <a:r>
              <a:rPr lang="en-US" altLang="zh-CN" dirty="0"/>
              <a:t># There are 116 students</a:t>
            </a:r>
          </a:p>
          <a:p>
            <a:r>
              <a:rPr lang="en-US" altLang="zh-CN" dirty="0"/>
              <a:t># </a:t>
            </a:r>
            <a:r>
              <a:rPr lang="en-US" altLang="zh-CN" dirty="0" err="1"/>
              <a:t>bfs</a:t>
            </a:r>
            <a:r>
              <a:rPr lang="en-US" altLang="zh-CN" dirty="0"/>
              <a:t>: the </a:t>
            </a:r>
            <a:r>
              <a:rPr lang="en-US" altLang="zh-CN" dirty="0" err="1"/>
              <a:t>lenghth</a:t>
            </a:r>
            <a:r>
              <a:rPr lang="en-US" altLang="zh-CN" dirty="0"/>
              <a:t> of the longest path is 79</a:t>
            </a:r>
          </a:p>
          <a:p>
            <a:r>
              <a:rPr lang="en-US" altLang="zh-CN" dirty="0"/>
              <a:t># </a:t>
            </a:r>
            <a:r>
              <a:rPr lang="en-US" altLang="zh-CN" dirty="0" err="1"/>
              <a:t>dfs</a:t>
            </a:r>
            <a:r>
              <a:rPr lang="en-US" altLang="zh-CN" dirty="0"/>
              <a:t>: the </a:t>
            </a:r>
            <a:r>
              <a:rPr lang="en-US" altLang="zh-CN" dirty="0" err="1"/>
              <a:t>lenghth</a:t>
            </a:r>
            <a:r>
              <a:rPr lang="en-US" altLang="zh-CN" dirty="0"/>
              <a:t> of the longest path is 79</a:t>
            </a:r>
          </a:p>
          <a:p>
            <a:r>
              <a:rPr lang="en-US" altLang="zh-CN" dirty="0"/>
              <a:t>filename = '101648953_0_poll_119_119.xlsx'</a:t>
            </a:r>
          </a:p>
          <a:p>
            <a:r>
              <a:rPr lang="en-US" altLang="zh-CN" dirty="0"/>
              <a:t># There are 117 students</a:t>
            </a:r>
          </a:p>
          <a:p>
            <a:r>
              <a:rPr lang="en-US" altLang="zh-CN" dirty="0"/>
              <a:t># </a:t>
            </a:r>
            <a:r>
              <a:rPr lang="en-US" altLang="zh-CN" dirty="0" err="1"/>
              <a:t>bfs</a:t>
            </a:r>
            <a:r>
              <a:rPr lang="en-US" altLang="zh-CN" dirty="0"/>
              <a:t>: the </a:t>
            </a:r>
            <a:r>
              <a:rPr lang="en-US" altLang="zh-CN" dirty="0" err="1"/>
              <a:t>lenghth</a:t>
            </a:r>
            <a:r>
              <a:rPr lang="en-US" altLang="zh-CN" dirty="0"/>
              <a:t> of the longest path is 79</a:t>
            </a:r>
          </a:p>
          <a:p>
            <a:r>
              <a:rPr lang="en-US" altLang="zh-CN" dirty="0"/>
              <a:t># </a:t>
            </a:r>
            <a:r>
              <a:rPr lang="en-US" altLang="zh-CN" dirty="0" err="1"/>
              <a:t>dfs</a:t>
            </a:r>
            <a:r>
              <a:rPr lang="en-US" altLang="zh-CN" dirty="0"/>
              <a:t>: the </a:t>
            </a:r>
            <a:r>
              <a:rPr lang="en-US" altLang="zh-CN" dirty="0" err="1"/>
              <a:t>lenghth</a:t>
            </a:r>
            <a:r>
              <a:rPr lang="en-US" altLang="zh-CN" dirty="0"/>
              <a:t> of the longest path is 79</a:t>
            </a:r>
          </a:p>
          <a:p>
            <a:endParaRPr lang="en-US" altLang="zh-CN" dirty="0"/>
          </a:p>
          <a:p>
            <a:r>
              <a:rPr lang="en-US" altLang="zh-CN" dirty="0" err="1"/>
              <a:t>df</a:t>
            </a:r>
            <a:r>
              <a:rPr lang="en-US" altLang="zh-CN" dirty="0"/>
              <a:t> = </a:t>
            </a:r>
            <a:r>
              <a:rPr lang="en-US" altLang="zh-CN" dirty="0" err="1"/>
              <a:t>pd.read_excel</a:t>
            </a:r>
            <a:r>
              <a:rPr lang="en-US" altLang="zh-CN" dirty="0"/>
              <a:t>(filename, </a:t>
            </a:r>
            <a:r>
              <a:rPr lang="en-US" altLang="zh-CN" dirty="0" err="1"/>
              <a:t>usecols</a:t>
            </a:r>
            <a:r>
              <a:rPr lang="en-US" altLang="zh-CN" dirty="0"/>
              <a:t>=[6, 7, 8, 10, 12, 14])</a:t>
            </a:r>
          </a:p>
          <a:p>
            <a:r>
              <a:rPr lang="en-US" altLang="zh-CN" dirty="0"/>
              <a:t>                   #, encoding=</a:t>
            </a:r>
            <a:r>
              <a:rPr lang="en-US" altLang="zh-CN" dirty="0" err="1"/>
              <a:t>sys.getfilesystemencoding</a:t>
            </a:r>
            <a:r>
              <a:rPr lang="en-US" altLang="zh-CN" dirty="0"/>
              <a:t>())</a:t>
            </a:r>
          </a:p>
          <a:p>
            <a:r>
              <a:rPr lang="en-US" altLang="zh-CN" dirty="0"/>
              <a:t>data = </a:t>
            </a:r>
            <a:r>
              <a:rPr lang="en-US" altLang="zh-CN" dirty="0" err="1"/>
              <a:t>df.values</a:t>
            </a:r>
            <a:endParaRPr lang="en-US" altLang="zh-CN" dirty="0"/>
          </a:p>
          <a:p>
            <a:r>
              <a:rPr lang="en-US" altLang="zh-CN" dirty="0"/>
              <a:t>print("There are {} </a:t>
            </a:r>
            <a:r>
              <a:rPr lang="en-US" altLang="zh-CN" dirty="0" err="1"/>
              <a:t>students.".format</a:t>
            </a:r>
            <a:r>
              <a:rPr lang="en-US" altLang="zh-CN" dirty="0"/>
              <a:t>(</a:t>
            </a:r>
            <a:r>
              <a:rPr lang="en-US" altLang="zh-CN" dirty="0" err="1"/>
              <a:t>len</a:t>
            </a:r>
            <a:r>
              <a:rPr lang="en-US" altLang="zh-CN" dirty="0"/>
              <a:t>(data)))</a:t>
            </a:r>
          </a:p>
          <a:p>
            <a:endParaRPr lang="en-US" altLang="zh-CN" dirty="0"/>
          </a:p>
          <a:p>
            <a:r>
              <a:rPr lang="en-US" altLang="zh-CN" dirty="0"/>
              <a:t>## create graph</a:t>
            </a:r>
          </a:p>
          <a:p>
            <a:r>
              <a:rPr lang="en-US" altLang="zh-CN" dirty="0"/>
              <a:t>graph = {}</a:t>
            </a:r>
          </a:p>
          <a:p>
            <a:r>
              <a:rPr lang="en-US" altLang="zh-CN" dirty="0" err="1"/>
              <a:t>isolated_vertex</a:t>
            </a:r>
            <a:r>
              <a:rPr lang="en-US" altLang="zh-CN" dirty="0"/>
              <a:t> = </a:t>
            </a:r>
            <a:r>
              <a:rPr lang="en-US" altLang="zh-CN" dirty="0" err="1"/>
              <a:t>defaultdict</a:t>
            </a:r>
            <a:r>
              <a:rPr lang="en-US" altLang="zh-CN" dirty="0"/>
              <a:t>(</a:t>
            </a:r>
            <a:r>
              <a:rPr lang="en-US" altLang="zh-CN" dirty="0" err="1"/>
              <a:t>str</a:t>
            </a:r>
            <a:r>
              <a:rPr lang="en-US" altLang="zh-CN" dirty="0"/>
              <a:t>)</a:t>
            </a:r>
          </a:p>
          <a:p>
            <a:r>
              <a:rPr lang="en-US" altLang="zh-CN" dirty="0"/>
              <a:t>  </a:t>
            </a:r>
          </a:p>
          <a:p>
            <a:endParaRPr lang="en-US" altLang="zh-CN" dirty="0"/>
          </a:p>
          <a:p>
            <a:r>
              <a:rPr lang="en-US" altLang="zh-CN" dirty="0"/>
              <a:t>for </a:t>
            </a:r>
            <a:r>
              <a:rPr lang="en-US" altLang="zh-CN" dirty="0" err="1"/>
              <a:t>i</a:t>
            </a:r>
            <a:r>
              <a:rPr lang="en-US" altLang="zh-CN" dirty="0"/>
              <a:t> in range(</a:t>
            </a:r>
            <a:r>
              <a:rPr lang="en-US" altLang="zh-CN" dirty="0" err="1"/>
              <a:t>len</a:t>
            </a:r>
            <a:r>
              <a:rPr lang="en-US" altLang="zh-CN" dirty="0"/>
              <a:t>(data)):</a:t>
            </a:r>
          </a:p>
          <a:p>
            <a:r>
              <a:rPr lang="en-US" altLang="zh-CN" dirty="0"/>
              <a:t>    if data[</a:t>
            </a:r>
            <a:r>
              <a:rPr lang="en-US" altLang="zh-CN" dirty="0" err="1"/>
              <a:t>i</a:t>
            </a:r>
            <a:r>
              <a:rPr lang="en-US" altLang="zh-CN" dirty="0"/>
              <a:t>][0] not in graph:</a:t>
            </a:r>
          </a:p>
          <a:p>
            <a:r>
              <a:rPr lang="en-US" altLang="zh-CN" dirty="0"/>
              <a:t>        </a:t>
            </a:r>
            <a:r>
              <a:rPr lang="en-US" altLang="zh-CN" dirty="0" err="1"/>
              <a:t>neighbours</a:t>
            </a:r>
            <a:r>
              <a:rPr lang="en-US" altLang="zh-CN" dirty="0"/>
              <a:t> = data[</a:t>
            </a:r>
            <a:r>
              <a:rPr lang="en-US" altLang="zh-CN" dirty="0" err="1"/>
              <a:t>i</a:t>
            </a:r>
            <a:r>
              <a:rPr lang="en-US" altLang="zh-CN" dirty="0"/>
              <a:t>][2:]</a:t>
            </a:r>
          </a:p>
          <a:p>
            <a:r>
              <a:rPr lang="en-US" altLang="zh-CN" dirty="0"/>
              <a:t>        </a:t>
            </a:r>
            <a:r>
              <a:rPr lang="en-US" altLang="zh-CN" dirty="0" err="1"/>
              <a:t>neis</a:t>
            </a:r>
            <a:r>
              <a:rPr lang="en-US" altLang="zh-CN" dirty="0"/>
              <a:t> = filter(lambda x: x != '(</a:t>
            </a:r>
            <a:r>
              <a:rPr lang="zh-CN" altLang="en-US" dirty="0"/>
              <a:t>空</a:t>
            </a:r>
            <a:r>
              <a:rPr lang="en-US" altLang="zh-CN" dirty="0"/>
              <a:t>)', </a:t>
            </a:r>
            <a:r>
              <a:rPr lang="en-US" altLang="zh-CN" dirty="0" err="1"/>
              <a:t>neighbours</a:t>
            </a:r>
            <a:r>
              <a:rPr lang="en-US" altLang="zh-CN" dirty="0"/>
              <a:t>) </a:t>
            </a:r>
          </a:p>
          <a:p>
            <a:r>
              <a:rPr lang="en-US" altLang="zh-CN" dirty="0"/>
              <a:t>        </a:t>
            </a:r>
            <a:r>
              <a:rPr lang="en-US" altLang="zh-CN" dirty="0" err="1"/>
              <a:t>neis</a:t>
            </a:r>
            <a:r>
              <a:rPr lang="en-US" altLang="zh-CN" dirty="0"/>
              <a:t> = list(map(</a:t>
            </a:r>
            <a:r>
              <a:rPr lang="en-US" altLang="zh-CN" dirty="0" err="1"/>
              <a:t>int</a:t>
            </a:r>
            <a:r>
              <a:rPr lang="en-US" altLang="zh-CN" dirty="0"/>
              <a:t>, </a:t>
            </a:r>
            <a:r>
              <a:rPr lang="en-US" altLang="zh-CN" dirty="0" err="1"/>
              <a:t>neis</a:t>
            </a:r>
            <a:r>
              <a:rPr lang="en-US" altLang="zh-CN" dirty="0"/>
              <a:t>))</a:t>
            </a:r>
          </a:p>
          <a:p>
            <a:r>
              <a:rPr lang="en-US" altLang="zh-CN" dirty="0"/>
              <a:t>        if </a:t>
            </a:r>
            <a:r>
              <a:rPr lang="en-US" altLang="zh-CN" dirty="0" err="1"/>
              <a:t>len</a:t>
            </a:r>
            <a:r>
              <a:rPr lang="en-US" altLang="zh-CN" dirty="0"/>
              <a:t>(</a:t>
            </a:r>
            <a:r>
              <a:rPr lang="en-US" altLang="zh-CN" dirty="0" err="1"/>
              <a:t>neis</a:t>
            </a:r>
            <a:r>
              <a:rPr lang="en-US" altLang="zh-CN" dirty="0"/>
              <a:t>) == 0:</a:t>
            </a:r>
          </a:p>
          <a:p>
            <a:r>
              <a:rPr lang="en-US" altLang="zh-CN" dirty="0"/>
              <a:t>            </a:t>
            </a:r>
            <a:r>
              <a:rPr lang="en-US" altLang="zh-CN" dirty="0" err="1"/>
              <a:t>isolated_vertex</a:t>
            </a:r>
            <a:r>
              <a:rPr lang="en-US" altLang="zh-CN" dirty="0"/>
              <a:t>[data[</a:t>
            </a:r>
            <a:r>
              <a:rPr lang="en-US" altLang="zh-CN" dirty="0" err="1"/>
              <a:t>i</a:t>
            </a:r>
            <a:r>
              <a:rPr lang="en-US" altLang="zh-CN" dirty="0"/>
              <a:t>][0]] = data[</a:t>
            </a:r>
            <a:r>
              <a:rPr lang="en-US" altLang="zh-CN" dirty="0" err="1"/>
              <a:t>i</a:t>
            </a:r>
            <a:r>
              <a:rPr lang="en-US" altLang="zh-CN" dirty="0"/>
              <a:t>][1]</a:t>
            </a:r>
          </a:p>
          <a:p>
            <a:r>
              <a:rPr lang="en-US" altLang="zh-CN" dirty="0"/>
              <a:t>            graph[data[</a:t>
            </a:r>
            <a:r>
              <a:rPr lang="en-US" altLang="zh-CN" dirty="0" err="1"/>
              <a:t>i</a:t>
            </a:r>
            <a:r>
              <a:rPr lang="en-US" altLang="zh-CN" dirty="0"/>
              <a:t>][0]] = []</a:t>
            </a:r>
          </a:p>
          <a:p>
            <a:r>
              <a:rPr lang="en-US" altLang="zh-CN" dirty="0"/>
              <a:t>        else:</a:t>
            </a:r>
          </a:p>
          <a:p>
            <a:r>
              <a:rPr lang="en-US" altLang="zh-CN" dirty="0"/>
              <a:t>            graph[data[</a:t>
            </a:r>
            <a:r>
              <a:rPr lang="en-US" altLang="zh-CN" dirty="0" err="1"/>
              <a:t>i</a:t>
            </a:r>
            <a:r>
              <a:rPr lang="en-US" altLang="zh-CN" dirty="0"/>
              <a:t>][0]] = </a:t>
            </a:r>
            <a:r>
              <a:rPr lang="en-US" altLang="zh-CN" dirty="0" err="1"/>
              <a:t>neis</a:t>
            </a:r>
            <a:endParaRPr lang="en-US" altLang="zh-CN" dirty="0"/>
          </a:p>
          <a:p>
            <a:endParaRPr lang="en-US" altLang="zh-CN" dirty="0"/>
          </a:p>
          <a:p>
            <a:r>
              <a:rPr lang="en-US" altLang="zh-CN" dirty="0"/>
              <a:t>with open('class12_13Social.raw.txt', 'w', encoding=</a:t>
            </a:r>
            <a:r>
              <a:rPr lang="en-US" altLang="zh-CN" dirty="0" err="1"/>
              <a:t>sys.getfilesystemencoding</a:t>
            </a:r>
            <a:r>
              <a:rPr lang="en-US" altLang="zh-CN" dirty="0"/>
              <a:t>()) as f:</a:t>
            </a:r>
          </a:p>
          <a:p>
            <a:r>
              <a:rPr lang="en-US" altLang="zh-CN" dirty="0"/>
              <a:t>    for key in </a:t>
            </a:r>
            <a:r>
              <a:rPr lang="en-US" altLang="zh-CN" dirty="0" err="1"/>
              <a:t>graph.keys</a:t>
            </a:r>
            <a:r>
              <a:rPr lang="en-US" altLang="zh-CN" dirty="0"/>
              <a:t>():</a:t>
            </a:r>
          </a:p>
          <a:p>
            <a:r>
              <a:rPr lang="en-US" altLang="zh-CN" dirty="0"/>
              <a:t>        </a:t>
            </a:r>
            <a:r>
              <a:rPr lang="en-US" altLang="zh-CN" dirty="0" err="1"/>
              <a:t>f.write</a:t>
            </a:r>
            <a:r>
              <a:rPr lang="en-US" altLang="zh-CN" dirty="0"/>
              <a:t>("{} :".format(key))</a:t>
            </a:r>
          </a:p>
          <a:p>
            <a:r>
              <a:rPr lang="en-US" altLang="zh-CN" dirty="0"/>
              <a:t>        for </a:t>
            </a:r>
            <a:r>
              <a:rPr lang="en-US" altLang="zh-CN" dirty="0" err="1"/>
              <a:t>i</a:t>
            </a:r>
            <a:r>
              <a:rPr lang="en-US" altLang="zh-CN" dirty="0"/>
              <a:t> in graph[key]:</a:t>
            </a:r>
          </a:p>
          <a:p>
            <a:r>
              <a:rPr lang="en-US" altLang="zh-CN" dirty="0"/>
              <a:t>            </a:t>
            </a:r>
            <a:r>
              <a:rPr lang="en-US" altLang="zh-CN" dirty="0" err="1"/>
              <a:t>f.write</a:t>
            </a:r>
            <a:r>
              <a:rPr lang="en-US" altLang="zh-CN" dirty="0"/>
              <a:t>(" {}".format(</a:t>
            </a:r>
            <a:r>
              <a:rPr lang="en-US" altLang="zh-CN" dirty="0" err="1"/>
              <a:t>i</a:t>
            </a:r>
            <a:r>
              <a:rPr lang="en-US" altLang="zh-CN" dirty="0"/>
              <a:t>))</a:t>
            </a:r>
          </a:p>
          <a:p>
            <a:r>
              <a:rPr lang="en-US" altLang="zh-CN" dirty="0"/>
              <a:t>        </a:t>
            </a:r>
            <a:r>
              <a:rPr lang="en-US" altLang="zh-CN" dirty="0" err="1"/>
              <a:t>f.write</a:t>
            </a:r>
            <a:r>
              <a:rPr lang="en-US" altLang="zh-CN" dirty="0"/>
              <a:t>("\n")</a:t>
            </a:r>
          </a:p>
          <a:p>
            <a:r>
              <a:rPr lang="en-US" altLang="zh-CN" dirty="0" err="1"/>
              <a:t>f.close</a:t>
            </a:r>
            <a:r>
              <a:rPr lang="en-US" altLang="zh-CN" dirty="0"/>
              <a:t>()</a:t>
            </a:r>
          </a:p>
          <a:p>
            <a:endParaRPr lang="en-US" altLang="zh-CN" dirty="0"/>
          </a:p>
          <a:p>
            <a:r>
              <a:rPr lang="en-US" altLang="zh-CN" dirty="0"/>
              <a:t>ids = sorted(graph)</a:t>
            </a:r>
          </a:p>
          <a:p>
            <a:endParaRPr lang="en-US" altLang="zh-CN" dirty="0"/>
          </a:p>
          <a:p>
            <a:r>
              <a:rPr lang="en-US" altLang="zh-CN" dirty="0"/>
              <a:t>## </a:t>
            </a:r>
            <a:r>
              <a:rPr lang="en-US" altLang="zh-CN" dirty="0" err="1"/>
              <a:t>bfs</a:t>
            </a:r>
            <a:r>
              <a:rPr lang="en-US" altLang="zh-CN" dirty="0"/>
              <a:t> travel</a:t>
            </a:r>
          </a:p>
          <a:p>
            <a:r>
              <a:rPr lang="en-US" altLang="zh-CN" dirty="0" err="1"/>
              <a:t>maxp</a:t>
            </a:r>
            <a:r>
              <a:rPr lang="en-US" altLang="zh-CN" dirty="0"/>
              <a:t> = 0</a:t>
            </a:r>
          </a:p>
          <a:p>
            <a:r>
              <a:rPr lang="en-US" altLang="zh-CN" dirty="0"/>
              <a:t>for </a:t>
            </a:r>
            <a:r>
              <a:rPr lang="en-US" altLang="zh-CN" dirty="0" err="1"/>
              <a:t>i</a:t>
            </a:r>
            <a:r>
              <a:rPr lang="en-US" altLang="zh-CN" dirty="0"/>
              <a:t> in ids:</a:t>
            </a:r>
          </a:p>
          <a:p>
            <a:r>
              <a:rPr lang="en-US" altLang="zh-CN" dirty="0"/>
              <a:t>    </a:t>
            </a:r>
            <a:r>
              <a:rPr lang="en-US" altLang="zh-CN" dirty="0" err="1"/>
              <a:t>bfs_path</a:t>
            </a:r>
            <a:r>
              <a:rPr lang="en-US" altLang="zh-CN" dirty="0"/>
              <a:t> = </a:t>
            </a:r>
            <a:r>
              <a:rPr lang="en-US" altLang="zh-CN" dirty="0" err="1"/>
              <a:t>bfs</a:t>
            </a:r>
            <a:r>
              <a:rPr lang="en-US" altLang="zh-CN" dirty="0"/>
              <a:t>(graph, </a:t>
            </a:r>
            <a:r>
              <a:rPr lang="en-US" altLang="zh-CN" dirty="0" err="1"/>
              <a:t>i</a:t>
            </a:r>
            <a:r>
              <a:rPr lang="en-US" altLang="zh-CN" dirty="0"/>
              <a:t>)</a:t>
            </a:r>
          </a:p>
          <a:p>
            <a:r>
              <a:rPr lang="en-US" altLang="zh-CN" dirty="0"/>
              <a:t>    </a:t>
            </a:r>
            <a:r>
              <a:rPr lang="en-US" altLang="zh-CN" dirty="0" err="1"/>
              <a:t>maxp</a:t>
            </a:r>
            <a:r>
              <a:rPr lang="en-US" altLang="zh-CN" dirty="0"/>
              <a:t> = max(</a:t>
            </a:r>
            <a:r>
              <a:rPr lang="en-US" altLang="zh-CN" dirty="0" err="1"/>
              <a:t>maxp</a:t>
            </a:r>
            <a:r>
              <a:rPr lang="en-US" altLang="zh-CN" dirty="0"/>
              <a:t>, </a:t>
            </a:r>
            <a:r>
              <a:rPr lang="en-US" altLang="zh-CN" dirty="0" err="1"/>
              <a:t>len</a:t>
            </a:r>
            <a:r>
              <a:rPr lang="en-US" altLang="zh-CN" dirty="0"/>
              <a:t>(</a:t>
            </a:r>
            <a:r>
              <a:rPr lang="en-US" altLang="zh-CN" dirty="0" err="1"/>
              <a:t>bfs_path</a:t>
            </a:r>
            <a:r>
              <a:rPr lang="en-US" altLang="zh-CN" dirty="0"/>
              <a:t>))</a:t>
            </a:r>
          </a:p>
          <a:p>
            <a:r>
              <a:rPr lang="en-US" altLang="zh-CN" dirty="0"/>
              <a:t>    #print(</a:t>
            </a:r>
            <a:r>
              <a:rPr lang="en-US" altLang="zh-CN" dirty="0" err="1"/>
              <a:t>len</a:t>
            </a:r>
            <a:r>
              <a:rPr lang="en-US" altLang="zh-CN" dirty="0"/>
              <a:t>(</a:t>
            </a:r>
            <a:r>
              <a:rPr lang="en-US" altLang="zh-CN" dirty="0" err="1"/>
              <a:t>bfs_path</a:t>
            </a:r>
            <a:r>
              <a:rPr lang="en-US" altLang="zh-CN" dirty="0"/>
              <a:t>), </a:t>
            </a:r>
            <a:r>
              <a:rPr lang="en-US" altLang="zh-CN" dirty="0" err="1"/>
              <a:t>bfs_path</a:t>
            </a:r>
            <a:r>
              <a:rPr lang="en-US" altLang="zh-CN" dirty="0"/>
              <a:t>)</a:t>
            </a:r>
          </a:p>
          <a:p>
            <a:endParaRPr lang="en-US" altLang="zh-CN" dirty="0"/>
          </a:p>
          <a:p>
            <a:r>
              <a:rPr lang="en-US" altLang="zh-CN" dirty="0"/>
              <a:t>#print("</a:t>
            </a:r>
            <a:r>
              <a:rPr lang="en-US" altLang="zh-CN" dirty="0" err="1"/>
              <a:t>bfs</a:t>
            </a:r>
            <a:r>
              <a:rPr lang="en-US" altLang="zh-CN" dirty="0"/>
              <a:t>: the </a:t>
            </a:r>
            <a:r>
              <a:rPr lang="en-US" altLang="zh-CN" dirty="0" err="1"/>
              <a:t>lenghth</a:t>
            </a:r>
            <a:r>
              <a:rPr lang="en-US" altLang="zh-CN" dirty="0"/>
              <a:t> of the longest path is {}".format(</a:t>
            </a:r>
            <a:r>
              <a:rPr lang="en-US" altLang="zh-CN" dirty="0" err="1"/>
              <a:t>maxp</a:t>
            </a:r>
            <a:r>
              <a:rPr lang="en-US" altLang="zh-CN" dirty="0"/>
              <a:t>))</a:t>
            </a:r>
          </a:p>
          <a:p>
            <a:endParaRPr lang="en-US" altLang="zh-CN" dirty="0"/>
          </a:p>
          <a:p>
            <a:endParaRPr lang="en-US" altLang="zh-CN" dirty="0"/>
          </a:p>
          <a:p>
            <a:r>
              <a:rPr lang="en-US" altLang="zh-CN" dirty="0"/>
              <a:t>## </a:t>
            </a:r>
            <a:r>
              <a:rPr lang="en-US" altLang="zh-CN" dirty="0" err="1"/>
              <a:t>dfs</a:t>
            </a:r>
            <a:r>
              <a:rPr lang="en-US" altLang="zh-CN" dirty="0"/>
              <a:t> travel</a:t>
            </a:r>
          </a:p>
          <a:p>
            <a:r>
              <a:rPr lang="en-US" altLang="zh-CN" dirty="0" err="1"/>
              <a:t>maxp</a:t>
            </a:r>
            <a:r>
              <a:rPr lang="en-US" altLang="zh-CN" dirty="0"/>
              <a:t> = 0</a:t>
            </a:r>
          </a:p>
          <a:p>
            <a:r>
              <a:rPr lang="en-US" altLang="zh-CN" dirty="0"/>
              <a:t>for </a:t>
            </a:r>
            <a:r>
              <a:rPr lang="en-US" altLang="zh-CN" dirty="0" err="1"/>
              <a:t>i</a:t>
            </a:r>
            <a:r>
              <a:rPr lang="en-US" altLang="zh-CN" dirty="0"/>
              <a:t> in ids[::-1]:</a:t>
            </a:r>
          </a:p>
          <a:p>
            <a:r>
              <a:rPr lang="en-US" altLang="zh-CN" dirty="0"/>
              <a:t>    </a:t>
            </a:r>
            <a:r>
              <a:rPr lang="en-US" altLang="zh-CN" dirty="0" err="1"/>
              <a:t>dfs_path</a:t>
            </a:r>
            <a:r>
              <a:rPr lang="en-US" altLang="zh-CN" dirty="0"/>
              <a:t> = </a:t>
            </a:r>
            <a:r>
              <a:rPr lang="en-US" altLang="zh-CN" dirty="0" err="1"/>
              <a:t>dfs</a:t>
            </a:r>
            <a:r>
              <a:rPr lang="en-US" altLang="zh-CN" dirty="0"/>
              <a:t>(graph, </a:t>
            </a:r>
            <a:r>
              <a:rPr lang="en-US" altLang="zh-CN" dirty="0" err="1"/>
              <a:t>i</a:t>
            </a:r>
            <a:r>
              <a:rPr lang="en-US" altLang="zh-CN" dirty="0"/>
              <a:t>, [])</a:t>
            </a:r>
          </a:p>
          <a:p>
            <a:r>
              <a:rPr lang="en-US" altLang="zh-CN" dirty="0"/>
              <a:t>    </a:t>
            </a:r>
            <a:r>
              <a:rPr lang="en-US" altLang="zh-CN" dirty="0" err="1"/>
              <a:t>maxp</a:t>
            </a:r>
            <a:r>
              <a:rPr lang="en-US" altLang="zh-CN" dirty="0"/>
              <a:t> = max(</a:t>
            </a:r>
            <a:r>
              <a:rPr lang="en-US" altLang="zh-CN" dirty="0" err="1"/>
              <a:t>maxp</a:t>
            </a:r>
            <a:r>
              <a:rPr lang="en-US" altLang="zh-CN" dirty="0"/>
              <a:t>, </a:t>
            </a:r>
            <a:r>
              <a:rPr lang="en-US" altLang="zh-CN" dirty="0" err="1"/>
              <a:t>len</a:t>
            </a:r>
            <a:r>
              <a:rPr lang="en-US" altLang="zh-CN" dirty="0"/>
              <a:t>(</a:t>
            </a:r>
            <a:r>
              <a:rPr lang="en-US" altLang="zh-CN" dirty="0" err="1"/>
              <a:t>dfs_path</a:t>
            </a:r>
            <a:r>
              <a:rPr lang="en-US" altLang="zh-CN" dirty="0"/>
              <a:t>))</a:t>
            </a:r>
          </a:p>
          <a:p>
            <a:r>
              <a:rPr lang="en-US" altLang="zh-CN" dirty="0"/>
              <a:t>    #print(</a:t>
            </a:r>
            <a:r>
              <a:rPr lang="en-US" altLang="zh-CN" dirty="0" err="1"/>
              <a:t>len</a:t>
            </a:r>
            <a:r>
              <a:rPr lang="en-US" altLang="zh-CN" dirty="0"/>
              <a:t>(</a:t>
            </a:r>
            <a:r>
              <a:rPr lang="en-US" altLang="zh-CN" dirty="0" err="1"/>
              <a:t>dfs_path</a:t>
            </a:r>
            <a:r>
              <a:rPr lang="en-US" altLang="zh-CN" dirty="0"/>
              <a:t>), </a:t>
            </a:r>
            <a:r>
              <a:rPr lang="en-US" altLang="zh-CN" dirty="0" err="1"/>
              <a:t>dfs_path</a:t>
            </a:r>
            <a:r>
              <a:rPr lang="en-US" altLang="zh-CN" dirty="0"/>
              <a:t>)</a:t>
            </a:r>
          </a:p>
          <a:p>
            <a:r>
              <a:rPr lang="en-US" altLang="zh-CN" dirty="0"/>
              <a:t>    </a:t>
            </a:r>
          </a:p>
          <a:p>
            <a:r>
              <a:rPr lang="en-US" altLang="zh-CN" dirty="0"/>
              <a:t>print("</a:t>
            </a:r>
            <a:r>
              <a:rPr lang="en-US" altLang="zh-CN" dirty="0" err="1"/>
              <a:t>dfs</a:t>
            </a:r>
            <a:r>
              <a:rPr lang="en-US" altLang="zh-CN" dirty="0"/>
              <a:t>: the </a:t>
            </a:r>
            <a:r>
              <a:rPr lang="en-US" altLang="zh-CN" dirty="0" err="1"/>
              <a:t>lenghth</a:t>
            </a:r>
            <a:r>
              <a:rPr lang="en-US" altLang="zh-CN" dirty="0"/>
              <a:t> of the longest path is {}".format(</a:t>
            </a:r>
            <a:r>
              <a:rPr lang="en-US" altLang="zh-CN" dirty="0" err="1"/>
              <a:t>maxp</a:t>
            </a:r>
            <a:r>
              <a:rPr lang="en-US" altLang="zh-CN" dirty="0"/>
              <a:t>))</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E418962E-BD1F-4F50-B714-BA15A727698A}" type="slidenum">
              <a:rPr lang="zh-CN" altLang="en-US" smtClean="0"/>
              <a:t>5</a:t>
            </a:fld>
            <a:endParaRPr lang="zh-CN" altLang="en-US"/>
          </a:p>
        </p:txBody>
      </p:sp>
    </p:spTree>
    <p:extLst>
      <p:ext uri="{BB962C8B-B14F-4D97-AF65-F5344CB8AC3E}">
        <p14:creationId xmlns:p14="http://schemas.microsoft.com/office/powerpoint/2010/main" val="858330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bfs</a:t>
            </a:r>
            <a:r>
              <a:rPr lang="en-US" altLang="zh-CN" dirty="0"/>
              <a:t>, </a:t>
            </a:r>
            <a:r>
              <a:rPr lang="en-US" altLang="zh-CN" dirty="0" err="1"/>
              <a:t>dfs</a:t>
            </a:r>
            <a:r>
              <a:rPr lang="zh-CN" altLang="en-US" dirty="0"/>
              <a:t>都可以过。</a:t>
            </a:r>
            <a:r>
              <a:rPr lang="en-US" altLang="zh-CN" dirty="0" err="1"/>
              <a:t>dfs</a:t>
            </a:r>
            <a:r>
              <a:rPr lang="zh-CN" altLang="en-US" dirty="0"/>
              <a:t>可以练习递归写法，非递归写法。</a:t>
            </a:r>
          </a:p>
        </p:txBody>
      </p:sp>
      <p:sp>
        <p:nvSpPr>
          <p:cNvPr id="4" name="灯片编号占位符 3"/>
          <p:cNvSpPr>
            <a:spLocks noGrp="1"/>
          </p:cNvSpPr>
          <p:nvPr>
            <p:ph type="sldNum" sz="quarter" idx="10"/>
          </p:nvPr>
        </p:nvSpPr>
        <p:spPr/>
        <p:txBody>
          <a:bodyPr/>
          <a:lstStyle/>
          <a:p>
            <a:fld id="{E418962E-BD1F-4F50-B714-BA15A727698A}" type="slidenum">
              <a:rPr lang="zh-CN" altLang="en-US" smtClean="0"/>
              <a:t>20</a:t>
            </a:fld>
            <a:endParaRPr lang="zh-CN" altLang="en-US"/>
          </a:p>
        </p:txBody>
      </p:sp>
    </p:spTree>
    <p:extLst>
      <p:ext uri="{BB962C8B-B14F-4D97-AF65-F5344CB8AC3E}">
        <p14:creationId xmlns:p14="http://schemas.microsoft.com/office/powerpoint/2010/main" val="2767374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18962E-BD1F-4F50-B714-BA15A727698A}" type="slidenum">
              <a:rPr lang="zh-CN" altLang="en-US" smtClean="0"/>
              <a:t>26</a:t>
            </a:fld>
            <a:endParaRPr lang="zh-CN" altLang="en-US"/>
          </a:p>
        </p:txBody>
      </p:sp>
    </p:spTree>
    <p:extLst>
      <p:ext uri="{BB962C8B-B14F-4D97-AF65-F5344CB8AC3E}">
        <p14:creationId xmlns:p14="http://schemas.microsoft.com/office/powerpoint/2010/main" val="1031448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step 2</a:t>
            </a:r>
          </a:p>
          <a:p>
            <a:r>
              <a:rPr lang="en-US" altLang="zh-CN" dirty="0"/>
              <a:t>import sys</a:t>
            </a:r>
          </a:p>
          <a:p>
            <a:r>
              <a:rPr lang="en-US" altLang="zh-CN" dirty="0"/>
              <a:t>import pandas as </a:t>
            </a:r>
            <a:r>
              <a:rPr lang="en-US" altLang="zh-CN" dirty="0" err="1"/>
              <a:t>pd</a:t>
            </a:r>
            <a:endParaRPr lang="en-US" altLang="zh-CN" dirty="0"/>
          </a:p>
          <a:p>
            <a:r>
              <a:rPr lang="en-US" altLang="zh-CN" dirty="0"/>
              <a:t>from collections import </a:t>
            </a:r>
            <a:r>
              <a:rPr lang="en-US" altLang="zh-CN" dirty="0" err="1"/>
              <a:t>defaultdict</a:t>
            </a:r>
            <a:r>
              <a:rPr lang="en-US" altLang="zh-CN" dirty="0"/>
              <a:t> </a:t>
            </a:r>
          </a:p>
          <a:p>
            <a:endParaRPr lang="en-US" altLang="zh-CN" dirty="0"/>
          </a:p>
          <a:p>
            <a:r>
              <a:rPr lang="en-US" altLang="zh-CN" dirty="0"/>
              <a:t>class12 = '20201218_12class_xkmd.xls'</a:t>
            </a:r>
          </a:p>
          <a:p>
            <a:r>
              <a:rPr lang="en-US" altLang="zh-CN" dirty="0"/>
              <a:t>class13 = '20201218_13class_xkmd.xls'</a:t>
            </a:r>
          </a:p>
          <a:p>
            <a:endParaRPr lang="en-US" altLang="zh-CN" dirty="0"/>
          </a:p>
          <a:p>
            <a:r>
              <a:rPr lang="en-US" altLang="zh-CN" dirty="0" err="1"/>
              <a:t>df</a:t>
            </a:r>
            <a:r>
              <a:rPr lang="en-US" altLang="zh-CN" dirty="0"/>
              <a:t> = </a:t>
            </a:r>
            <a:r>
              <a:rPr lang="en-US" altLang="zh-CN" dirty="0" err="1"/>
              <a:t>pd.read_excel</a:t>
            </a:r>
            <a:r>
              <a:rPr lang="en-US" altLang="zh-CN" dirty="0"/>
              <a:t>(class12, </a:t>
            </a:r>
            <a:r>
              <a:rPr lang="en-US" altLang="zh-CN" dirty="0" err="1"/>
              <a:t>usecols</a:t>
            </a:r>
            <a:r>
              <a:rPr lang="en-US" altLang="zh-CN" dirty="0"/>
              <a:t>=[0, 1, 8])</a:t>
            </a:r>
          </a:p>
          <a:p>
            <a:r>
              <a:rPr lang="en-US" altLang="zh-CN" dirty="0"/>
              <a:t>data12 = </a:t>
            </a:r>
            <a:r>
              <a:rPr lang="en-US" altLang="zh-CN" dirty="0" err="1"/>
              <a:t>df.values</a:t>
            </a:r>
            <a:endParaRPr lang="en-US" altLang="zh-CN" dirty="0"/>
          </a:p>
          <a:p>
            <a:endParaRPr lang="en-US" altLang="zh-CN" dirty="0"/>
          </a:p>
          <a:p>
            <a:r>
              <a:rPr lang="en-US" altLang="zh-CN" dirty="0"/>
              <a:t>print("There are {} students in class 12.".format(</a:t>
            </a:r>
            <a:r>
              <a:rPr lang="en-US" altLang="zh-CN" dirty="0" err="1"/>
              <a:t>len</a:t>
            </a:r>
            <a:r>
              <a:rPr lang="en-US" altLang="zh-CN" dirty="0"/>
              <a:t>(data12)))</a:t>
            </a:r>
          </a:p>
          <a:p>
            <a:r>
              <a:rPr lang="en-US" altLang="zh-CN" dirty="0" err="1"/>
              <a:t>df</a:t>
            </a:r>
            <a:r>
              <a:rPr lang="en-US" altLang="zh-CN" dirty="0"/>
              <a:t> = </a:t>
            </a:r>
            <a:r>
              <a:rPr lang="en-US" altLang="zh-CN" dirty="0" err="1"/>
              <a:t>pd.read_excel</a:t>
            </a:r>
            <a:r>
              <a:rPr lang="en-US" altLang="zh-CN" dirty="0"/>
              <a:t>(class13, </a:t>
            </a:r>
            <a:r>
              <a:rPr lang="en-US" altLang="zh-CN" dirty="0" err="1"/>
              <a:t>usecols</a:t>
            </a:r>
            <a:r>
              <a:rPr lang="en-US" altLang="zh-CN" dirty="0"/>
              <a:t>=[0, 1, 8])</a:t>
            </a:r>
          </a:p>
          <a:p>
            <a:r>
              <a:rPr lang="en-US" altLang="zh-CN" dirty="0"/>
              <a:t>data13 = </a:t>
            </a:r>
            <a:r>
              <a:rPr lang="en-US" altLang="zh-CN" dirty="0" err="1"/>
              <a:t>df.values</a:t>
            </a:r>
            <a:endParaRPr lang="en-US" altLang="zh-CN" dirty="0"/>
          </a:p>
          <a:p>
            <a:r>
              <a:rPr lang="en-US" altLang="zh-CN" dirty="0"/>
              <a:t>print("There are {} students in class 13.".format(</a:t>
            </a:r>
            <a:r>
              <a:rPr lang="en-US" altLang="zh-CN" dirty="0" err="1"/>
              <a:t>len</a:t>
            </a:r>
            <a:r>
              <a:rPr lang="en-US" altLang="zh-CN" dirty="0"/>
              <a:t>(data13)))</a:t>
            </a:r>
          </a:p>
          <a:p>
            <a:endParaRPr lang="en-US" altLang="zh-CN" dirty="0"/>
          </a:p>
          <a:p>
            <a:r>
              <a:rPr lang="en-US" altLang="zh-CN" dirty="0" err="1"/>
              <a:t>dict_stu_id</a:t>
            </a:r>
            <a:r>
              <a:rPr lang="en-US" altLang="zh-CN" dirty="0"/>
              <a:t> = </a:t>
            </a:r>
            <a:r>
              <a:rPr lang="en-US" altLang="zh-CN" dirty="0" err="1"/>
              <a:t>defaultdict</a:t>
            </a:r>
            <a:r>
              <a:rPr lang="en-US" altLang="zh-CN" dirty="0"/>
              <a:t>(list)</a:t>
            </a:r>
          </a:p>
          <a:p>
            <a:r>
              <a:rPr lang="en-US" altLang="zh-CN" dirty="0" err="1"/>
              <a:t>cnt</a:t>
            </a:r>
            <a:r>
              <a:rPr lang="en-US" altLang="zh-CN" dirty="0"/>
              <a:t> = </a:t>
            </a:r>
            <a:r>
              <a:rPr lang="en-US" altLang="zh-CN" b="1" dirty="0"/>
              <a:t>XX</a:t>
            </a:r>
            <a:r>
              <a:rPr lang="en-US" altLang="zh-CN" dirty="0"/>
              <a:t>    # anonymous processing </a:t>
            </a:r>
          </a:p>
          <a:p>
            <a:r>
              <a:rPr lang="en-US" altLang="zh-CN" dirty="0"/>
              <a:t>for </a:t>
            </a:r>
            <a:r>
              <a:rPr lang="en-US" altLang="zh-CN" dirty="0" err="1"/>
              <a:t>i</a:t>
            </a:r>
            <a:r>
              <a:rPr lang="en-US" altLang="zh-CN" dirty="0"/>
              <a:t> in range(</a:t>
            </a:r>
            <a:r>
              <a:rPr lang="en-US" altLang="zh-CN" dirty="0" err="1"/>
              <a:t>len</a:t>
            </a:r>
            <a:r>
              <a:rPr lang="en-US" altLang="zh-CN" dirty="0"/>
              <a:t>(data12)):</a:t>
            </a:r>
          </a:p>
          <a:p>
            <a:r>
              <a:rPr lang="en-US" altLang="zh-CN" dirty="0"/>
              <a:t>    if data12[</a:t>
            </a:r>
            <a:r>
              <a:rPr lang="en-US" altLang="zh-CN" dirty="0" err="1"/>
              <a:t>i</a:t>
            </a:r>
            <a:r>
              <a:rPr lang="en-US" altLang="zh-CN" dirty="0"/>
              <a:t>][2] == 'y':</a:t>
            </a:r>
          </a:p>
          <a:p>
            <a:r>
              <a:rPr lang="en-US" altLang="zh-CN" dirty="0"/>
              <a:t>        </a:t>
            </a:r>
            <a:r>
              <a:rPr lang="en-US" altLang="zh-CN" dirty="0" err="1"/>
              <a:t>cnt</a:t>
            </a:r>
            <a:r>
              <a:rPr lang="en-US" altLang="zh-CN" dirty="0"/>
              <a:t> += 1</a:t>
            </a:r>
          </a:p>
          <a:p>
            <a:r>
              <a:rPr lang="en-US" altLang="zh-CN" dirty="0"/>
              <a:t>        continue</a:t>
            </a:r>
          </a:p>
          <a:p>
            <a:r>
              <a:rPr lang="en-US" altLang="zh-CN" dirty="0"/>
              <a:t>    </a:t>
            </a:r>
          </a:p>
          <a:p>
            <a:r>
              <a:rPr lang="en-US" altLang="zh-CN" dirty="0"/>
              <a:t>    </a:t>
            </a:r>
            <a:r>
              <a:rPr lang="en-US" altLang="zh-CN" dirty="0" err="1"/>
              <a:t>dict_stu_id</a:t>
            </a:r>
            <a:r>
              <a:rPr lang="en-US" altLang="zh-CN" dirty="0"/>
              <a:t>[data12[</a:t>
            </a:r>
            <a:r>
              <a:rPr lang="en-US" altLang="zh-CN" dirty="0" err="1"/>
              <a:t>i</a:t>
            </a:r>
            <a:r>
              <a:rPr lang="en-US" altLang="zh-CN" dirty="0"/>
              <a:t>][0]] = [data12[</a:t>
            </a:r>
            <a:r>
              <a:rPr lang="en-US" altLang="zh-CN" dirty="0" err="1"/>
              <a:t>i</a:t>
            </a:r>
            <a:r>
              <a:rPr lang="en-US" altLang="zh-CN" dirty="0"/>
              <a:t>][1], </a:t>
            </a:r>
            <a:r>
              <a:rPr lang="en-US" altLang="zh-CN" dirty="0" err="1"/>
              <a:t>cnt</a:t>
            </a:r>
            <a:r>
              <a:rPr lang="en-US" altLang="zh-CN" dirty="0"/>
              <a:t>]</a:t>
            </a:r>
          </a:p>
          <a:p>
            <a:r>
              <a:rPr lang="en-US" altLang="zh-CN" dirty="0"/>
              <a:t>    </a:t>
            </a:r>
            <a:r>
              <a:rPr lang="en-US" altLang="zh-CN" dirty="0" err="1"/>
              <a:t>cnt</a:t>
            </a:r>
            <a:r>
              <a:rPr lang="en-US" altLang="zh-CN" dirty="0"/>
              <a:t> += 1</a:t>
            </a:r>
          </a:p>
          <a:p>
            <a:endParaRPr lang="en-US" altLang="zh-CN" dirty="0"/>
          </a:p>
          <a:p>
            <a:r>
              <a:rPr lang="en-US" altLang="zh-CN" dirty="0"/>
              <a:t>for </a:t>
            </a:r>
            <a:r>
              <a:rPr lang="en-US" altLang="zh-CN" dirty="0" err="1"/>
              <a:t>i</a:t>
            </a:r>
            <a:r>
              <a:rPr lang="en-US" altLang="zh-CN" dirty="0"/>
              <a:t> in range(</a:t>
            </a:r>
            <a:r>
              <a:rPr lang="en-US" altLang="zh-CN" dirty="0" err="1"/>
              <a:t>len</a:t>
            </a:r>
            <a:r>
              <a:rPr lang="en-US" altLang="zh-CN" dirty="0"/>
              <a:t>(data13)):</a:t>
            </a:r>
          </a:p>
          <a:p>
            <a:r>
              <a:rPr lang="en-US" altLang="zh-CN" dirty="0"/>
              <a:t>    </a:t>
            </a:r>
            <a:r>
              <a:rPr lang="en-US" altLang="zh-CN" dirty="0" err="1"/>
              <a:t>dict_stu_id</a:t>
            </a:r>
            <a:r>
              <a:rPr lang="en-US" altLang="zh-CN" dirty="0"/>
              <a:t>[data13[</a:t>
            </a:r>
            <a:r>
              <a:rPr lang="en-US" altLang="zh-CN" dirty="0" err="1"/>
              <a:t>i</a:t>
            </a:r>
            <a:r>
              <a:rPr lang="en-US" altLang="zh-CN" dirty="0"/>
              <a:t>][0]] = [data13[</a:t>
            </a:r>
            <a:r>
              <a:rPr lang="en-US" altLang="zh-CN" dirty="0" err="1"/>
              <a:t>i</a:t>
            </a:r>
            <a:r>
              <a:rPr lang="en-US" altLang="zh-CN" dirty="0"/>
              <a:t>][1], </a:t>
            </a:r>
            <a:r>
              <a:rPr lang="en-US" altLang="zh-CN" dirty="0" err="1"/>
              <a:t>cnt</a:t>
            </a:r>
            <a:r>
              <a:rPr lang="en-US" altLang="zh-CN" dirty="0"/>
              <a:t>]</a:t>
            </a:r>
          </a:p>
          <a:p>
            <a:r>
              <a:rPr lang="en-US" altLang="zh-CN" dirty="0"/>
              <a:t>    </a:t>
            </a:r>
            <a:r>
              <a:rPr lang="en-US" altLang="zh-CN" dirty="0" err="1"/>
              <a:t>cnt</a:t>
            </a:r>
            <a:r>
              <a:rPr lang="en-US" altLang="zh-CN" dirty="0"/>
              <a:t> += 1</a:t>
            </a:r>
          </a:p>
          <a:p>
            <a:endParaRPr lang="en-US" altLang="zh-CN" dirty="0"/>
          </a:p>
          <a:p>
            <a:r>
              <a:rPr lang="en-US" altLang="zh-CN" dirty="0"/>
              <a:t>with open('stu_name_id.csv', 'w', encoding=</a:t>
            </a:r>
            <a:r>
              <a:rPr lang="en-US" altLang="zh-CN" dirty="0" err="1"/>
              <a:t>sys.getfilesystemencoding</a:t>
            </a:r>
            <a:r>
              <a:rPr lang="en-US" altLang="zh-CN" dirty="0"/>
              <a:t>()) as f:</a:t>
            </a:r>
          </a:p>
          <a:p>
            <a:r>
              <a:rPr lang="en-US" altLang="zh-CN" dirty="0"/>
              <a:t>    for key in </a:t>
            </a:r>
            <a:r>
              <a:rPr lang="en-US" altLang="zh-CN" dirty="0" err="1"/>
              <a:t>dict_stu_id.keys</a:t>
            </a:r>
            <a:r>
              <a:rPr lang="en-US" altLang="zh-CN" dirty="0"/>
              <a:t>():</a:t>
            </a:r>
          </a:p>
          <a:p>
            <a:r>
              <a:rPr lang="en-US" altLang="zh-CN" dirty="0"/>
              <a:t>        </a:t>
            </a:r>
            <a:r>
              <a:rPr lang="en-US" altLang="zh-CN" dirty="0" err="1"/>
              <a:t>f.write</a:t>
            </a:r>
            <a:r>
              <a:rPr lang="en-US" altLang="zh-CN" dirty="0"/>
              <a:t>("{},{},{}\</a:t>
            </a:r>
            <a:r>
              <a:rPr lang="en-US" altLang="zh-CN" dirty="0" err="1"/>
              <a:t>n".format</a:t>
            </a:r>
            <a:r>
              <a:rPr lang="en-US" altLang="zh-CN" dirty="0"/>
              <a:t>(key, *(</a:t>
            </a:r>
            <a:r>
              <a:rPr lang="en-US" altLang="zh-CN" dirty="0" err="1"/>
              <a:t>dict_stu_id</a:t>
            </a:r>
            <a:r>
              <a:rPr lang="en-US" altLang="zh-CN" dirty="0"/>
              <a:t>[key])))</a:t>
            </a:r>
            <a:endParaRPr lang="zh-CN" altLang="en-US" dirty="0"/>
          </a:p>
        </p:txBody>
      </p:sp>
      <p:sp>
        <p:nvSpPr>
          <p:cNvPr id="4" name="灯片编号占位符 3"/>
          <p:cNvSpPr>
            <a:spLocks noGrp="1"/>
          </p:cNvSpPr>
          <p:nvPr>
            <p:ph type="sldNum" sz="quarter" idx="10"/>
          </p:nvPr>
        </p:nvSpPr>
        <p:spPr/>
        <p:txBody>
          <a:bodyPr/>
          <a:lstStyle/>
          <a:p>
            <a:fld id="{E418962E-BD1F-4F50-B714-BA15A727698A}" type="slidenum">
              <a:rPr lang="zh-CN" altLang="en-US" smtClean="0"/>
              <a:t>6</a:t>
            </a:fld>
            <a:endParaRPr lang="zh-CN" altLang="en-US"/>
          </a:p>
        </p:txBody>
      </p:sp>
    </p:spTree>
    <p:extLst>
      <p:ext uri="{BB962C8B-B14F-4D97-AF65-F5344CB8AC3E}">
        <p14:creationId xmlns:p14="http://schemas.microsoft.com/office/powerpoint/2010/main" val="485807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step 3</a:t>
            </a:r>
          </a:p>
          <a:p>
            <a:endParaRPr lang="en-US" altLang="zh-CN" dirty="0"/>
          </a:p>
          <a:p>
            <a:r>
              <a:rPr lang="en-US" altLang="zh-CN" dirty="0"/>
              <a:t>import sys</a:t>
            </a:r>
          </a:p>
          <a:p>
            <a:r>
              <a:rPr lang="en-US" altLang="zh-CN" dirty="0"/>
              <a:t>from collections import </a:t>
            </a:r>
            <a:r>
              <a:rPr lang="en-US" altLang="zh-CN" dirty="0" err="1"/>
              <a:t>defaultdict</a:t>
            </a:r>
            <a:r>
              <a:rPr lang="en-US" altLang="zh-CN" dirty="0"/>
              <a:t> </a:t>
            </a:r>
          </a:p>
          <a:p>
            <a:endParaRPr lang="en-US" altLang="zh-CN" dirty="0"/>
          </a:p>
          <a:p>
            <a:r>
              <a:rPr lang="en-US" altLang="zh-CN" dirty="0"/>
              <a:t>def </a:t>
            </a:r>
            <a:r>
              <a:rPr lang="en-US" altLang="zh-CN" dirty="0" err="1"/>
              <a:t>readGraph</a:t>
            </a:r>
            <a:r>
              <a:rPr lang="en-US" altLang="zh-CN" dirty="0"/>
              <a:t>(f):</a:t>
            </a:r>
          </a:p>
          <a:p>
            <a:r>
              <a:rPr lang="en-US" altLang="zh-CN" dirty="0"/>
              <a:t>    g = </a:t>
            </a:r>
            <a:r>
              <a:rPr lang="en-US" altLang="zh-CN" dirty="0" err="1"/>
              <a:t>defaultdict</a:t>
            </a:r>
            <a:r>
              <a:rPr lang="en-US" altLang="zh-CN" dirty="0"/>
              <a:t>(list)</a:t>
            </a:r>
          </a:p>
          <a:p>
            <a:r>
              <a:rPr lang="en-US" altLang="zh-CN" dirty="0"/>
              <a:t>    with open(f, 'rt', encoding=</a:t>
            </a:r>
            <a:r>
              <a:rPr lang="en-US" altLang="zh-CN" dirty="0" err="1"/>
              <a:t>sys.getfilesystemencoding</a:t>
            </a:r>
            <a:r>
              <a:rPr lang="en-US" altLang="zh-CN" dirty="0"/>
              <a:t>()) as f:</a:t>
            </a:r>
          </a:p>
          <a:p>
            <a:r>
              <a:rPr lang="en-US" altLang="zh-CN" dirty="0"/>
              <a:t>        for ln in f:</a:t>
            </a:r>
          </a:p>
          <a:p>
            <a:r>
              <a:rPr lang="en-US" altLang="zh-CN" dirty="0"/>
              <a:t>            ln = </a:t>
            </a:r>
            <a:r>
              <a:rPr lang="en-US" altLang="zh-CN" dirty="0" err="1"/>
              <a:t>ln.rstrip</a:t>
            </a:r>
            <a:r>
              <a:rPr lang="en-US" altLang="zh-CN" dirty="0"/>
              <a:t>()    # remove '\n'</a:t>
            </a:r>
          </a:p>
          <a:p>
            <a:r>
              <a:rPr lang="en-US" altLang="zh-CN" dirty="0"/>
              <a:t>            ln = </a:t>
            </a:r>
            <a:r>
              <a:rPr lang="en-US" altLang="zh-CN" dirty="0" err="1"/>
              <a:t>ln.split</a:t>
            </a:r>
            <a:r>
              <a:rPr lang="en-US" altLang="zh-CN" dirty="0"/>
              <a:t>(":")</a:t>
            </a:r>
          </a:p>
          <a:p>
            <a:r>
              <a:rPr lang="en-US" altLang="zh-CN" dirty="0"/>
              <a:t>            u = ln[0].</a:t>
            </a:r>
            <a:r>
              <a:rPr lang="en-US" altLang="zh-CN" dirty="0" err="1"/>
              <a:t>rstrip</a:t>
            </a:r>
            <a:r>
              <a:rPr lang="en-US" altLang="zh-CN" dirty="0"/>
              <a:t>()</a:t>
            </a:r>
          </a:p>
          <a:p>
            <a:r>
              <a:rPr lang="en-US" altLang="zh-CN" dirty="0"/>
              <a:t>            u = </a:t>
            </a:r>
            <a:r>
              <a:rPr lang="en-US" altLang="zh-CN" dirty="0" err="1"/>
              <a:t>dict_id</a:t>
            </a:r>
            <a:r>
              <a:rPr lang="en-US" altLang="zh-CN" dirty="0"/>
              <a:t>[u]</a:t>
            </a:r>
          </a:p>
          <a:p>
            <a:r>
              <a:rPr lang="en-US" altLang="zh-CN" dirty="0"/>
              <a:t>            </a:t>
            </a:r>
            <a:r>
              <a:rPr lang="en-US" altLang="zh-CN" dirty="0" err="1"/>
              <a:t>vv</a:t>
            </a:r>
            <a:r>
              <a:rPr lang="en-US" altLang="zh-CN" dirty="0"/>
              <a:t> = ln[1].split()</a:t>
            </a:r>
          </a:p>
          <a:p>
            <a:r>
              <a:rPr lang="en-US" altLang="zh-CN" dirty="0"/>
              <a:t>            if </a:t>
            </a:r>
            <a:r>
              <a:rPr lang="en-US" altLang="zh-CN" dirty="0" err="1"/>
              <a:t>len</a:t>
            </a:r>
            <a:r>
              <a:rPr lang="en-US" altLang="zh-CN" dirty="0"/>
              <a:t>(</a:t>
            </a:r>
            <a:r>
              <a:rPr lang="en-US" altLang="zh-CN" dirty="0" err="1"/>
              <a:t>vv</a:t>
            </a:r>
            <a:r>
              <a:rPr lang="en-US" altLang="zh-CN" dirty="0"/>
              <a:t>) == 0:</a:t>
            </a:r>
          </a:p>
          <a:p>
            <a:r>
              <a:rPr lang="en-US" altLang="zh-CN" dirty="0"/>
              <a:t>                g[u].append(-1)     # no acquaintance. outdegree is 0.</a:t>
            </a:r>
          </a:p>
          <a:p>
            <a:r>
              <a:rPr lang="en-US" altLang="zh-CN" dirty="0"/>
              <a:t>            else:</a:t>
            </a:r>
          </a:p>
          <a:p>
            <a:r>
              <a:rPr lang="en-US" altLang="zh-CN" dirty="0"/>
              <a:t>                for v in </a:t>
            </a:r>
            <a:r>
              <a:rPr lang="en-US" altLang="zh-CN" dirty="0" err="1"/>
              <a:t>vv</a:t>
            </a:r>
            <a:r>
              <a:rPr lang="en-US" altLang="zh-CN" dirty="0"/>
              <a:t>:</a:t>
            </a:r>
          </a:p>
          <a:p>
            <a:r>
              <a:rPr lang="en-US" altLang="zh-CN" dirty="0"/>
              <a:t>                    v = </a:t>
            </a:r>
            <a:r>
              <a:rPr lang="en-US" altLang="zh-CN" dirty="0" err="1"/>
              <a:t>dict_id</a:t>
            </a:r>
            <a:r>
              <a:rPr lang="en-US" altLang="zh-CN" dirty="0"/>
              <a:t>[v]</a:t>
            </a:r>
          </a:p>
          <a:p>
            <a:r>
              <a:rPr lang="en-US" altLang="zh-CN" dirty="0"/>
              <a:t>                    g[u].append(v)</a:t>
            </a:r>
          </a:p>
          <a:p>
            <a:endParaRPr lang="en-US" altLang="zh-CN" dirty="0"/>
          </a:p>
          <a:p>
            <a:r>
              <a:rPr lang="en-US" altLang="zh-CN" dirty="0"/>
              <a:t>        return g</a:t>
            </a:r>
          </a:p>
          <a:p>
            <a:r>
              <a:rPr lang="en-US" altLang="zh-CN" dirty="0"/>
              <a:t>    </a:t>
            </a:r>
          </a:p>
          <a:p>
            <a:r>
              <a:rPr lang="en-US" altLang="zh-CN" dirty="0"/>
              <a:t>def </a:t>
            </a:r>
            <a:r>
              <a:rPr lang="en-US" altLang="zh-CN" dirty="0" err="1"/>
              <a:t>readStuId</a:t>
            </a:r>
            <a:r>
              <a:rPr lang="en-US" altLang="zh-CN" dirty="0"/>
              <a:t>(f):</a:t>
            </a:r>
          </a:p>
          <a:p>
            <a:r>
              <a:rPr lang="en-US" altLang="zh-CN" dirty="0"/>
              <a:t>    </a:t>
            </a:r>
            <a:r>
              <a:rPr lang="en-US" altLang="zh-CN" dirty="0" err="1"/>
              <a:t>dict_stu_id</a:t>
            </a:r>
            <a:r>
              <a:rPr lang="en-US" altLang="zh-CN" dirty="0"/>
              <a:t> = </a:t>
            </a:r>
            <a:r>
              <a:rPr lang="en-US" altLang="zh-CN" dirty="0" err="1"/>
              <a:t>defaultdict</a:t>
            </a:r>
            <a:r>
              <a:rPr lang="en-US" altLang="zh-CN" dirty="0"/>
              <a:t>(int)</a:t>
            </a:r>
          </a:p>
          <a:p>
            <a:r>
              <a:rPr lang="en-US" altLang="zh-CN" dirty="0"/>
              <a:t>    with open(f, 'r', encoding=</a:t>
            </a:r>
            <a:r>
              <a:rPr lang="en-US" altLang="zh-CN" dirty="0" err="1"/>
              <a:t>sys.getfilesystemencoding</a:t>
            </a:r>
            <a:r>
              <a:rPr lang="en-US" altLang="zh-CN" dirty="0"/>
              <a:t>()) as f:</a:t>
            </a:r>
          </a:p>
          <a:p>
            <a:r>
              <a:rPr lang="en-US" altLang="zh-CN" dirty="0"/>
              <a:t>        for ln in f:</a:t>
            </a:r>
          </a:p>
          <a:p>
            <a:r>
              <a:rPr lang="en-US" altLang="zh-CN" dirty="0"/>
              <a:t>            ln = </a:t>
            </a:r>
            <a:r>
              <a:rPr lang="en-US" altLang="zh-CN" dirty="0" err="1"/>
              <a:t>ln.rstrip</a:t>
            </a:r>
            <a:r>
              <a:rPr lang="en-US" altLang="zh-CN" dirty="0"/>
              <a:t>()    # remove '\n'</a:t>
            </a:r>
          </a:p>
          <a:p>
            <a:r>
              <a:rPr lang="en-US" altLang="zh-CN" dirty="0"/>
              <a:t>            ln = </a:t>
            </a:r>
            <a:r>
              <a:rPr lang="en-US" altLang="zh-CN" dirty="0" err="1"/>
              <a:t>ln.split</a:t>
            </a:r>
            <a:r>
              <a:rPr lang="en-US" altLang="zh-CN" dirty="0"/>
              <a:t>(",")</a:t>
            </a:r>
          </a:p>
          <a:p>
            <a:r>
              <a:rPr lang="en-US" altLang="zh-CN" dirty="0"/>
              <a:t>            </a:t>
            </a:r>
            <a:r>
              <a:rPr lang="en-US" altLang="zh-CN" dirty="0" err="1"/>
              <a:t>dict_stu_id</a:t>
            </a:r>
            <a:r>
              <a:rPr lang="en-US" altLang="zh-CN" dirty="0"/>
              <a:t>[ln[0]] = ln[-1]</a:t>
            </a:r>
          </a:p>
          <a:p>
            <a:r>
              <a:rPr lang="en-US" altLang="zh-CN" dirty="0"/>
              <a:t>    </a:t>
            </a:r>
          </a:p>
          <a:p>
            <a:r>
              <a:rPr lang="en-US" altLang="zh-CN" dirty="0"/>
              <a:t>    return </a:t>
            </a:r>
            <a:r>
              <a:rPr lang="en-US" altLang="zh-CN" dirty="0" err="1"/>
              <a:t>dict_stu_id</a:t>
            </a:r>
            <a:endParaRPr lang="en-US" altLang="zh-CN" dirty="0"/>
          </a:p>
          <a:p>
            <a:endParaRPr lang="en-US" altLang="zh-CN" dirty="0"/>
          </a:p>
          <a:p>
            <a:endParaRPr lang="en-US" altLang="zh-CN" dirty="0"/>
          </a:p>
          <a:p>
            <a:r>
              <a:rPr lang="en-US" altLang="zh-CN" dirty="0" err="1"/>
              <a:t>dict_id</a:t>
            </a:r>
            <a:r>
              <a:rPr lang="en-US" altLang="zh-CN" dirty="0"/>
              <a:t> = </a:t>
            </a:r>
            <a:r>
              <a:rPr lang="en-US" altLang="zh-CN" dirty="0" err="1"/>
              <a:t>readStuId</a:t>
            </a:r>
            <a:r>
              <a:rPr lang="en-US" altLang="zh-CN" dirty="0"/>
              <a:t>("stu_name_id.csv")</a:t>
            </a:r>
          </a:p>
          <a:p>
            <a:r>
              <a:rPr lang="en-US" altLang="zh-CN" dirty="0"/>
              <a:t>graph = </a:t>
            </a:r>
            <a:r>
              <a:rPr lang="en-US" altLang="zh-CN" dirty="0" err="1"/>
              <a:t>readGraph</a:t>
            </a:r>
            <a:r>
              <a:rPr lang="en-US" altLang="zh-CN" dirty="0"/>
              <a:t>("class12_13Social.raw.txt")        </a:t>
            </a:r>
          </a:p>
          <a:p>
            <a:endParaRPr lang="en-US" altLang="zh-CN" dirty="0"/>
          </a:p>
          <a:p>
            <a:r>
              <a:rPr lang="en-US" altLang="zh-CN" dirty="0"/>
              <a:t>with open('class12_13Social.txt', 'w', encoding=</a:t>
            </a:r>
            <a:r>
              <a:rPr lang="en-US" altLang="zh-CN" dirty="0" err="1"/>
              <a:t>sys.getfilesystemencoding</a:t>
            </a:r>
            <a:r>
              <a:rPr lang="en-US" altLang="zh-CN" dirty="0"/>
              <a:t>()) as f:</a:t>
            </a:r>
          </a:p>
          <a:p>
            <a:r>
              <a:rPr lang="en-US" altLang="zh-CN" dirty="0"/>
              <a:t>    for key in </a:t>
            </a:r>
            <a:r>
              <a:rPr lang="en-US" altLang="zh-CN" dirty="0" err="1"/>
              <a:t>graph.keys</a:t>
            </a:r>
            <a:r>
              <a:rPr lang="en-US" altLang="zh-CN" dirty="0"/>
              <a:t>():</a:t>
            </a:r>
          </a:p>
          <a:p>
            <a:r>
              <a:rPr lang="en-US" altLang="zh-CN" dirty="0"/>
              <a:t>        </a:t>
            </a:r>
            <a:r>
              <a:rPr lang="en-US" altLang="zh-CN" dirty="0" err="1"/>
              <a:t>f.write</a:t>
            </a:r>
            <a:r>
              <a:rPr lang="en-US" altLang="zh-CN" dirty="0"/>
              <a:t>("{} :".format(key))</a:t>
            </a:r>
          </a:p>
          <a:p>
            <a:r>
              <a:rPr lang="en-US" altLang="zh-CN" dirty="0"/>
              <a:t>        for </a:t>
            </a:r>
            <a:r>
              <a:rPr lang="en-US" altLang="zh-CN" dirty="0" err="1"/>
              <a:t>i</a:t>
            </a:r>
            <a:r>
              <a:rPr lang="en-US" altLang="zh-CN" dirty="0"/>
              <a:t> in graph[key]:</a:t>
            </a:r>
          </a:p>
          <a:p>
            <a:r>
              <a:rPr lang="en-US" altLang="zh-CN" dirty="0"/>
              <a:t>            </a:t>
            </a:r>
            <a:r>
              <a:rPr lang="en-US" altLang="zh-CN" dirty="0" err="1"/>
              <a:t>f.write</a:t>
            </a:r>
            <a:r>
              <a:rPr lang="en-US" altLang="zh-CN" dirty="0"/>
              <a:t>(" {}".format(</a:t>
            </a:r>
            <a:r>
              <a:rPr lang="en-US" altLang="zh-CN" dirty="0" err="1"/>
              <a:t>i</a:t>
            </a:r>
            <a:r>
              <a:rPr lang="en-US" altLang="zh-CN" dirty="0"/>
              <a:t>))</a:t>
            </a:r>
          </a:p>
          <a:p>
            <a:r>
              <a:rPr lang="en-US" altLang="zh-CN" dirty="0"/>
              <a:t>        </a:t>
            </a:r>
            <a:r>
              <a:rPr lang="en-US" altLang="zh-CN" dirty="0" err="1"/>
              <a:t>f.write</a:t>
            </a:r>
            <a:r>
              <a:rPr lang="en-US" altLang="zh-CN" dirty="0"/>
              <a:t>("\n")</a:t>
            </a:r>
          </a:p>
          <a:p>
            <a:r>
              <a:rPr lang="en-US" altLang="zh-CN" dirty="0" err="1"/>
              <a:t>f.close</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fld id="{E418962E-BD1F-4F50-B714-BA15A727698A}" type="slidenum">
              <a:rPr lang="zh-CN" altLang="en-US" smtClean="0"/>
              <a:t>7</a:t>
            </a:fld>
            <a:endParaRPr lang="zh-CN" altLang="en-US"/>
          </a:p>
        </p:txBody>
      </p:sp>
    </p:spTree>
    <p:extLst>
      <p:ext uri="{BB962C8B-B14F-4D97-AF65-F5344CB8AC3E}">
        <p14:creationId xmlns:p14="http://schemas.microsoft.com/office/powerpoint/2010/main" val="149161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step 4</a:t>
            </a:r>
          </a:p>
          <a:p>
            <a:r>
              <a:rPr lang="en-US" altLang="zh-CN" dirty="0"/>
              <a:t># skip this step if we do not need SCCs.</a:t>
            </a:r>
          </a:p>
          <a:p>
            <a:endParaRPr lang="en-US" altLang="zh-CN" dirty="0"/>
          </a:p>
          <a:p>
            <a:r>
              <a:rPr lang="en-US" altLang="zh-CN" dirty="0"/>
              <a:t># https://www.geeksforgeeks.org/strongly-connected-components/</a:t>
            </a:r>
          </a:p>
          <a:p>
            <a:r>
              <a:rPr lang="en-US" altLang="zh-CN" dirty="0"/>
              <a:t># Python implementation of </a:t>
            </a:r>
            <a:r>
              <a:rPr lang="en-US" altLang="zh-CN" dirty="0" err="1"/>
              <a:t>Kosaraju's</a:t>
            </a:r>
            <a:r>
              <a:rPr lang="en-US" altLang="zh-CN" dirty="0"/>
              <a:t> algorithm to print all SCCs </a:t>
            </a:r>
          </a:p>
          <a:p>
            <a:endParaRPr lang="en-US" altLang="zh-CN" dirty="0"/>
          </a:p>
          <a:p>
            <a:r>
              <a:rPr lang="en-US" altLang="zh-CN" dirty="0"/>
              <a:t>import sys</a:t>
            </a:r>
          </a:p>
          <a:p>
            <a:r>
              <a:rPr lang="en-US" altLang="zh-CN" dirty="0"/>
              <a:t>from collections import </a:t>
            </a:r>
            <a:r>
              <a:rPr lang="en-US" altLang="zh-CN" dirty="0" err="1"/>
              <a:t>defaultdict</a:t>
            </a:r>
            <a:r>
              <a:rPr lang="en-US" altLang="zh-CN" dirty="0"/>
              <a:t> </a:t>
            </a:r>
          </a:p>
          <a:p>
            <a:endParaRPr lang="en-US" altLang="zh-CN" dirty="0"/>
          </a:p>
          <a:p>
            <a:r>
              <a:rPr lang="en-US" altLang="zh-CN" dirty="0"/>
              <a:t>#This class represents a directed graph using adjacency list representation </a:t>
            </a:r>
          </a:p>
          <a:p>
            <a:r>
              <a:rPr lang="en-US" altLang="zh-CN" dirty="0"/>
              <a:t>class Graph: </a:t>
            </a:r>
          </a:p>
          <a:p>
            <a:endParaRPr lang="en-US" altLang="zh-CN" dirty="0"/>
          </a:p>
          <a:p>
            <a:r>
              <a:rPr lang="en-US" altLang="zh-CN" dirty="0"/>
              <a:t>	</a:t>
            </a:r>
            <a:r>
              <a:rPr lang="en-US" altLang="zh-CN" dirty="0" err="1"/>
              <a:t>def</a:t>
            </a:r>
            <a:r>
              <a:rPr lang="en-US" altLang="zh-CN" dirty="0"/>
              <a:t> __</a:t>
            </a:r>
            <a:r>
              <a:rPr lang="en-US" altLang="zh-CN" dirty="0" err="1"/>
              <a:t>init</a:t>
            </a:r>
            <a:r>
              <a:rPr lang="en-US" altLang="zh-CN" dirty="0"/>
              <a:t>__(</a:t>
            </a:r>
            <a:r>
              <a:rPr lang="en-US" altLang="zh-CN" dirty="0" err="1"/>
              <a:t>self,vertices</a:t>
            </a:r>
            <a:r>
              <a:rPr lang="en-US" altLang="zh-CN" dirty="0"/>
              <a:t>): </a:t>
            </a:r>
          </a:p>
          <a:p>
            <a:r>
              <a:rPr lang="en-US" altLang="zh-CN" dirty="0"/>
              <a:t>		</a:t>
            </a:r>
            <a:r>
              <a:rPr lang="en-US" altLang="zh-CN" dirty="0" err="1"/>
              <a:t>self.V</a:t>
            </a:r>
            <a:r>
              <a:rPr lang="en-US" altLang="zh-CN" dirty="0"/>
              <a:t>= vertices #No. of vertices </a:t>
            </a:r>
          </a:p>
          <a:p>
            <a:r>
              <a:rPr lang="en-US" altLang="zh-CN" dirty="0"/>
              <a:t>		</a:t>
            </a:r>
            <a:r>
              <a:rPr lang="en-US" altLang="zh-CN" dirty="0" err="1"/>
              <a:t>self.graph</a:t>
            </a:r>
            <a:r>
              <a:rPr lang="en-US" altLang="zh-CN" dirty="0"/>
              <a:t> = </a:t>
            </a:r>
            <a:r>
              <a:rPr lang="en-US" altLang="zh-CN" dirty="0" err="1"/>
              <a:t>defaultdict</a:t>
            </a:r>
            <a:r>
              <a:rPr lang="en-US" altLang="zh-CN" dirty="0"/>
              <a:t>(list) # default dictionary to store graph </a:t>
            </a:r>
          </a:p>
          <a:p>
            <a:endParaRPr lang="en-US" altLang="zh-CN" dirty="0"/>
          </a:p>
          <a:p>
            <a:r>
              <a:rPr lang="en-US" altLang="zh-CN" dirty="0"/>
              <a:t>	# function to add an edge to graph </a:t>
            </a:r>
          </a:p>
          <a:p>
            <a:r>
              <a:rPr lang="en-US" altLang="zh-CN" dirty="0"/>
              <a:t>	</a:t>
            </a:r>
            <a:r>
              <a:rPr lang="en-US" altLang="zh-CN" dirty="0" err="1"/>
              <a:t>def</a:t>
            </a:r>
            <a:r>
              <a:rPr lang="en-US" altLang="zh-CN" dirty="0"/>
              <a:t> </a:t>
            </a:r>
            <a:r>
              <a:rPr lang="en-US" altLang="zh-CN" dirty="0" err="1"/>
              <a:t>addEdge</a:t>
            </a:r>
            <a:r>
              <a:rPr lang="en-US" altLang="zh-CN" dirty="0"/>
              <a:t>(</a:t>
            </a:r>
            <a:r>
              <a:rPr lang="en-US" altLang="zh-CN" dirty="0" err="1"/>
              <a:t>self,u,v</a:t>
            </a:r>
            <a:r>
              <a:rPr lang="en-US" altLang="zh-CN" dirty="0"/>
              <a:t>): </a:t>
            </a:r>
          </a:p>
          <a:p>
            <a:r>
              <a:rPr lang="en-US" altLang="zh-CN" dirty="0"/>
              <a:t>		</a:t>
            </a:r>
            <a:r>
              <a:rPr lang="en-US" altLang="zh-CN" dirty="0" err="1"/>
              <a:t>self.graph</a:t>
            </a:r>
            <a:r>
              <a:rPr lang="en-US" altLang="zh-CN" dirty="0"/>
              <a:t>[u].append(v) </a:t>
            </a:r>
          </a:p>
          <a:p>
            <a:endParaRPr lang="en-US" altLang="zh-CN" dirty="0"/>
          </a:p>
          <a:p>
            <a:r>
              <a:rPr lang="en-US" altLang="zh-CN" dirty="0"/>
              <a:t>	# A function used by DFS </a:t>
            </a:r>
          </a:p>
          <a:p>
            <a:r>
              <a:rPr lang="en-US" altLang="zh-CN" dirty="0"/>
              <a:t>	</a:t>
            </a:r>
            <a:r>
              <a:rPr lang="en-US" altLang="zh-CN" dirty="0" err="1"/>
              <a:t>def</a:t>
            </a:r>
            <a:r>
              <a:rPr lang="en-US" altLang="zh-CN" dirty="0"/>
              <a:t> </a:t>
            </a:r>
            <a:r>
              <a:rPr lang="en-US" altLang="zh-CN" dirty="0" err="1"/>
              <a:t>DFSUtil</a:t>
            </a:r>
            <a:r>
              <a:rPr lang="en-US" altLang="zh-CN" dirty="0"/>
              <a:t>(</a:t>
            </a:r>
            <a:r>
              <a:rPr lang="en-US" altLang="zh-CN" dirty="0" err="1"/>
              <a:t>self,v,visited</a:t>
            </a:r>
            <a:r>
              <a:rPr lang="en-US" altLang="zh-CN" dirty="0"/>
              <a:t>): </a:t>
            </a:r>
          </a:p>
          <a:p>
            <a:r>
              <a:rPr lang="en-US" altLang="zh-CN" dirty="0"/>
              <a:t>		# Mark the current node as visited and print it </a:t>
            </a:r>
          </a:p>
          <a:p>
            <a:r>
              <a:rPr lang="en-US" altLang="zh-CN" dirty="0"/>
              <a:t>		visited[v]= True</a:t>
            </a:r>
          </a:p>
          <a:p>
            <a:r>
              <a:rPr lang="en-US" altLang="zh-CN" dirty="0"/>
              <a:t>		print (v, end=" ") </a:t>
            </a:r>
          </a:p>
          <a:p>
            <a:r>
              <a:rPr lang="en-US" altLang="zh-CN" dirty="0"/>
              <a:t>		#Recur for all the vertices adjacent to this vertex </a:t>
            </a:r>
          </a:p>
          <a:p>
            <a:r>
              <a:rPr lang="en-US" altLang="zh-CN" dirty="0"/>
              <a:t>		for </a:t>
            </a:r>
            <a:r>
              <a:rPr lang="en-US" altLang="zh-CN" dirty="0" err="1"/>
              <a:t>i</a:t>
            </a:r>
            <a:r>
              <a:rPr lang="en-US" altLang="zh-CN" dirty="0"/>
              <a:t> in </a:t>
            </a:r>
            <a:r>
              <a:rPr lang="en-US" altLang="zh-CN" dirty="0" err="1"/>
              <a:t>self.graph</a:t>
            </a:r>
            <a:r>
              <a:rPr lang="en-US" altLang="zh-CN" dirty="0"/>
              <a:t>[v]: </a:t>
            </a:r>
          </a:p>
          <a:p>
            <a:r>
              <a:rPr lang="en-US" altLang="zh-CN" dirty="0"/>
              <a:t>			if visited[</a:t>
            </a:r>
            <a:r>
              <a:rPr lang="en-US" altLang="zh-CN" dirty="0" err="1"/>
              <a:t>i</a:t>
            </a:r>
            <a:r>
              <a:rPr lang="en-US" altLang="zh-CN" dirty="0"/>
              <a:t>]==False: </a:t>
            </a:r>
          </a:p>
          <a:p>
            <a:r>
              <a:rPr lang="en-US" altLang="zh-CN" dirty="0"/>
              <a:t>				</a:t>
            </a:r>
            <a:r>
              <a:rPr lang="en-US" altLang="zh-CN" dirty="0" err="1"/>
              <a:t>self.DFSUtil</a:t>
            </a:r>
            <a:r>
              <a:rPr lang="en-US" altLang="zh-CN" dirty="0"/>
              <a:t>(</a:t>
            </a:r>
            <a:r>
              <a:rPr lang="en-US" altLang="zh-CN" dirty="0" err="1"/>
              <a:t>i,visited</a:t>
            </a:r>
            <a:r>
              <a:rPr lang="en-US" altLang="zh-CN" dirty="0"/>
              <a:t>) </a:t>
            </a:r>
          </a:p>
          <a:p>
            <a:endParaRPr lang="en-US" altLang="zh-CN" dirty="0"/>
          </a:p>
          <a:p>
            <a:r>
              <a:rPr lang="en-US" altLang="zh-CN" dirty="0"/>
              <a:t>	</a:t>
            </a:r>
            <a:r>
              <a:rPr lang="en-US" altLang="zh-CN" dirty="0" err="1"/>
              <a:t>def</a:t>
            </a:r>
            <a:r>
              <a:rPr lang="en-US" altLang="zh-CN" dirty="0"/>
              <a:t> </a:t>
            </a:r>
            <a:r>
              <a:rPr lang="en-US" altLang="zh-CN" dirty="0" err="1"/>
              <a:t>fillOrder</a:t>
            </a:r>
            <a:r>
              <a:rPr lang="en-US" altLang="zh-CN" dirty="0"/>
              <a:t>(</a:t>
            </a:r>
            <a:r>
              <a:rPr lang="en-US" altLang="zh-CN" dirty="0" err="1"/>
              <a:t>self,v,visited</a:t>
            </a:r>
            <a:r>
              <a:rPr lang="en-US" altLang="zh-CN" dirty="0"/>
              <a:t>, stack): </a:t>
            </a:r>
          </a:p>
          <a:p>
            <a:r>
              <a:rPr lang="en-US" altLang="zh-CN" dirty="0"/>
              <a:t>		# Mark the current node as visited </a:t>
            </a:r>
          </a:p>
          <a:p>
            <a:r>
              <a:rPr lang="en-US" altLang="zh-CN" dirty="0"/>
              <a:t>		visited[v]= True</a:t>
            </a:r>
          </a:p>
          <a:p>
            <a:r>
              <a:rPr lang="en-US" altLang="zh-CN" dirty="0"/>
              <a:t>		#Recur for all the vertices adjacent to this vertex </a:t>
            </a:r>
          </a:p>
          <a:p>
            <a:r>
              <a:rPr lang="en-US" altLang="zh-CN" dirty="0"/>
              <a:t>		for </a:t>
            </a:r>
            <a:r>
              <a:rPr lang="en-US" altLang="zh-CN" dirty="0" err="1"/>
              <a:t>i</a:t>
            </a:r>
            <a:r>
              <a:rPr lang="en-US" altLang="zh-CN" dirty="0"/>
              <a:t> in </a:t>
            </a:r>
            <a:r>
              <a:rPr lang="en-US" altLang="zh-CN" dirty="0" err="1"/>
              <a:t>self.graph</a:t>
            </a:r>
            <a:r>
              <a:rPr lang="en-US" altLang="zh-CN" dirty="0"/>
              <a:t>[v]: </a:t>
            </a:r>
          </a:p>
          <a:p>
            <a:r>
              <a:rPr lang="en-US" altLang="zh-CN" dirty="0"/>
              <a:t>			if visited[</a:t>
            </a:r>
            <a:r>
              <a:rPr lang="en-US" altLang="zh-CN" dirty="0" err="1"/>
              <a:t>i</a:t>
            </a:r>
            <a:r>
              <a:rPr lang="en-US" altLang="zh-CN" dirty="0"/>
              <a:t>]==False: </a:t>
            </a:r>
          </a:p>
          <a:p>
            <a:r>
              <a:rPr lang="en-US" altLang="zh-CN" dirty="0"/>
              <a:t>				</a:t>
            </a:r>
            <a:r>
              <a:rPr lang="en-US" altLang="zh-CN" dirty="0" err="1"/>
              <a:t>self.fillOrder</a:t>
            </a:r>
            <a:r>
              <a:rPr lang="en-US" altLang="zh-CN" dirty="0"/>
              <a:t>(</a:t>
            </a:r>
            <a:r>
              <a:rPr lang="en-US" altLang="zh-CN" dirty="0" err="1"/>
              <a:t>i</a:t>
            </a:r>
            <a:r>
              <a:rPr lang="en-US" altLang="zh-CN" dirty="0"/>
              <a:t>, visited, stack) </a:t>
            </a:r>
          </a:p>
          <a:p>
            <a:r>
              <a:rPr lang="en-US" altLang="zh-CN" dirty="0"/>
              <a:t>		stack = </a:t>
            </a:r>
            <a:r>
              <a:rPr lang="en-US" altLang="zh-CN" dirty="0" err="1"/>
              <a:t>stack.append</a:t>
            </a:r>
            <a:r>
              <a:rPr lang="en-US" altLang="zh-CN" dirty="0"/>
              <a:t>(v) </a:t>
            </a:r>
          </a:p>
          <a:p>
            <a:r>
              <a:rPr lang="en-US" altLang="zh-CN" dirty="0"/>
              <a:t>	</a:t>
            </a:r>
          </a:p>
          <a:p>
            <a:r>
              <a:rPr lang="en-US" altLang="zh-CN" dirty="0"/>
              <a:t>	# Function that returns reverse (or transpose) of this graph </a:t>
            </a:r>
          </a:p>
          <a:p>
            <a:r>
              <a:rPr lang="en-US" altLang="zh-CN" dirty="0"/>
              <a:t>	</a:t>
            </a:r>
            <a:r>
              <a:rPr lang="en-US" altLang="zh-CN" dirty="0" err="1"/>
              <a:t>def</a:t>
            </a:r>
            <a:r>
              <a:rPr lang="en-US" altLang="zh-CN" dirty="0"/>
              <a:t> </a:t>
            </a:r>
            <a:r>
              <a:rPr lang="en-US" altLang="zh-CN" dirty="0" err="1"/>
              <a:t>getTranspose</a:t>
            </a:r>
            <a:r>
              <a:rPr lang="en-US" altLang="zh-CN" dirty="0"/>
              <a:t>(self): </a:t>
            </a:r>
          </a:p>
          <a:p>
            <a:r>
              <a:rPr lang="en-US" altLang="zh-CN" dirty="0"/>
              <a:t>		g = Graph(</a:t>
            </a:r>
            <a:r>
              <a:rPr lang="en-US" altLang="zh-CN" dirty="0" err="1"/>
              <a:t>self.V</a:t>
            </a:r>
            <a:r>
              <a:rPr lang="en-US" altLang="zh-CN" dirty="0"/>
              <a:t>) </a:t>
            </a:r>
          </a:p>
          <a:p>
            <a:endParaRPr lang="en-US" altLang="zh-CN" dirty="0"/>
          </a:p>
          <a:p>
            <a:r>
              <a:rPr lang="en-US" altLang="zh-CN" dirty="0"/>
              <a:t>		# Recur for all the vertices adjacent to this vertex </a:t>
            </a:r>
          </a:p>
          <a:p>
            <a:r>
              <a:rPr lang="en-US" altLang="zh-CN" dirty="0"/>
              <a:t>		for </a:t>
            </a:r>
            <a:r>
              <a:rPr lang="en-US" altLang="zh-CN" dirty="0" err="1"/>
              <a:t>i</a:t>
            </a:r>
            <a:r>
              <a:rPr lang="en-US" altLang="zh-CN" dirty="0"/>
              <a:t> in </a:t>
            </a:r>
            <a:r>
              <a:rPr lang="en-US" altLang="zh-CN" dirty="0" err="1"/>
              <a:t>self.graph</a:t>
            </a:r>
            <a:r>
              <a:rPr lang="en-US" altLang="zh-CN" dirty="0"/>
              <a:t>: </a:t>
            </a:r>
          </a:p>
          <a:p>
            <a:r>
              <a:rPr lang="en-US" altLang="zh-CN" dirty="0"/>
              <a:t>			for j in </a:t>
            </a:r>
            <a:r>
              <a:rPr lang="en-US" altLang="zh-CN" dirty="0" err="1"/>
              <a:t>self.graph</a:t>
            </a:r>
            <a:r>
              <a:rPr lang="en-US" altLang="zh-CN" dirty="0"/>
              <a:t>[</a:t>
            </a:r>
            <a:r>
              <a:rPr lang="en-US" altLang="zh-CN" dirty="0" err="1"/>
              <a:t>i</a:t>
            </a:r>
            <a:r>
              <a:rPr lang="en-US" altLang="zh-CN" dirty="0"/>
              <a:t>]: </a:t>
            </a:r>
          </a:p>
          <a:p>
            <a:r>
              <a:rPr lang="en-US" altLang="zh-CN" dirty="0"/>
              <a:t>				</a:t>
            </a:r>
            <a:r>
              <a:rPr lang="en-US" altLang="zh-CN" dirty="0" err="1"/>
              <a:t>g.addEdge</a:t>
            </a:r>
            <a:r>
              <a:rPr lang="en-US" altLang="zh-CN" dirty="0"/>
              <a:t>(</a:t>
            </a:r>
            <a:r>
              <a:rPr lang="en-US" altLang="zh-CN" dirty="0" err="1"/>
              <a:t>j,i</a:t>
            </a:r>
            <a:r>
              <a:rPr lang="en-US" altLang="zh-CN" dirty="0"/>
              <a:t>) </a:t>
            </a:r>
          </a:p>
          <a:p>
            <a:r>
              <a:rPr lang="en-US" altLang="zh-CN" dirty="0"/>
              <a:t>		return g </a:t>
            </a:r>
          </a:p>
          <a:p>
            <a:endParaRPr lang="en-US" altLang="zh-CN" dirty="0"/>
          </a:p>
          <a:p>
            <a:r>
              <a:rPr lang="en-US" altLang="zh-CN" dirty="0"/>
              <a:t>	# The main function that finds and prints all strongly </a:t>
            </a:r>
          </a:p>
          <a:p>
            <a:r>
              <a:rPr lang="en-US" altLang="zh-CN" dirty="0"/>
              <a:t>	# connected components </a:t>
            </a:r>
          </a:p>
          <a:p>
            <a:r>
              <a:rPr lang="en-US" altLang="zh-CN" dirty="0"/>
              <a:t>	</a:t>
            </a:r>
            <a:r>
              <a:rPr lang="en-US" altLang="zh-CN" dirty="0" err="1"/>
              <a:t>def</a:t>
            </a:r>
            <a:r>
              <a:rPr lang="en-US" altLang="zh-CN" dirty="0"/>
              <a:t> </a:t>
            </a:r>
            <a:r>
              <a:rPr lang="en-US" altLang="zh-CN" dirty="0" err="1"/>
              <a:t>printSCCs</a:t>
            </a:r>
            <a:r>
              <a:rPr lang="en-US" altLang="zh-CN" dirty="0"/>
              <a:t>(self): </a:t>
            </a:r>
          </a:p>
          <a:p>
            <a:r>
              <a:rPr lang="en-US" altLang="zh-CN" dirty="0"/>
              <a:t>		</a:t>
            </a:r>
          </a:p>
          <a:p>
            <a:r>
              <a:rPr lang="en-US" altLang="zh-CN" dirty="0"/>
              <a:t>		stack = [] </a:t>
            </a:r>
          </a:p>
          <a:p>
            <a:r>
              <a:rPr lang="en-US" altLang="zh-CN" dirty="0"/>
              <a:t>		# Mark all the vertices as not visited (For first DFS) </a:t>
            </a:r>
          </a:p>
          <a:p>
            <a:r>
              <a:rPr lang="en-US" altLang="zh-CN" dirty="0"/>
              <a:t>		visited =[False]*(</a:t>
            </a:r>
            <a:r>
              <a:rPr lang="en-US" altLang="zh-CN" dirty="0" err="1"/>
              <a:t>self.V</a:t>
            </a:r>
            <a:r>
              <a:rPr lang="en-US" altLang="zh-CN" dirty="0"/>
              <a:t>) </a:t>
            </a:r>
          </a:p>
          <a:p>
            <a:r>
              <a:rPr lang="en-US" altLang="zh-CN" dirty="0"/>
              <a:t>		# Fill vertices in stack according to their finishing </a:t>
            </a:r>
          </a:p>
          <a:p>
            <a:r>
              <a:rPr lang="en-US" altLang="zh-CN" dirty="0"/>
              <a:t>		# times </a:t>
            </a:r>
          </a:p>
          <a:p>
            <a:r>
              <a:rPr lang="en-US" altLang="zh-CN" dirty="0"/>
              <a:t>		for </a:t>
            </a:r>
            <a:r>
              <a:rPr lang="en-US" altLang="zh-CN" dirty="0" err="1"/>
              <a:t>i</a:t>
            </a:r>
            <a:r>
              <a:rPr lang="en-US" altLang="zh-CN" dirty="0"/>
              <a:t> in range(</a:t>
            </a:r>
            <a:r>
              <a:rPr lang="en-US" altLang="zh-CN" dirty="0" err="1"/>
              <a:t>self.V</a:t>
            </a:r>
            <a:r>
              <a:rPr lang="en-US" altLang="zh-CN" dirty="0"/>
              <a:t>): </a:t>
            </a:r>
          </a:p>
          <a:p>
            <a:r>
              <a:rPr lang="en-US" altLang="zh-CN" dirty="0"/>
              <a:t>			if visited[</a:t>
            </a:r>
            <a:r>
              <a:rPr lang="en-US" altLang="zh-CN" dirty="0" err="1"/>
              <a:t>i</a:t>
            </a:r>
            <a:r>
              <a:rPr lang="en-US" altLang="zh-CN" dirty="0"/>
              <a:t>]==False: </a:t>
            </a:r>
          </a:p>
          <a:p>
            <a:r>
              <a:rPr lang="en-US" altLang="zh-CN" dirty="0"/>
              <a:t>				</a:t>
            </a:r>
            <a:r>
              <a:rPr lang="en-US" altLang="zh-CN" dirty="0" err="1"/>
              <a:t>self.fillOrder</a:t>
            </a:r>
            <a:r>
              <a:rPr lang="en-US" altLang="zh-CN" dirty="0"/>
              <a:t>(</a:t>
            </a:r>
            <a:r>
              <a:rPr lang="en-US" altLang="zh-CN" dirty="0" err="1"/>
              <a:t>i</a:t>
            </a:r>
            <a:r>
              <a:rPr lang="en-US" altLang="zh-CN" dirty="0"/>
              <a:t>, visited, stack) </a:t>
            </a:r>
          </a:p>
          <a:p>
            <a:endParaRPr lang="en-US" altLang="zh-CN" dirty="0"/>
          </a:p>
          <a:p>
            <a:r>
              <a:rPr lang="en-US" altLang="zh-CN" dirty="0"/>
              <a:t>		# Create a reversed graph </a:t>
            </a:r>
          </a:p>
          <a:p>
            <a:r>
              <a:rPr lang="en-US" altLang="zh-CN" dirty="0"/>
              <a:t>		gr = </a:t>
            </a:r>
            <a:r>
              <a:rPr lang="en-US" altLang="zh-CN" dirty="0" err="1"/>
              <a:t>self.getTranspose</a:t>
            </a:r>
            <a:r>
              <a:rPr lang="en-US" altLang="zh-CN" dirty="0"/>
              <a:t>() </a:t>
            </a:r>
          </a:p>
          <a:p>
            <a:r>
              <a:rPr lang="en-US" altLang="zh-CN" dirty="0"/>
              <a:t>		</a:t>
            </a:r>
          </a:p>
          <a:p>
            <a:r>
              <a:rPr lang="en-US" altLang="zh-CN" dirty="0"/>
              <a:t>		# Mark all the vertices as not visited (For second DFS) </a:t>
            </a:r>
          </a:p>
          <a:p>
            <a:r>
              <a:rPr lang="en-US" altLang="zh-CN" dirty="0"/>
              <a:t>		visited =[False]*(</a:t>
            </a:r>
            <a:r>
              <a:rPr lang="en-US" altLang="zh-CN" dirty="0" err="1"/>
              <a:t>self.V</a:t>
            </a:r>
            <a:r>
              <a:rPr lang="en-US" altLang="zh-CN" dirty="0"/>
              <a:t>) </a:t>
            </a:r>
          </a:p>
          <a:p>
            <a:endParaRPr lang="en-US" altLang="zh-CN" dirty="0"/>
          </a:p>
          <a:p>
            <a:r>
              <a:rPr lang="en-US" altLang="zh-CN" dirty="0"/>
              <a:t>		# Now process all vertices in order defined by Stack </a:t>
            </a:r>
          </a:p>
          <a:p>
            <a:r>
              <a:rPr lang="en-US" altLang="zh-CN" dirty="0"/>
              <a:t>		while stack: </a:t>
            </a:r>
          </a:p>
          <a:p>
            <a:r>
              <a:rPr lang="en-US" altLang="zh-CN" dirty="0"/>
              <a:t>			</a:t>
            </a:r>
            <a:r>
              <a:rPr lang="en-US" altLang="zh-CN" dirty="0" err="1"/>
              <a:t>i</a:t>
            </a:r>
            <a:r>
              <a:rPr lang="en-US" altLang="zh-CN" dirty="0"/>
              <a:t> = </a:t>
            </a:r>
            <a:r>
              <a:rPr lang="en-US" altLang="zh-CN" dirty="0" err="1"/>
              <a:t>stack.pop</a:t>
            </a:r>
            <a:r>
              <a:rPr lang="en-US" altLang="zh-CN" dirty="0"/>
              <a:t>() </a:t>
            </a:r>
          </a:p>
          <a:p>
            <a:r>
              <a:rPr lang="en-US" altLang="zh-CN" dirty="0"/>
              <a:t>			if visited[</a:t>
            </a:r>
            <a:r>
              <a:rPr lang="en-US" altLang="zh-CN" dirty="0" err="1"/>
              <a:t>i</a:t>
            </a:r>
            <a:r>
              <a:rPr lang="en-US" altLang="zh-CN" dirty="0"/>
              <a:t>]==False: </a:t>
            </a:r>
          </a:p>
          <a:p>
            <a:r>
              <a:rPr lang="en-US" altLang="zh-CN" dirty="0"/>
              <a:t>				</a:t>
            </a:r>
            <a:r>
              <a:rPr lang="en-US" altLang="zh-CN" dirty="0" err="1"/>
              <a:t>gr.DFSUtil</a:t>
            </a:r>
            <a:r>
              <a:rPr lang="en-US" altLang="zh-CN" dirty="0"/>
              <a:t>(</a:t>
            </a:r>
            <a:r>
              <a:rPr lang="en-US" altLang="zh-CN" dirty="0" err="1"/>
              <a:t>i</a:t>
            </a:r>
            <a:r>
              <a:rPr lang="en-US" altLang="zh-CN" dirty="0"/>
              <a:t>, visited) </a:t>
            </a:r>
          </a:p>
          <a:p>
            <a:r>
              <a:rPr lang="en-US" altLang="zh-CN" dirty="0"/>
              <a:t>				print() </a:t>
            </a:r>
          </a:p>
          <a:p>
            <a:endParaRPr lang="en-US" altLang="zh-CN" dirty="0"/>
          </a:p>
          <a:p>
            <a:r>
              <a:rPr lang="en-US" altLang="zh-CN" dirty="0"/>
              <a:t># Create a graph given in the above diagram </a:t>
            </a:r>
          </a:p>
          <a:p>
            <a:r>
              <a:rPr lang="en-US" altLang="zh-CN" dirty="0" err="1"/>
              <a:t>class_social_file</a:t>
            </a:r>
            <a:r>
              <a:rPr lang="en-US" altLang="zh-CN" dirty="0"/>
              <a:t> = "class12_13Social.txt"</a:t>
            </a:r>
          </a:p>
          <a:p>
            <a:r>
              <a:rPr lang="en-US" altLang="zh-CN" dirty="0"/>
              <a:t>outdegree0 = set()</a:t>
            </a:r>
          </a:p>
          <a:p>
            <a:r>
              <a:rPr lang="en-US" altLang="zh-CN" dirty="0"/>
              <a:t>g = Graph(200)      # there are 116 lines in class12_13Social.txt</a:t>
            </a:r>
          </a:p>
          <a:p>
            <a:endParaRPr lang="en-US" altLang="zh-CN" dirty="0"/>
          </a:p>
          <a:p>
            <a:r>
              <a:rPr lang="en-US" altLang="zh-CN" dirty="0"/>
              <a:t>with open(</a:t>
            </a:r>
            <a:r>
              <a:rPr lang="en-US" altLang="zh-CN" dirty="0" err="1"/>
              <a:t>class_social_file</a:t>
            </a:r>
            <a:r>
              <a:rPr lang="en-US" altLang="zh-CN" dirty="0"/>
              <a:t>, 'r', encoding=</a:t>
            </a:r>
            <a:r>
              <a:rPr lang="en-US" altLang="zh-CN" dirty="0" err="1"/>
              <a:t>sys.getfilesystemencoding</a:t>
            </a:r>
            <a:r>
              <a:rPr lang="en-US" altLang="zh-CN" dirty="0"/>
              <a:t>()) as f:</a:t>
            </a:r>
          </a:p>
          <a:p>
            <a:r>
              <a:rPr lang="en-US" altLang="zh-CN" dirty="0"/>
              <a:t>    for ln in f:</a:t>
            </a:r>
          </a:p>
          <a:p>
            <a:r>
              <a:rPr lang="en-US" altLang="zh-CN" dirty="0"/>
              <a:t>        ln = </a:t>
            </a:r>
            <a:r>
              <a:rPr lang="en-US" altLang="zh-CN" dirty="0" err="1"/>
              <a:t>ln.rstrip</a:t>
            </a:r>
            <a:r>
              <a:rPr lang="en-US" altLang="zh-CN" dirty="0"/>
              <a:t>()    # remove '\n'</a:t>
            </a:r>
          </a:p>
          <a:p>
            <a:r>
              <a:rPr lang="en-US" altLang="zh-CN" dirty="0"/>
              <a:t>        ln = </a:t>
            </a:r>
            <a:r>
              <a:rPr lang="en-US" altLang="zh-CN" dirty="0" err="1"/>
              <a:t>ln.split</a:t>
            </a:r>
            <a:r>
              <a:rPr lang="en-US" altLang="zh-CN" dirty="0"/>
              <a:t>(":")</a:t>
            </a:r>
          </a:p>
          <a:p>
            <a:r>
              <a:rPr lang="en-US" altLang="zh-CN" dirty="0"/>
              <a:t>        u = </a:t>
            </a:r>
            <a:r>
              <a:rPr lang="en-US" altLang="zh-CN" dirty="0" err="1"/>
              <a:t>int</a:t>
            </a:r>
            <a:r>
              <a:rPr lang="en-US" altLang="zh-CN" dirty="0"/>
              <a:t>(ln[0].</a:t>
            </a:r>
            <a:r>
              <a:rPr lang="en-US" altLang="zh-CN" dirty="0" err="1"/>
              <a:t>rstrip</a:t>
            </a:r>
            <a:r>
              <a:rPr lang="en-US" altLang="zh-CN" dirty="0"/>
              <a:t>())</a:t>
            </a:r>
          </a:p>
          <a:p>
            <a:r>
              <a:rPr lang="en-US" altLang="zh-CN" dirty="0"/>
              <a:t>        </a:t>
            </a:r>
            <a:r>
              <a:rPr lang="en-US" altLang="zh-CN" dirty="0" err="1"/>
              <a:t>vv</a:t>
            </a:r>
            <a:r>
              <a:rPr lang="en-US" altLang="zh-CN" dirty="0"/>
              <a:t> = [</a:t>
            </a:r>
            <a:r>
              <a:rPr lang="en-US" altLang="zh-CN" dirty="0" err="1"/>
              <a:t>int</a:t>
            </a:r>
            <a:r>
              <a:rPr lang="en-US" altLang="zh-CN" dirty="0"/>
              <a:t>(x) for x in ln[1].split()]</a:t>
            </a:r>
          </a:p>
          <a:p>
            <a:r>
              <a:rPr lang="en-US" altLang="zh-CN" dirty="0"/>
              <a:t>        if </a:t>
            </a:r>
            <a:r>
              <a:rPr lang="en-US" altLang="zh-CN" dirty="0" err="1"/>
              <a:t>vv</a:t>
            </a:r>
            <a:r>
              <a:rPr lang="en-US" altLang="zh-CN" dirty="0"/>
              <a:t>[0] == -1:     # no acquaintance. </a:t>
            </a:r>
            <a:r>
              <a:rPr lang="en-US" altLang="zh-CN" dirty="0" err="1"/>
              <a:t>outdegree</a:t>
            </a:r>
            <a:r>
              <a:rPr lang="en-US" altLang="zh-CN" dirty="0"/>
              <a:t> is 0.</a:t>
            </a:r>
          </a:p>
          <a:p>
            <a:r>
              <a:rPr lang="en-US" altLang="zh-CN" dirty="0"/>
              <a:t>        #if </a:t>
            </a:r>
            <a:r>
              <a:rPr lang="en-US" altLang="zh-CN" dirty="0" err="1"/>
              <a:t>len</a:t>
            </a:r>
            <a:r>
              <a:rPr lang="en-US" altLang="zh-CN" dirty="0"/>
              <a:t>(</a:t>
            </a:r>
            <a:r>
              <a:rPr lang="en-US" altLang="zh-CN" dirty="0" err="1"/>
              <a:t>vv</a:t>
            </a:r>
            <a:r>
              <a:rPr lang="en-US" altLang="zh-CN" dirty="0"/>
              <a:t>) == 0:</a:t>
            </a:r>
          </a:p>
          <a:p>
            <a:r>
              <a:rPr lang="en-US" altLang="zh-CN" dirty="0"/>
              <a:t>            outdegree0.add(u)</a:t>
            </a:r>
          </a:p>
          <a:p>
            <a:r>
              <a:rPr lang="en-US" altLang="zh-CN" dirty="0"/>
              <a:t>        else:            </a:t>
            </a:r>
          </a:p>
          <a:p>
            <a:r>
              <a:rPr lang="en-US" altLang="zh-CN" dirty="0"/>
              <a:t>            for v in </a:t>
            </a:r>
            <a:r>
              <a:rPr lang="en-US" altLang="zh-CN" dirty="0" err="1"/>
              <a:t>vv</a:t>
            </a:r>
            <a:r>
              <a:rPr lang="en-US" altLang="zh-CN" dirty="0"/>
              <a:t>:</a:t>
            </a:r>
          </a:p>
          <a:p>
            <a:r>
              <a:rPr lang="en-US" altLang="zh-CN" dirty="0"/>
              <a:t>                </a:t>
            </a:r>
            <a:r>
              <a:rPr lang="en-US" altLang="zh-CN" dirty="0" err="1"/>
              <a:t>g.addEdge</a:t>
            </a:r>
            <a:r>
              <a:rPr lang="en-US" altLang="zh-CN" dirty="0"/>
              <a:t>(u, v)</a:t>
            </a:r>
          </a:p>
          <a:p>
            <a:endParaRPr lang="en-US" altLang="zh-CN" dirty="0"/>
          </a:p>
          <a:p>
            <a:endParaRPr lang="en-US" altLang="zh-CN" dirty="0"/>
          </a:p>
          <a:p>
            <a:r>
              <a:rPr lang="en-US" altLang="zh-CN" dirty="0"/>
              <a:t>'''</a:t>
            </a:r>
          </a:p>
          <a:p>
            <a:r>
              <a:rPr lang="en-US" altLang="zh-CN" dirty="0" err="1"/>
              <a:t>g.addEdge</a:t>
            </a:r>
            <a:r>
              <a:rPr lang="en-US" altLang="zh-CN" dirty="0"/>
              <a:t>(1, 0) </a:t>
            </a:r>
          </a:p>
          <a:p>
            <a:r>
              <a:rPr lang="en-US" altLang="zh-CN" dirty="0" err="1"/>
              <a:t>g.addEdge</a:t>
            </a:r>
            <a:r>
              <a:rPr lang="en-US" altLang="zh-CN" dirty="0"/>
              <a:t>(0, 2) </a:t>
            </a:r>
          </a:p>
          <a:p>
            <a:r>
              <a:rPr lang="en-US" altLang="zh-CN" dirty="0" err="1"/>
              <a:t>g.addEdge</a:t>
            </a:r>
            <a:r>
              <a:rPr lang="en-US" altLang="zh-CN" dirty="0"/>
              <a:t>(2, 1) </a:t>
            </a:r>
          </a:p>
          <a:p>
            <a:r>
              <a:rPr lang="en-US" altLang="zh-CN" dirty="0" err="1"/>
              <a:t>g.addEdge</a:t>
            </a:r>
            <a:r>
              <a:rPr lang="en-US" altLang="zh-CN" dirty="0"/>
              <a:t>(0, 3) </a:t>
            </a:r>
          </a:p>
          <a:p>
            <a:r>
              <a:rPr lang="en-US" altLang="zh-CN" dirty="0" err="1"/>
              <a:t>g.addEdge</a:t>
            </a:r>
            <a:r>
              <a:rPr lang="en-US" altLang="zh-CN" dirty="0"/>
              <a:t>(3, 4) </a:t>
            </a:r>
          </a:p>
          <a:p>
            <a:r>
              <a:rPr lang="en-US" altLang="zh-CN" dirty="0"/>
              <a:t>'''</a:t>
            </a:r>
          </a:p>
          <a:p>
            <a:endParaRPr lang="en-US" altLang="zh-CN" dirty="0"/>
          </a:p>
          <a:p>
            <a:r>
              <a:rPr lang="en-US" altLang="zh-CN" dirty="0"/>
              <a:t>print ("Following are strongly connected components in given graph") </a:t>
            </a:r>
          </a:p>
          <a:p>
            <a:r>
              <a:rPr lang="en-US" altLang="zh-CN" dirty="0" err="1"/>
              <a:t>g.printSCCs</a:t>
            </a:r>
            <a:r>
              <a:rPr lang="en-US" altLang="zh-CN" dirty="0"/>
              <a:t>() </a:t>
            </a:r>
            <a:endParaRPr lang="zh-CN" altLang="en-US" dirty="0"/>
          </a:p>
        </p:txBody>
      </p:sp>
      <p:sp>
        <p:nvSpPr>
          <p:cNvPr id="4" name="灯片编号占位符 3"/>
          <p:cNvSpPr>
            <a:spLocks noGrp="1"/>
          </p:cNvSpPr>
          <p:nvPr>
            <p:ph type="sldNum" sz="quarter" idx="10"/>
          </p:nvPr>
        </p:nvSpPr>
        <p:spPr/>
        <p:txBody>
          <a:bodyPr/>
          <a:lstStyle/>
          <a:p>
            <a:fld id="{E418962E-BD1F-4F50-B714-BA15A727698A}" type="slidenum">
              <a:rPr lang="zh-CN" altLang="en-US" smtClean="0"/>
              <a:t>8</a:t>
            </a:fld>
            <a:endParaRPr lang="zh-CN" altLang="en-US"/>
          </a:p>
        </p:txBody>
      </p:sp>
    </p:spTree>
    <p:extLst>
      <p:ext uri="{BB962C8B-B14F-4D97-AF65-F5344CB8AC3E}">
        <p14:creationId xmlns:p14="http://schemas.microsoft.com/office/powerpoint/2010/main" val="4226073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step 5</a:t>
            </a:r>
          </a:p>
          <a:p>
            <a:endParaRPr lang="en-US" altLang="zh-CN" dirty="0"/>
          </a:p>
          <a:p>
            <a:r>
              <a:rPr lang="en-US" altLang="zh-CN" dirty="0"/>
              <a:t>import sys</a:t>
            </a:r>
          </a:p>
          <a:p>
            <a:r>
              <a:rPr lang="en-US" altLang="zh-CN" dirty="0"/>
              <a:t>    </a:t>
            </a:r>
          </a:p>
          <a:p>
            <a:r>
              <a:rPr lang="en-US" altLang="zh-CN" dirty="0" err="1"/>
              <a:t>class_social_file</a:t>
            </a:r>
            <a:r>
              <a:rPr lang="en-US" altLang="zh-CN" dirty="0"/>
              <a:t> = "class12_13Social.txt"</a:t>
            </a:r>
          </a:p>
          <a:p>
            <a:r>
              <a:rPr lang="en-US" altLang="zh-CN" dirty="0"/>
              <a:t>outdegree0 = set()</a:t>
            </a:r>
          </a:p>
          <a:p>
            <a:endParaRPr lang="en-US" altLang="zh-CN" dirty="0"/>
          </a:p>
          <a:p>
            <a:r>
              <a:rPr lang="en-US" altLang="zh-CN" dirty="0"/>
              <a:t># print cypher script for neo4j</a:t>
            </a:r>
          </a:p>
          <a:p>
            <a:endParaRPr lang="en-US" altLang="zh-CN" dirty="0"/>
          </a:p>
          <a:p>
            <a:r>
              <a:rPr lang="en-US" altLang="zh-CN" dirty="0"/>
              <a:t>entity = ["//Create entities"]</a:t>
            </a:r>
          </a:p>
          <a:p>
            <a:r>
              <a:rPr lang="en-US" altLang="zh-CN" dirty="0"/>
              <a:t>relation = ["//Create relations between entities"]</a:t>
            </a:r>
          </a:p>
          <a:p>
            <a:r>
              <a:rPr lang="en-US" altLang="zh-CN" dirty="0" err="1"/>
              <a:t>relation.append</a:t>
            </a:r>
            <a:r>
              <a:rPr lang="en-US" altLang="zh-CN" dirty="0"/>
              <a:t>("\</a:t>
            </a:r>
            <a:r>
              <a:rPr lang="en-US" altLang="zh-CN" dirty="0" err="1"/>
              <a:t>nMATCH</a:t>
            </a:r>
            <a:r>
              <a:rPr lang="en-US" altLang="zh-CN" dirty="0"/>
              <a:t> (</a:t>
            </a:r>
            <a:r>
              <a:rPr lang="en-US" altLang="zh-CN" dirty="0" err="1"/>
              <a:t>a:Class</a:t>
            </a:r>
            <a:r>
              <a:rPr lang="en-US" altLang="zh-CN" dirty="0"/>
              <a:t>),(</a:t>
            </a:r>
            <a:r>
              <a:rPr lang="en-US" altLang="zh-CN" dirty="0" err="1"/>
              <a:t>b:Class</a:t>
            </a:r>
            <a:r>
              <a:rPr lang="en-US" altLang="zh-CN" dirty="0"/>
              <a:t>)\n WHERE ")</a:t>
            </a:r>
          </a:p>
          <a:p>
            <a:r>
              <a:rPr lang="en-US" altLang="zh-CN" dirty="0" err="1"/>
              <a:t>rel_detail</a:t>
            </a:r>
            <a:r>
              <a:rPr lang="en-US" altLang="zh-CN" dirty="0"/>
              <a:t> = []   </a:t>
            </a:r>
          </a:p>
          <a:p>
            <a:r>
              <a:rPr lang="en-US" altLang="zh-CN" dirty="0"/>
              <a:t>with open(</a:t>
            </a:r>
            <a:r>
              <a:rPr lang="en-US" altLang="zh-CN" dirty="0" err="1"/>
              <a:t>class_social_file</a:t>
            </a:r>
            <a:r>
              <a:rPr lang="en-US" altLang="zh-CN" dirty="0"/>
              <a:t>, 'r', encoding=</a:t>
            </a:r>
            <a:r>
              <a:rPr lang="en-US" altLang="zh-CN" dirty="0" err="1"/>
              <a:t>sys.getfilesystemencoding</a:t>
            </a:r>
            <a:r>
              <a:rPr lang="en-US" altLang="zh-CN" dirty="0"/>
              <a:t>()) as f:</a:t>
            </a:r>
          </a:p>
          <a:p>
            <a:r>
              <a:rPr lang="en-US" altLang="zh-CN" dirty="0"/>
              <a:t>    for ln in f:</a:t>
            </a:r>
          </a:p>
          <a:p>
            <a:r>
              <a:rPr lang="en-US" altLang="zh-CN" dirty="0"/>
              <a:t>        ln = </a:t>
            </a:r>
            <a:r>
              <a:rPr lang="en-US" altLang="zh-CN" dirty="0" err="1"/>
              <a:t>ln.rstrip</a:t>
            </a:r>
            <a:r>
              <a:rPr lang="en-US" altLang="zh-CN" dirty="0"/>
              <a:t>()    # remove '\n'</a:t>
            </a:r>
          </a:p>
          <a:p>
            <a:r>
              <a:rPr lang="en-US" altLang="zh-CN" dirty="0"/>
              <a:t>        ln = </a:t>
            </a:r>
            <a:r>
              <a:rPr lang="en-US" altLang="zh-CN" dirty="0" err="1"/>
              <a:t>ln.split</a:t>
            </a:r>
            <a:r>
              <a:rPr lang="en-US" altLang="zh-CN" dirty="0"/>
              <a:t>(":")</a:t>
            </a:r>
          </a:p>
          <a:p>
            <a:r>
              <a:rPr lang="en-US" altLang="zh-CN" dirty="0"/>
              <a:t>        u = int(ln[0].</a:t>
            </a:r>
            <a:r>
              <a:rPr lang="en-US" altLang="zh-CN" dirty="0" err="1"/>
              <a:t>rstrip</a:t>
            </a:r>
            <a:r>
              <a:rPr lang="en-US" altLang="zh-CN" dirty="0"/>
              <a:t>())</a:t>
            </a:r>
          </a:p>
          <a:p>
            <a:r>
              <a:rPr lang="en-US" altLang="zh-CN" dirty="0"/>
              <a:t>        </a:t>
            </a:r>
            <a:r>
              <a:rPr lang="en-US" altLang="zh-CN" dirty="0" err="1"/>
              <a:t>entity.append</a:t>
            </a:r>
            <a:r>
              <a:rPr lang="en-US" altLang="zh-CN" dirty="0"/>
              <a:t>(</a:t>
            </a:r>
            <a:r>
              <a:rPr lang="en-US" altLang="zh-CN" dirty="0" err="1"/>
              <a:t>f"CREATE</a:t>
            </a:r>
            <a:r>
              <a:rPr lang="en-US" altLang="zh-CN" dirty="0"/>
              <a:t> (s{u}:Class{{name:'{u}'}})")</a:t>
            </a:r>
          </a:p>
          <a:p>
            <a:r>
              <a:rPr lang="en-US" altLang="zh-CN" dirty="0"/>
              <a:t>        </a:t>
            </a:r>
          </a:p>
          <a:p>
            <a:r>
              <a:rPr lang="en-US" altLang="zh-CN" dirty="0"/>
              <a:t>        </a:t>
            </a:r>
            <a:r>
              <a:rPr lang="en-US" altLang="zh-CN" dirty="0" err="1"/>
              <a:t>vv</a:t>
            </a:r>
            <a:r>
              <a:rPr lang="en-US" altLang="zh-CN" dirty="0"/>
              <a:t> = ln[1].split()</a:t>
            </a:r>
          </a:p>
          <a:p>
            <a:r>
              <a:rPr lang="en-US" altLang="zh-CN" dirty="0"/>
              <a:t>        if </a:t>
            </a:r>
            <a:r>
              <a:rPr lang="en-US" altLang="zh-CN" dirty="0" err="1"/>
              <a:t>vv</a:t>
            </a:r>
            <a:r>
              <a:rPr lang="en-US" altLang="zh-CN" dirty="0"/>
              <a:t>[0] == '-1':     # no acquaintance. outdegree is 0.</a:t>
            </a:r>
          </a:p>
          <a:p>
            <a:r>
              <a:rPr lang="en-US" altLang="zh-CN" dirty="0"/>
              <a:t>        #if </a:t>
            </a:r>
            <a:r>
              <a:rPr lang="en-US" altLang="zh-CN" dirty="0" err="1"/>
              <a:t>len</a:t>
            </a:r>
            <a:r>
              <a:rPr lang="en-US" altLang="zh-CN" dirty="0"/>
              <a:t>(</a:t>
            </a:r>
            <a:r>
              <a:rPr lang="en-US" altLang="zh-CN" dirty="0" err="1"/>
              <a:t>vv</a:t>
            </a:r>
            <a:r>
              <a:rPr lang="en-US" altLang="zh-CN" dirty="0"/>
              <a:t>) == 0:</a:t>
            </a:r>
          </a:p>
          <a:p>
            <a:r>
              <a:rPr lang="en-US" altLang="zh-CN" dirty="0"/>
              <a:t>            outdegree0.add(u)</a:t>
            </a:r>
          </a:p>
          <a:p>
            <a:r>
              <a:rPr lang="en-US" altLang="zh-CN" dirty="0"/>
              <a:t>        else:            </a:t>
            </a:r>
          </a:p>
          <a:p>
            <a:r>
              <a:rPr lang="en-US" altLang="zh-CN" dirty="0"/>
              <a:t>            </a:t>
            </a:r>
            <a:r>
              <a:rPr lang="en-US" altLang="zh-CN" dirty="0" err="1"/>
              <a:t>rel_detail.append</a:t>
            </a:r>
            <a:r>
              <a:rPr lang="en-US" altLang="zh-CN" dirty="0"/>
              <a:t>(</a:t>
            </a:r>
            <a:r>
              <a:rPr lang="en-US" altLang="zh-CN" dirty="0" err="1"/>
              <a:t>f"a.name</a:t>
            </a:r>
            <a:r>
              <a:rPr lang="en-US" altLang="zh-CN" dirty="0"/>
              <a:t>='{u}' AND b.name in {</a:t>
            </a:r>
            <a:r>
              <a:rPr lang="en-US" altLang="zh-CN" dirty="0" err="1"/>
              <a:t>vv</a:t>
            </a:r>
            <a:r>
              <a:rPr lang="en-US" altLang="zh-CN" dirty="0"/>
              <a:t>}")  </a:t>
            </a:r>
          </a:p>
          <a:p>
            <a:r>
              <a:rPr lang="en-US" altLang="zh-CN" dirty="0"/>
              <a:t>                </a:t>
            </a:r>
          </a:p>
          <a:p>
            <a:r>
              <a:rPr lang="en-US" altLang="zh-CN" dirty="0" err="1"/>
              <a:t>relation.append</a:t>
            </a:r>
            <a:r>
              <a:rPr lang="en-US" altLang="zh-CN" dirty="0"/>
              <a:t>('\</a:t>
            </a:r>
            <a:r>
              <a:rPr lang="en-US" altLang="zh-CN" dirty="0" err="1"/>
              <a:t>nOR</a:t>
            </a:r>
            <a:r>
              <a:rPr lang="en-US" altLang="zh-CN" dirty="0"/>
              <a:t> '.join(</a:t>
            </a:r>
            <a:r>
              <a:rPr lang="en-US" altLang="zh-CN" dirty="0" err="1"/>
              <a:t>rel_detail</a:t>
            </a:r>
            <a:r>
              <a:rPr lang="en-US" altLang="zh-CN" dirty="0"/>
              <a:t>))</a:t>
            </a:r>
          </a:p>
          <a:p>
            <a:r>
              <a:rPr lang="en-US" altLang="zh-CN" dirty="0" err="1"/>
              <a:t>relation.append</a:t>
            </a:r>
            <a:r>
              <a:rPr lang="en-US" altLang="zh-CN" dirty="0"/>
              <a:t>("\</a:t>
            </a:r>
            <a:r>
              <a:rPr lang="en-US" altLang="zh-CN" dirty="0" err="1"/>
              <a:t>nCREATE</a:t>
            </a:r>
            <a:r>
              <a:rPr lang="en-US" altLang="zh-CN" dirty="0"/>
              <a:t> (a)-[</a:t>
            </a:r>
            <a:r>
              <a:rPr lang="en-US" altLang="zh-CN" dirty="0" err="1"/>
              <a:t>r:know</a:t>
            </a:r>
            <a:r>
              <a:rPr lang="en-US" altLang="zh-CN" dirty="0"/>
              <a:t>]-&gt;(b)")</a:t>
            </a:r>
          </a:p>
          <a:p>
            <a:r>
              <a:rPr lang="en-US" altLang="zh-CN" dirty="0" err="1"/>
              <a:t>relation.append</a:t>
            </a:r>
            <a:r>
              <a:rPr lang="en-US" altLang="zh-CN" dirty="0"/>
              <a:t>("\</a:t>
            </a:r>
            <a:r>
              <a:rPr lang="en-US" altLang="zh-CN" dirty="0" err="1"/>
              <a:t>nRETURN</a:t>
            </a:r>
            <a:r>
              <a:rPr lang="en-US" altLang="zh-CN" dirty="0"/>
              <a:t> type(r)")</a:t>
            </a:r>
          </a:p>
          <a:p>
            <a:endParaRPr lang="en-US" altLang="zh-CN" dirty="0"/>
          </a:p>
          <a:p>
            <a:r>
              <a:rPr lang="en-US" altLang="zh-CN" dirty="0"/>
              <a:t># python3 print_cypher.py &gt; 1213output.log</a:t>
            </a:r>
          </a:p>
          <a:p>
            <a:r>
              <a:rPr lang="en-US" altLang="zh-CN" dirty="0"/>
              <a:t>print('\</a:t>
            </a:r>
            <a:r>
              <a:rPr lang="en-US" altLang="zh-CN" dirty="0" err="1"/>
              <a:t>n'.join</a:t>
            </a:r>
            <a:r>
              <a:rPr lang="en-US" altLang="zh-CN" dirty="0"/>
              <a:t>(entity))</a:t>
            </a:r>
          </a:p>
          <a:p>
            <a:r>
              <a:rPr lang="en-US" altLang="zh-CN" dirty="0"/>
              <a:t>print()</a:t>
            </a:r>
          </a:p>
          <a:p>
            <a:r>
              <a:rPr lang="en-US" altLang="zh-CN" dirty="0"/>
              <a:t>print(*relation)</a:t>
            </a:r>
          </a:p>
          <a:p>
            <a:endParaRPr lang="en-US" altLang="zh-CN" dirty="0"/>
          </a:p>
          <a:p>
            <a:endParaRPr lang="en-US" altLang="zh-CN" dirty="0"/>
          </a:p>
          <a:p>
            <a:r>
              <a:rPr lang="en-US" altLang="zh-CN" dirty="0"/>
              <a:t># in neo4j Sandbox</a:t>
            </a:r>
          </a:p>
          <a:p>
            <a:r>
              <a:rPr lang="en-US" altLang="zh-CN" dirty="0"/>
              <a:t># https://stackoverflow.com/questions/23310114/how-to-reset-clear-delete-neo4j-database</a:t>
            </a:r>
          </a:p>
          <a:p>
            <a:r>
              <a:rPr lang="en-US" altLang="zh-CN" dirty="0"/>
              <a:t># delete all nodes with relationships</a:t>
            </a:r>
          </a:p>
          <a:p>
            <a:r>
              <a:rPr lang="en-US" altLang="zh-CN" dirty="0"/>
              <a:t>#   match (a) -[r] -&gt; () delete a, r</a:t>
            </a:r>
          </a:p>
          <a:p>
            <a:r>
              <a:rPr lang="en-US" altLang="zh-CN" dirty="0"/>
              <a:t># delete nodes that have no relationships</a:t>
            </a:r>
          </a:p>
          <a:p>
            <a:r>
              <a:rPr lang="en-US" altLang="zh-CN" dirty="0"/>
              <a:t>#   match (a) delete a</a:t>
            </a:r>
          </a:p>
          <a:p>
            <a:endParaRPr lang="en-US" altLang="zh-CN" dirty="0"/>
          </a:p>
          <a:p>
            <a:r>
              <a:rPr lang="en-US" altLang="zh-CN" dirty="0"/>
              <a:t># run 1213output.log</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418962E-BD1F-4F50-B714-BA15A727698A}" type="slidenum">
              <a:rPr lang="zh-CN" altLang="en-US" smtClean="0"/>
              <a:t>9</a:t>
            </a:fld>
            <a:endParaRPr lang="zh-CN" altLang="en-US"/>
          </a:p>
        </p:txBody>
      </p:sp>
    </p:spTree>
    <p:extLst>
      <p:ext uri="{BB962C8B-B14F-4D97-AF65-F5344CB8AC3E}">
        <p14:creationId xmlns:p14="http://schemas.microsoft.com/office/powerpoint/2010/main" val="813270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//Create entities</a:t>
            </a:r>
          </a:p>
          <a:p>
            <a:r>
              <a:rPr lang="en-US" altLang="zh-CN" dirty="0"/>
              <a:t>CREATE (s53:Class{name:'53'})</a:t>
            </a:r>
          </a:p>
          <a:p>
            <a:r>
              <a:rPr lang="en-US" altLang="zh-CN" dirty="0"/>
              <a:t>CREATE (s118:Class{name:'118'})</a:t>
            </a:r>
          </a:p>
          <a:p>
            <a:r>
              <a:rPr lang="en-US" altLang="zh-CN" dirty="0"/>
              <a:t>CREATE (s92:Class{name:'92'})</a:t>
            </a:r>
          </a:p>
          <a:p>
            <a:r>
              <a:rPr lang="en-US" altLang="zh-CN" dirty="0"/>
              <a:t>CREATE (s102:Class{name:'102'})</a:t>
            </a:r>
          </a:p>
          <a:p>
            <a:r>
              <a:rPr lang="en-US" altLang="zh-CN" dirty="0"/>
              <a:t>CREATE (s130:Class{name:'130'})</a:t>
            </a:r>
          </a:p>
          <a:p>
            <a:r>
              <a:rPr lang="en-US" altLang="zh-CN" dirty="0"/>
              <a:t>CREATE (s42:Class{name:'42'})</a:t>
            </a:r>
          </a:p>
          <a:p>
            <a:r>
              <a:rPr lang="en-US" altLang="zh-CN" dirty="0"/>
              <a:t>CREATE (s39:Class{name:'39'})</a:t>
            </a:r>
          </a:p>
          <a:p>
            <a:r>
              <a:rPr lang="en-US" altLang="zh-CN" dirty="0"/>
              <a:t>CREATE (s43:Class{name:'43'})</a:t>
            </a:r>
          </a:p>
          <a:p>
            <a:r>
              <a:rPr lang="en-US" altLang="zh-CN" dirty="0"/>
              <a:t>CREATE (s134:Class{name:'134'})</a:t>
            </a:r>
          </a:p>
          <a:p>
            <a:r>
              <a:rPr lang="en-US" altLang="zh-CN" dirty="0"/>
              <a:t>CREATE (s136:Class{name:'136'})</a:t>
            </a:r>
          </a:p>
          <a:p>
            <a:r>
              <a:rPr lang="en-US" altLang="zh-CN" dirty="0"/>
              <a:t>CREATE (s17:Class{name:'17'})</a:t>
            </a:r>
          </a:p>
          <a:p>
            <a:r>
              <a:rPr lang="en-US" altLang="zh-CN" dirty="0"/>
              <a:t>CREATE (s96:Class{name:'96'})</a:t>
            </a:r>
          </a:p>
          <a:p>
            <a:r>
              <a:rPr lang="en-US" altLang="zh-CN" dirty="0"/>
              <a:t>CREATE (s141:Class{name:'141'})</a:t>
            </a:r>
          </a:p>
          <a:p>
            <a:r>
              <a:rPr lang="en-US" altLang="zh-CN" dirty="0"/>
              <a:t>CREATE (s41:Class{name:'41'})</a:t>
            </a:r>
          </a:p>
          <a:p>
            <a:r>
              <a:rPr lang="en-US" altLang="zh-CN" dirty="0"/>
              <a:t>CREATE (s56:Class{name:'56'})</a:t>
            </a:r>
          </a:p>
          <a:p>
            <a:r>
              <a:rPr lang="en-US" altLang="zh-CN" dirty="0"/>
              <a:t>CREATE (s105:Class{name:'105'})</a:t>
            </a:r>
          </a:p>
          <a:p>
            <a:r>
              <a:rPr lang="en-US" altLang="zh-CN" dirty="0"/>
              <a:t>CREATE (s19:Class{name:'19'})</a:t>
            </a:r>
          </a:p>
          <a:p>
            <a:r>
              <a:rPr lang="en-US" altLang="zh-CN" dirty="0"/>
              <a:t>CREATE (s68:Class{name:'68'})</a:t>
            </a:r>
          </a:p>
          <a:p>
            <a:r>
              <a:rPr lang="en-US" altLang="zh-CN" dirty="0"/>
              <a:t>CREATE (s167:Class{name:'167'})</a:t>
            </a:r>
          </a:p>
          <a:p>
            <a:r>
              <a:rPr lang="en-US" altLang="zh-CN" dirty="0"/>
              <a:t>CREATE (s132:Class{name:'132'})</a:t>
            </a:r>
          </a:p>
          <a:p>
            <a:r>
              <a:rPr lang="en-US" altLang="zh-CN" dirty="0"/>
              <a:t>CREATE (s175:Class{name:'175'})</a:t>
            </a:r>
          </a:p>
          <a:p>
            <a:r>
              <a:rPr lang="en-US" altLang="zh-CN" dirty="0"/>
              <a:t>CREATE (s104:Class{name:'104'})</a:t>
            </a:r>
          </a:p>
          <a:p>
            <a:r>
              <a:rPr lang="en-US" altLang="zh-CN" dirty="0"/>
              <a:t>CREATE (s27:Class{name:'27'})</a:t>
            </a:r>
          </a:p>
          <a:p>
            <a:r>
              <a:rPr lang="en-US" altLang="zh-CN" dirty="0"/>
              <a:t>CREATE (s117:Class{name:'117'})</a:t>
            </a:r>
          </a:p>
          <a:p>
            <a:r>
              <a:rPr lang="en-US" altLang="zh-CN" dirty="0"/>
              <a:t>CREATE (s87:Class{name:'87'})</a:t>
            </a:r>
          </a:p>
          <a:p>
            <a:r>
              <a:rPr lang="en-US" altLang="zh-CN" dirty="0"/>
              <a:t>CREATE (s110:Class{name:'110'})</a:t>
            </a:r>
          </a:p>
          <a:p>
            <a:r>
              <a:rPr lang="en-US" altLang="zh-CN" dirty="0"/>
              <a:t>CREATE (s107:Class{name:'107'})</a:t>
            </a:r>
          </a:p>
          <a:p>
            <a:r>
              <a:rPr lang="en-US" altLang="zh-CN" dirty="0"/>
              <a:t>CREATE (s146:Class{name:'146'})</a:t>
            </a:r>
          </a:p>
          <a:p>
            <a:r>
              <a:rPr lang="en-US" altLang="zh-CN" dirty="0"/>
              <a:t>CREATE (s44:Class{name:'44'})</a:t>
            </a:r>
          </a:p>
          <a:p>
            <a:r>
              <a:rPr lang="en-US" altLang="zh-CN" dirty="0"/>
              <a:t>CREATE (s154:Class{name:'154'})</a:t>
            </a:r>
          </a:p>
          <a:p>
            <a:r>
              <a:rPr lang="en-US" altLang="zh-CN" dirty="0"/>
              <a:t>CREATE (s30:Class{name:'30'})</a:t>
            </a:r>
          </a:p>
          <a:p>
            <a:r>
              <a:rPr lang="en-US" altLang="zh-CN" dirty="0"/>
              <a:t>CREATE (s106:Class{name:'106'})</a:t>
            </a:r>
          </a:p>
          <a:p>
            <a:r>
              <a:rPr lang="en-US" altLang="zh-CN" dirty="0"/>
              <a:t>CREATE (s34:Class{name:'34'})</a:t>
            </a:r>
          </a:p>
          <a:p>
            <a:r>
              <a:rPr lang="en-US" altLang="zh-CN" dirty="0"/>
              <a:t>CREATE (s145:Class{name:'145'})</a:t>
            </a:r>
          </a:p>
          <a:p>
            <a:r>
              <a:rPr lang="en-US" altLang="zh-CN" dirty="0"/>
              <a:t>CREATE (s169:Class{name:'169'})</a:t>
            </a:r>
          </a:p>
          <a:p>
            <a:r>
              <a:rPr lang="en-US" altLang="zh-CN" dirty="0"/>
              <a:t>CREATE (s160:Class{name:'160'})</a:t>
            </a:r>
          </a:p>
          <a:p>
            <a:r>
              <a:rPr lang="en-US" altLang="zh-CN" dirty="0"/>
              <a:t>CREATE (s79:Class{name:'79'})</a:t>
            </a:r>
          </a:p>
          <a:p>
            <a:r>
              <a:rPr lang="en-US" altLang="zh-CN" dirty="0"/>
              <a:t>CREATE (s162:Class{name:'162'})</a:t>
            </a:r>
          </a:p>
          <a:p>
            <a:r>
              <a:rPr lang="en-US" altLang="zh-CN" dirty="0"/>
              <a:t>CREATE (s77:Class{name:'77'})</a:t>
            </a:r>
          </a:p>
          <a:p>
            <a:r>
              <a:rPr lang="en-US" altLang="zh-CN" dirty="0"/>
              <a:t>CREATE (s75:Class{name:'75'})</a:t>
            </a:r>
          </a:p>
          <a:p>
            <a:r>
              <a:rPr lang="en-US" altLang="zh-CN" dirty="0"/>
              <a:t>CREATE (s21:Class{name:'21'})</a:t>
            </a:r>
          </a:p>
          <a:p>
            <a:r>
              <a:rPr lang="en-US" altLang="zh-CN" dirty="0"/>
              <a:t>CREATE (s174:Class{name:'174'})</a:t>
            </a:r>
          </a:p>
          <a:p>
            <a:r>
              <a:rPr lang="en-US" altLang="zh-CN" dirty="0"/>
              <a:t>CREATE (s81:Class{name:'81'})</a:t>
            </a:r>
          </a:p>
          <a:p>
            <a:r>
              <a:rPr lang="en-US" altLang="zh-CN" dirty="0"/>
              <a:t>CREATE (s16:Class{name:'16'})</a:t>
            </a:r>
          </a:p>
          <a:p>
            <a:r>
              <a:rPr lang="en-US" altLang="zh-CN" dirty="0"/>
              <a:t>CREATE (s51:Class{name:'51'})</a:t>
            </a:r>
          </a:p>
          <a:p>
            <a:r>
              <a:rPr lang="en-US" altLang="zh-CN" dirty="0"/>
              <a:t>CREATE (s28:Class{name:'28'})</a:t>
            </a:r>
          </a:p>
          <a:p>
            <a:r>
              <a:rPr lang="en-US" altLang="zh-CN" dirty="0"/>
              <a:t>CREATE (s54:Class{name:'54'})</a:t>
            </a:r>
          </a:p>
          <a:p>
            <a:r>
              <a:rPr lang="en-US" altLang="zh-CN" dirty="0"/>
              <a:t>CREATE (s82:Class{name:'82'})</a:t>
            </a:r>
          </a:p>
          <a:p>
            <a:r>
              <a:rPr lang="en-US" altLang="zh-CN" dirty="0"/>
              <a:t>CREATE (s52:Class{name:'52'})</a:t>
            </a:r>
          </a:p>
          <a:p>
            <a:r>
              <a:rPr lang="en-US" altLang="zh-CN" dirty="0"/>
              <a:t>CREATE (s25:Class{name:'25'})</a:t>
            </a:r>
          </a:p>
          <a:p>
            <a:r>
              <a:rPr lang="en-US" altLang="zh-CN" dirty="0"/>
              <a:t>CREATE (s37:Class{name:'37'})</a:t>
            </a:r>
          </a:p>
          <a:p>
            <a:r>
              <a:rPr lang="en-US" altLang="zh-CN" dirty="0"/>
              <a:t>CREATE (s26:Class{name:'26'})</a:t>
            </a:r>
          </a:p>
          <a:p>
            <a:r>
              <a:rPr lang="en-US" altLang="zh-CN" dirty="0"/>
              <a:t>CREATE (s67:Class{name:'67'})</a:t>
            </a:r>
          </a:p>
          <a:p>
            <a:r>
              <a:rPr lang="en-US" altLang="zh-CN" dirty="0"/>
              <a:t>CREATE (s140:Class{name:'140'})</a:t>
            </a:r>
          </a:p>
          <a:p>
            <a:r>
              <a:rPr lang="en-US" altLang="zh-CN" dirty="0"/>
              <a:t>CREATE (s38:Class{name:'38'})</a:t>
            </a:r>
          </a:p>
          <a:p>
            <a:r>
              <a:rPr lang="en-US" altLang="zh-CN" dirty="0"/>
              <a:t>CREATE (s59:Class{name:'59'})</a:t>
            </a:r>
          </a:p>
          <a:p>
            <a:r>
              <a:rPr lang="en-US" altLang="zh-CN" dirty="0"/>
              <a:t>CREATE (s62:Class{name:'62'})</a:t>
            </a:r>
          </a:p>
          <a:p>
            <a:r>
              <a:rPr lang="en-US" altLang="zh-CN" dirty="0"/>
              <a:t>CREATE (s24:Class{name:'24'})</a:t>
            </a:r>
          </a:p>
          <a:p>
            <a:r>
              <a:rPr lang="en-US" altLang="zh-CN" dirty="0"/>
              <a:t>CREATE (s126:Class{name:'126'})</a:t>
            </a:r>
          </a:p>
          <a:p>
            <a:r>
              <a:rPr lang="en-US" altLang="zh-CN" dirty="0"/>
              <a:t>CREATE (s23:Class{name:'23'})</a:t>
            </a:r>
          </a:p>
          <a:p>
            <a:r>
              <a:rPr lang="en-US" altLang="zh-CN" dirty="0"/>
              <a:t>CREATE (s101:Class{name:'101'})</a:t>
            </a:r>
          </a:p>
          <a:p>
            <a:r>
              <a:rPr lang="en-US" altLang="zh-CN" dirty="0"/>
              <a:t>CREATE (s11:Class{name:'11'})</a:t>
            </a:r>
          </a:p>
          <a:p>
            <a:r>
              <a:rPr lang="en-US" altLang="zh-CN" dirty="0"/>
              <a:t>CREATE (s147:Class{name:'147'})</a:t>
            </a:r>
          </a:p>
          <a:p>
            <a:r>
              <a:rPr lang="en-US" altLang="zh-CN" dirty="0"/>
              <a:t>CREATE (s60:Class{name:'60'})</a:t>
            </a:r>
          </a:p>
          <a:p>
            <a:r>
              <a:rPr lang="en-US" altLang="zh-CN" dirty="0"/>
              <a:t>CREATE (s22:Class{name:'22'})</a:t>
            </a:r>
          </a:p>
          <a:p>
            <a:r>
              <a:rPr lang="en-US" altLang="zh-CN" dirty="0"/>
              <a:t>CREATE (s83:Class{name:'83'})</a:t>
            </a:r>
          </a:p>
          <a:p>
            <a:r>
              <a:rPr lang="en-US" altLang="zh-CN" dirty="0"/>
              <a:t>CREATE (s100:Class{name:'100'})</a:t>
            </a:r>
          </a:p>
          <a:p>
            <a:r>
              <a:rPr lang="en-US" altLang="zh-CN" dirty="0"/>
              <a:t>CREATE (s123:Class{name:'123'})</a:t>
            </a:r>
          </a:p>
          <a:p>
            <a:r>
              <a:rPr lang="en-US" altLang="zh-CN" dirty="0"/>
              <a:t>CREATE (s139:Class{name:'139'})</a:t>
            </a:r>
          </a:p>
          <a:p>
            <a:r>
              <a:rPr lang="en-US" altLang="zh-CN" dirty="0"/>
              <a:t>CREATE (s176:Class{name:'176'})</a:t>
            </a:r>
          </a:p>
          <a:p>
            <a:r>
              <a:rPr lang="en-US" altLang="zh-CN" dirty="0"/>
              <a:t>CREATE (s161:Class{name:'161'})</a:t>
            </a:r>
          </a:p>
          <a:p>
            <a:r>
              <a:rPr lang="en-US" altLang="zh-CN" dirty="0"/>
              <a:t>CREATE (s40:Class{name:'40'})</a:t>
            </a:r>
          </a:p>
          <a:p>
            <a:r>
              <a:rPr lang="en-US" altLang="zh-CN" dirty="0"/>
              <a:t>CREATE (s0:Class{name:'0'})</a:t>
            </a:r>
          </a:p>
          <a:p>
            <a:r>
              <a:rPr lang="en-US" altLang="zh-CN" dirty="0"/>
              <a:t>CREATE (s98:Class{name:'98'})</a:t>
            </a:r>
          </a:p>
          <a:p>
            <a:r>
              <a:rPr lang="en-US" altLang="zh-CN" dirty="0"/>
              <a:t>CREATE (s150:Class{name:'150'})</a:t>
            </a:r>
          </a:p>
          <a:p>
            <a:r>
              <a:rPr lang="en-US" altLang="zh-CN" dirty="0"/>
              <a:t>CREATE (s95:Class{name:'95'})</a:t>
            </a:r>
          </a:p>
          <a:p>
            <a:r>
              <a:rPr lang="en-US" altLang="zh-CN" dirty="0"/>
              <a:t>CREATE (s151:Class{name:'151'})</a:t>
            </a:r>
          </a:p>
          <a:p>
            <a:r>
              <a:rPr lang="en-US" altLang="zh-CN" dirty="0"/>
              <a:t>CREATE (s50:Class{name:'50'})</a:t>
            </a:r>
          </a:p>
          <a:p>
            <a:r>
              <a:rPr lang="en-US" altLang="zh-CN" dirty="0"/>
              <a:t>CREATE (s78:Class{name:'78'})</a:t>
            </a:r>
          </a:p>
          <a:p>
            <a:r>
              <a:rPr lang="en-US" altLang="zh-CN" dirty="0"/>
              <a:t>CREATE (s122:Class{name:'122'})</a:t>
            </a:r>
          </a:p>
          <a:p>
            <a:r>
              <a:rPr lang="en-US" altLang="zh-CN" dirty="0"/>
              <a:t>CREATE (s119:Class{name:'119'})</a:t>
            </a:r>
          </a:p>
          <a:p>
            <a:r>
              <a:rPr lang="en-US" altLang="zh-CN" dirty="0"/>
              <a:t>CREATE (s113:Class{name:'113'})</a:t>
            </a:r>
          </a:p>
          <a:p>
            <a:r>
              <a:rPr lang="en-US" altLang="zh-CN" dirty="0"/>
              <a:t>CREATE (s99:Class{name:'99'})</a:t>
            </a:r>
          </a:p>
          <a:p>
            <a:r>
              <a:rPr lang="en-US" altLang="zh-CN" dirty="0"/>
              <a:t>CREATE (s156:Class{name:'156'})</a:t>
            </a:r>
          </a:p>
          <a:p>
            <a:r>
              <a:rPr lang="en-US" altLang="zh-CN" dirty="0"/>
              <a:t>CREATE (s14:Class{name:'14'})</a:t>
            </a:r>
          </a:p>
          <a:p>
            <a:r>
              <a:rPr lang="en-US" altLang="zh-CN" dirty="0"/>
              <a:t>CREATE (s61:Class{name:'61'})</a:t>
            </a:r>
          </a:p>
          <a:p>
            <a:r>
              <a:rPr lang="en-US" altLang="zh-CN" dirty="0"/>
              <a:t>CREATE (s149:Class{name:'149'})</a:t>
            </a:r>
          </a:p>
          <a:p>
            <a:r>
              <a:rPr lang="en-US" altLang="zh-CN" dirty="0"/>
              <a:t>CREATE (s20:Class{name:'20'})</a:t>
            </a:r>
          </a:p>
          <a:p>
            <a:r>
              <a:rPr lang="en-US" altLang="zh-CN" dirty="0"/>
              <a:t>CREATE (s152:Class{name:'152'})</a:t>
            </a:r>
          </a:p>
          <a:p>
            <a:r>
              <a:rPr lang="en-US" altLang="zh-CN" dirty="0"/>
              <a:t>CREATE (s129:Class{name:'129'})</a:t>
            </a:r>
          </a:p>
          <a:p>
            <a:r>
              <a:rPr lang="en-US" altLang="zh-CN" dirty="0"/>
              <a:t>CREATE (s66:Class{name:'66'})</a:t>
            </a:r>
          </a:p>
          <a:p>
            <a:r>
              <a:rPr lang="en-US" altLang="zh-CN" dirty="0"/>
              <a:t>CREATE (s91:Class{name:'91'})</a:t>
            </a:r>
          </a:p>
          <a:p>
            <a:r>
              <a:rPr lang="en-US" altLang="zh-CN" dirty="0"/>
              <a:t>CREATE (s70:Class{name:'70'})</a:t>
            </a:r>
          </a:p>
          <a:p>
            <a:r>
              <a:rPr lang="en-US" altLang="zh-CN" dirty="0"/>
              <a:t>CREATE (s153:Class{name:'153'})</a:t>
            </a:r>
          </a:p>
          <a:p>
            <a:r>
              <a:rPr lang="en-US" altLang="zh-CN" dirty="0"/>
              <a:t>CREATE (s164:Class{name:'164'})</a:t>
            </a:r>
          </a:p>
          <a:p>
            <a:r>
              <a:rPr lang="en-US" altLang="zh-CN" dirty="0"/>
              <a:t>CREATE (s142:Class{name:'142'})</a:t>
            </a:r>
          </a:p>
          <a:p>
            <a:r>
              <a:rPr lang="en-US" altLang="zh-CN" dirty="0"/>
              <a:t>CREATE (s31:Class{name:'31'})</a:t>
            </a:r>
          </a:p>
          <a:p>
            <a:r>
              <a:rPr lang="en-US" altLang="zh-CN" dirty="0"/>
              <a:t>CREATE (s36:Class{name:'36'})</a:t>
            </a:r>
          </a:p>
          <a:p>
            <a:r>
              <a:rPr lang="en-US" altLang="zh-CN" dirty="0"/>
              <a:t>CREATE (s159:Class{name:'159'})</a:t>
            </a:r>
          </a:p>
          <a:p>
            <a:r>
              <a:rPr lang="en-US" altLang="zh-CN" dirty="0"/>
              <a:t>CREATE (s170:Class{name:'170'})</a:t>
            </a:r>
          </a:p>
          <a:p>
            <a:r>
              <a:rPr lang="en-US" altLang="zh-CN" dirty="0"/>
              <a:t>CREATE (s46:Class{name:'46'})</a:t>
            </a:r>
          </a:p>
          <a:p>
            <a:r>
              <a:rPr lang="en-US" altLang="zh-CN" dirty="0"/>
              <a:t>CREATE (s108:Class{name:'108'})</a:t>
            </a:r>
          </a:p>
          <a:p>
            <a:r>
              <a:rPr lang="en-US" altLang="zh-CN" dirty="0"/>
              <a:t>CREATE (s112:Class{name:'112'})</a:t>
            </a:r>
          </a:p>
          <a:p>
            <a:r>
              <a:rPr lang="en-US" altLang="zh-CN" dirty="0"/>
              <a:t>CREATE (s124:Class{name:'124'})</a:t>
            </a:r>
          </a:p>
          <a:p>
            <a:r>
              <a:rPr lang="en-US" altLang="zh-CN" dirty="0"/>
              <a:t>CREATE (s13:Class{name:'13'})</a:t>
            </a:r>
          </a:p>
          <a:p>
            <a:r>
              <a:rPr lang="en-US" altLang="zh-CN" dirty="0"/>
              <a:t>CREATE (s29:Class{name:'29'})</a:t>
            </a:r>
          </a:p>
          <a:p>
            <a:r>
              <a:rPr lang="en-US" altLang="zh-CN" dirty="0"/>
              <a:t>CREATE (s165:Class{name:'165'})</a:t>
            </a:r>
          </a:p>
          <a:p>
            <a:r>
              <a:rPr lang="en-US" altLang="zh-CN" dirty="0"/>
              <a:t>CREATE (s157:Class{name:'157'})</a:t>
            </a:r>
          </a:p>
          <a:p>
            <a:r>
              <a:rPr lang="en-US" altLang="zh-CN" dirty="0"/>
              <a:t>CREATE (s35:Class{name:'35'})</a:t>
            </a:r>
          </a:p>
          <a:p>
            <a:r>
              <a:rPr lang="en-US" altLang="zh-CN" dirty="0"/>
              <a:t>CREATE (s69:Class{name:'69'})</a:t>
            </a:r>
          </a:p>
          <a:p>
            <a:r>
              <a:rPr lang="en-US" altLang="zh-CN" dirty="0"/>
              <a:t>CREATE (s137:Class{name:'137'})</a:t>
            </a:r>
          </a:p>
          <a:p>
            <a:r>
              <a:rPr lang="en-US" altLang="zh-CN" dirty="0"/>
              <a:t>CREATE (s103:Class{name:'103'})</a:t>
            </a:r>
          </a:p>
          <a:p>
            <a:r>
              <a:rPr lang="en-US" altLang="zh-CN" dirty="0"/>
              <a:t>CREATE (s76:Class{name:'76'})</a:t>
            </a:r>
          </a:p>
          <a:p>
            <a:r>
              <a:rPr lang="en-US" altLang="zh-CN" dirty="0"/>
              <a:t>CREATE (s63:Class{name:'63'})</a:t>
            </a:r>
          </a:p>
          <a:p>
            <a:r>
              <a:rPr lang="en-US" altLang="zh-CN" dirty="0"/>
              <a:t>CREATE (s109:Class{name:'109'})</a:t>
            </a:r>
          </a:p>
          <a:p>
            <a:r>
              <a:rPr lang="en-US" altLang="zh-CN" dirty="0"/>
              <a:t>CREATE (s125:Class{name:'125'})</a:t>
            </a:r>
          </a:p>
          <a:p>
            <a:r>
              <a:rPr lang="en-US" altLang="zh-CN" dirty="0"/>
              <a:t>CREATE (s64:Class{name:'64'})</a:t>
            </a:r>
          </a:p>
          <a:p>
            <a:endParaRPr lang="en-US" altLang="zh-CN" dirty="0"/>
          </a:p>
          <a:p>
            <a:r>
              <a:rPr lang="en-US" altLang="zh-CN" dirty="0"/>
              <a:t>//Create relations between entities </a:t>
            </a:r>
          </a:p>
          <a:p>
            <a:r>
              <a:rPr lang="en-US" altLang="zh-CN" dirty="0"/>
              <a:t>MATCH (</a:t>
            </a:r>
            <a:r>
              <a:rPr lang="en-US" altLang="zh-CN" dirty="0" err="1"/>
              <a:t>a:Class</a:t>
            </a:r>
            <a:r>
              <a:rPr lang="en-US" altLang="zh-CN" dirty="0"/>
              <a:t>),(</a:t>
            </a:r>
            <a:r>
              <a:rPr lang="en-US" altLang="zh-CN" dirty="0" err="1"/>
              <a:t>b:Class</a:t>
            </a:r>
            <a:r>
              <a:rPr lang="en-US" altLang="zh-CN" dirty="0"/>
              <a:t>)</a:t>
            </a:r>
          </a:p>
          <a:p>
            <a:r>
              <a:rPr lang="en-US" altLang="zh-CN" dirty="0"/>
              <a:t> WHERE  a.name='118' AND b.name in ['119', '136', '137']</a:t>
            </a:r>
          </a:p>
          <a:p>
            <a:r>
              <a:rPr lang="en-US" altLang="zh-CN" dirty="0"/>
              <a:t>OR a.name='92' AND b.name in ['107', '93', '102', '91']</a:t>
            </a:r>
          </a:p>
          <a:p>
            <a:r>
              <a:rPr lang="en-US" altLang="zh-CN" dirty="0"/>
              <a:t>OR a.name='130' AND b.name in ['66', '132', '135', '103']</a:t>
            </a:r>
          </a:p>
          <a:p>
            <a:r>
              <a:rPr lang="en-US" altLang="zh-CN" dirty="0"/>
              <a:t>OR a.name='42' AND b.name in ['39', '40', '41']</a:t>
            </a:r>
          </a:p>
          <a:p>
            <a:r>
              <a:rPr lang="en-US" altLang="zh-CN" dirty="0"/>
              <a:t>OR a.name='39' AND b.name in ['42', '40', '41', '127']</a:t>
            </a:r>
          </a:p>
          <a:p>
            <a:r>
              <a:rPr lang="en-US" altLang="zh-CN" dirty="0"/>
              <a:t>OR a.name='43' AND b.name in ['94']</a:t>
            </a:r>
          </a:p>
          <a:p>
            <a:r>
              <a:rPr lang="en-US" altLang="zh-CN" dirty="0"/>
              <a:t>OR a.name='134' AND b.name in ['135', '132', '131', '128']</a:t>
            </a:r>
          </a:p>
          <a:p>
            <a:r>
              <a:rPr lang="en-US" altLang="zh-CN" dirty="0"/>
              <a:t>OR a.name='136' AND b.name in ['119', '118', '176', '139']</a:t>
            </a:r>
          </a:p>
          <a:p>
            <a:r>
              <a:rPr lang="en-US" altLang="zh-CN" dirty="0"/>
              <a:t>OR a.name='17' AND b.name in ['16', '39', '42']</a:t>
            </a:r>
          </a:p>
          <a:p>
            <a:r>
              <a:rPr lang="en-US" altLang="zh-CN" dirty="0"/>
              <a:t>OR a.name='96' AND b.name in ['81', '102', '162', '101']</a:t>
            </a:r>
          </a:p>
          <a:p>
            <a:r>
              <a:rPr lang="en-US" altLang="zh-CN" dirty="0"/>
              <a:t>OR a.name='141' AND b.name in ['142']</a:t>
            </a:r>
          </a:p>
          <a:p>
            <a:r>
              <a:rPr lang="en-US" altLang="zh-CN" dirty="0"/>
              <a:t>OR a.name='41' AND b.name in ['39', '40', '124']</a:t>
            </a:r>
          </a:p>
          <a:p>
            <a:r>
              <a:rPr lang="en-US" altLang="zh-CN" dirty="0"/>
              <a:t>OR a.name='56' AND b.name in ['60', '110', '59', '93']</a:t>
            </a:r>
          </a:p>
          <a:p>
            <a:r>
              <a:rPr lang="en-US" altLang="zh-CN" dirty="0"/>
              <a:t>OR a.name='105' AND b.name in ['93', '103', '106', '91']</a:t>
            </a:r>
          </a:p>
          <a:p>
            <a:r>
              <a:rPr lang="en-US" altLang="zh-CN" dirty="0"/>
              <a:t>OR a.name='19' AND b.name in ['27', '30', '26', '28']</a:t>
            </a:r>
          </a:p>
          <a:p>
            <a:r>
              <a:rPr lang="en-US" altLang="zh-CN" dirty="0"/>
              <a:t>OR a.name='132' AND b.name in ['130']</a:t>
            </a:r>
          </a:p>
          <a:p>
            <a:r>
              <a:rPr lang="en-US" altLang="zh-CN" dirty="0"/>
              <a:t>OR a.name='175' AND b.name in ['174', '164', '151', '171']</a:t>
            </a:r>
          </a:p>
          <a:p>
            <a:r>
              <a:rPr lang="en-US" altLang="zh-CN" dirty="0"/>
              <a:t>OR a.name='104' AND b.name in ['98', '82', '93', '97']</a:t>
            </a:r>
          </a:p>
          <a:p>
            <a:r>
              <a:rPr lang="en-US" altLang="zh-CN" dirty="0"/>
              <a:t>OR a.name='27' AND b.name in ['30', '19', '26', '29']</a:t>
            </a:r>
          </a:p>
          <a:p>
            <a:r>
              <a:rPr lang="en-US" altLang="zh-CN" dirty="0"/>
              <a:t>OR a.name='117' AND b.name in ['116', '114', '113']</a:t>
            </a:r>
          </a:p>
          <a:p>
            <a:r>
              <a:rPr lang="en-US" altLang="zh-CN" dirty="0"/>
              <a:t>OR a.name='87' AND b.name in ['80', '84', '88', '92']</a:t>
            </a:r>
          </a:p>
          <a:p>
            <a:r>
              <a:rPr lang="en-US" altLang="zh-CN" dirty="0"/>
              <a:t>OR a.name='110' AND b.name in ['122', '67', '56']</a:t>
            </a:r>
          </a:p>
          <a:p>
            <a:r>
              <a:rPr lang="en-US" altLang="zh-CN" dirty="0"/>
              <a:t>OR a.name='107' AND b.name in ['103', '93', '100', '106']</a:t>
            </a:r>
          </a:p>
          <a:p>
            <a:r>
              <a:rPr lang="en-US" altLang="zh-CN" dirty="0"/>
              <a:t>OR a.name='146' AND b.name in ['145', '162', '172']</a:t>
            </a:r>
          </a:p>
          <a:p>
            <a:r>
              <a:rPr lang="en-US" altLang="zh-CN" dirty="0"/>
              <a:t>OR a.name='44' AND b.name in ['107', '96', '0', '0']</a:t>
            </a:r>
          </a:p>
          <a:p>
            <a:r>
              <a:rPr lang="en-US" altLang="zh-CN" dirty="0"/>
              <a:t>OR a.name='154' AND b.name in ['152', '153', '171', '160']</a:t>
            </a:r>
          </a:p>
          <a:p>
            <a:r>
              <a:rPr lang="en-US" altLang="zh-CN" dirty="0"/>
              <a:t>OR a.name='30' AND b.name in ['27', '28', '19', '47']</a:t>
            </a:r>
          </a:p>
          <a:p>
            <a:r>
              <a:rPr lang="en-US" altLang="zh-CN" dirty="0"/>
              <a:t>OR a.name='106' AND b.name in ['103', '102', '104', '95']</a:t>
            </a:r>
          </a:p>
          <a:p>
            <a:r>
              <a:rPr lang="en-US" altLang="zh-CN" dirty="0"/>
              <a:t>OR a.name='34' AND b.name in ['37', '0', '116', '113']</a:t>
            </a:r>
          </a:p>
          <a:p>
            <a:r>
              <a:rPr lang="en-US" altLang="zh-CN" dirty="0"/>
              <a:t>OR a.name='145' AND b.name in ['160', '169', '164', '146']</a:t>
            </a:r>
          </a:p>
          <a:p>
            <a:r>
              <a:rPr lang="en-US" altLang="zh-CN" dirty="0"/>
              <a:t>OR a.name='169' AND b.name in ['160', '161', '162', '0']</a:t>
            </a:r>
          </a:p>
          <a:p>
            <a:r>
              <a:rPr lang="en-US" altLang="zh-CN" dirty="0"/>
              <a:t>OR a.name='160' AND b.name in ['164', '161', '145', '169']</a:t>
            </a:r>
          </a:p>
          <a:p>
            <a:r>
              <a:rPr lang="en-US" altLang="zh-CN" dirty="0"/>
              <a:t>OR a.name='79' AND b.name in ['34', '75', '77', '78']</a:t>
            </a:r>
          </a:p>
          <a:p>
            <a:r>
              <a:rPr lang="en-US" altLang="zh-CN" dirty="0"/>
              <a:t>OR a.name='162' AND b.name in ['160', '161', '164', '167']</a:t>
            </a:r>
          </a:p>
          <a:p>
            <a:r>
              <a:rPr lang="en-US" altLang="zh-CN" dirty="0"/>
              <a:t>OR a.name='77' AND b.name in ['79', '78', '69']</a:t>
            </a:r>
          </a:p>
          <a:p>
            <a:r>
              <a:rPr lang="en-US" altLang="zh-CN" dirty="0"/>
              <a:t>OR a.name='75' AND b.name in ['93', '60', '21', '105']</a:t>
            </a:r>
          </a:p>
          <a:p>
            <a:r>
              <a:rPr lang="en-US" altLang="zh-CN" dirty="0"/>
              <a:t>OR a.name='21' AND b.name in ['20', '22', '23', '24']</a:t>
            </a:r>
          </a:p>
          <a:p>
            <a:r>
              <a:rPr lang="en-US" altLang="zh-CN" dirty="0"/>
              <a:t>OR a.name='174' AND b.name in ['175', '171', '151', '176']</a:t>
            </a:r>
          </a:p>
          <a:p>
            <a:r>
              <a:rPr lang="en-US" altLang="zh-CN" dirty="0"/>
              <a:t>OR a.name='81' AND b.name in ['96', '102', '92', '93']</a:t>
            </a:r>
          </a:p>
          <a:p>
            <a:r>
              <a:rPr lang="en-US" altLang="zh-CN" dirty="0"/>
              <a:t>OR a.name='16' AND b.name in ['17', '71', '54']</a:t>
            </a:r>
          </a:p>
          <a:p>
            <a:r>
              <a:rPr lang="en-US" altLang="zh-CN" dirty="0"/>
              <a:t>OR a.name='28' AND b.name in ['67', '19', '29', '30']</a:t>
            </a:r>
          </a:p>
          <a:p>
            <a:r>
              <a:rPr lang="en-US" altLang="zh-CN" dirty="0"/>
              <a:t>OR a.name='54' AND b.name in ['48', '50']</a:t>
            </a:r>
          </a:p>
          <a:p>
            <a:r>
              <a:rPr lang="en-US" altLang="zh-CN" dirty="0"/>
              <a:t>OR a.name='82' AND b.name in ['104', '98', '107', '105']</a:t>
            </a:r>
          </a:p>
          <a:p>
            <a:r>
              <a:rPr lang="en-US" altLang="zh-CN" dirty="0"/>
              <a:t>OR a.name='25' AND b.name in ['68']</a:t>
            </a:r>
          </a:p>
          <a:p>
            <a:r>
              <a:rPr lang="en-US" altLang="zh-CN" dirty="0"/>
              <a:t>OR a.name='37' AND b.name in ['35', '36', '34', '38']</a:t>
            </a:r>
          </a:p>
          <a:p>
            <a:r>
              <a:rPr lang="en-US" altLang="zh-CN" dirty="0"/>
              <a:t>OR a.name='26' AND b.name in ['27', '19', '80', '29']</a:t>
            </a:r>
          </a:p>
          <a:p>
            <a:r>
              <a:rPr lang="en-US" altLang="zh-CN" dirty="0"/>
              <a:t>OR a.name='67' AND b.name in ['110', '28', '68', '62']</a:t>
            </a:r>
          </a:p>
          <a:p>
            <a:r>
              <a:rPr lang="en-US" altLang="zh-CN" dirty="0"/>
              <a:t>OR a.name='140' AND b.name in ['152', '154', '130', '113']</a:t>
            </a:r>
          </a:p>
          <a:p>
            <a:r>
              <a:rPr lang="en-US" altLang="zh-CN" dirty="0"/>
              <a:t>OR a.name='38' AND b.name in ['35', '36', '37']</a:t>
            </a:r>
          </a:p>
          <a:p>
            <a:r>
              <a:rPr lang="en-US" altLang="zh-CN" dirty="0"/>
              <a:t>OR a.name='59' AND b.name in ['56', '60']</a:t>
            </a:r>
          </a:p>
          <a:p>
            <a:r>
              <a:rPr lang="en-US" altLang="zh-CN" dirty="0"/>
              <a:t>OR a.name='62' AND b.name in ['61', '63', '67', '75']</a:t>
            </a:r>
          </a:p>
          <a:p>
            <a:r>
              <a:rPr lang="en-US" altLang="zh-CN" dirty="0"/>
              <a:t>OR a.name='24' AND b.name in ['23']</a:t>
            </a:r>
          </a:p>
          <a:p>
            <a:r>
              <a:rPr lang="en-US" altLang="zh-CN" dirty="0"/>
              <a:t>OR a.name='126' AND b.name in ['39', '40', '123', '124']</a:t>
            </a:r>
          </a:p>
          <a:p>
            <a:r>
              <a:rPr lang="en-US" altLang="zh-CN" dirty="0"/>
              <a:t>OR a.name='23' AND b.name in ['24']</a:t>
            </a:r>
          </a:p>
          <a:p>
            <a:r>
              <a:rPr lang="en-US" altLang="zh-CN" dirty="0"/>
              <a:t>OR a.name='101' AND b.name in ['96', '107', '102', '103']</a:t>
            </a:r>
          </a:p>
          <a:p>
            <a:r>
              <a:rPr lang="en-US" altLang="zh-CN" dirty="0"/>
              <a:t>OR a.name='60' AND b.name in ['59', '56']</a:t>
            </a:r>
          </a:p>
          <a:p>
            <a:r>
              <a:rPr lang="en-US" altLang="zh-CN" dirty="0"/>
              <a:t>OR a.name='22' AND b.name in ['20', '21', '110', '45']</a:t>
            </a:r>
          </a:p>
          <a:p>
            <a:r>
              <a:rPr lang="en-US" altLang="zh-CN" dirty="0"/>
              <a:t>OR a.name='83' AND b.name in ['100', '106', '91', '107']</a:t>
            </a:r>
          </a:p>
          <a:p>
            <a:r>
              <a:rPr lang="en-US" altLang="zh-CN" dirty="0"/>
              <a:t>OR a.name='100' AND b.name in ['83', '92', '107', '104']</a:t>
            </a:r>
          </a:p>
          <a:p>
            <a:r>
              <a:rPr lang="en-US" altLang="zh-CN" dirty="0"/>
              <a:t>OR a.name='123' AND b.name in ['124', '126', '127']</a:t>
            </a:r>
          </a:p>
          <a:p>
            <a:r>
              <a:rPr lang="en-US" altLang="zh-CN" dirty="0"/>
              <a:t>OR a.name='139' AND b.name in ['137', '176']</a:t>
            </a:r>
          </a:p>
          <a:p>
            <a:r>
              <a:rPr lang="en-US" altLang="zh-CN" dirty="0"/>
              <a:t>OR a.name='176' AND b.name in ['139', '136', '45', '46']</a:t>
            </a:r>
          </a:p>
          <a:p>
            <a:r>
              <a:rPr lang="en-US" altLang="zh-CN" dirty="0"/>
              <a:t>OR a.name='161' AND b.name in ['145', '162', '164', '169']</a:t>
            </a:r>
          </a:p>
          <a:p>
            <a:r>
              <a:rPr lang="en-US" altLang="zh-CN" dirty="0"/>
              <a:t>OR a.name='40' AND b.name in ['41', '42', '39', '126']</a:t>
            </a:r>
          </a:p>
          <a:p>
            <a:r>
              <a:rPr lang="en-US" altLang="zh-CN" dirty="0"/>
              <a:t>OR a.name='0' AND b.name in ['116', '117', '113', '131']</a:t>
            </a:r>
          </a:p>
          <a:p>
            <a:r>
              <a:rPr lang="en-US" altLang="zh-CN" dirty="0"/>
              <a:t>OR a.name='98' AND b.name in ['104']</a:t>
            </a:r>
          </a:p>
          <a:p>
            <a:r>
              <a:rPr lang="en-US" altLang="zh-CN" dirty="0"/>
              <a:t>OR a.name='150' AND b.name in ['172', '149']</a:t>
            </a:r>
          </a:p>
          <a:p>
            <a:r>
              <a:rPr lang="en-US" altLang="zh-CN" dirty="0"/>
              <a:t>OR a.name='95' AND b.name in ['94', '106', '108', '98']</a:t>
            </a:r>
          </a:p>
          <a:p>
            <a:r>
              <a:rPr lang="en-US" altLang="zh-CN" dirty="0"/>
              <a:t>OR a.name='151' AND b.name in ['162', '174', '175', '145']</a:t>
            </a:r>
          </a:p>
          <a:p>
            <a:r>
              <a:rPr lang="en-US" altLang="zh-CN" dirty="0"/>
              <a:t>OR a.name='50' AND b.name in ['48', '54']</a:t>
            </a:r>
          </a:p>
          <a:p>
            <a:r>
              <a:rPr lang="en-US" altLang="zh-CN" dirty="0"/>
              <a:t>OR a.name='78' AND b.name in ['79']</a:t>
            </a:r>
          </a:p>
          <a:p>
            <a:r>
              <a:rPr lang="en-US" altLang="zh-CN" dirty="0"/>
              <a:t>OR a.name='122' AND b.name in ['110']</a:t>
            </a:r>
          </a:p>
          <a:p>
            <a:r>
              <a:rPr lang="en-US" altLang="zh-CN" dirty="0"/>
              <a:t>OR a.name='119' AND b.name in ['118', '136', '137']</a:t>
            </a:r>
          </a:p>
          <a:p>
            <a:r>
              <a:rPr lang="en-US" altLang="zh-CN" dirty="0"/>
              <a:t>OR a.name='113' AND b.name in ['117', '114', '116']</a:t>
            </a:r>
          </a:p>
          <a:p>
            <a:r>
              <a:rPr lang="en-US" altLang="zh-CN" dirty="0"/>
              <a:t>OR a.name='99' AND b.name in ['103', '85']</a:t>
            </a:r>
          </a:p>
          <a:p>
            <a:r>
              <a:rPr lang="en-US" altLang="zh-CN" dirty="0"/>
              <a:t>OR a.name='14' AND b.name in ['15', '48', '130']</a:t>
            </a:r>
          </a:p>
          <a:p>
            <a:r>
              <a:rPr lang="en-US" altLang="zh-CN" dirty="0"/>
              <a:t>OR a.name='61' AND b.name in ['66', '63', '67']</a:t>
            </a:r>
          </a:p>
          <a:p>
            <a:r>
              <a:rPr lang="en-US" altLang="zh-CN" dirty="0"/>
              <a:t>OR a.name='149' AND b.name in ['150', '172', '170', '151']</a:t>
            </a:r>
          </a:p>
          <a:p>
            <a:r>
              <a:rPr lang="en-US" altLang="zh-CN" dirty="0"/>
              <a:t>OR a.name='20' AND b.name in ['21']</a:t>
            </a:r>
          </a:p>
          <a:p>
            <a:r>
              <a:rPr lang="en-US" altLang="zh-CN" dirty="0"/>
              <a:t>OR a.name='152' AND b.name in ['153', '154', '155', '151']</a:t>
            </a:r>
          </a:p>
          <a:p>
            <a:r>
              <a:rPr lang="en-US" altLang="zh-CN" dirty="0"/>
              <a:t>OR a.name='129' AND b.name in ['130', '132', '93', '128']</a:t>
            </a:r>
          </a:p>
          <a:p>
            <a:r>
              <a:rPr lang="en-US" altLang="zh-CN" dirty="0"/>
              <a:t>OR a.name='66' AND b.name in ['61', '67', '130', '68']</a:t>
            </a:r>
          </a:p>
          <a:p>
            <a:r>
              <a:rPr lang="en-US" altLang="zh-CN" dirty="0"/>
              <a:t>OR a.name='91' AND b.name in ['107', '80', '92', '105']</a:t>
            </a:r>
          </a:p>
          <a:p>
            <a:r>
              <a:rPr lang="en-US" altLang="zh-CN" dirty="0"/>
              <a:t>OR a.name='70' AND b.name in ['64', '69', '121', '68']</a:t>
            </a:r>
          </a:p>
          <a:p>
            <a:r>
              <a:rPr lang="en-US" altLang="zh-CN" dirty="0"/>
              <a:t>OR a.name='153' AND b.name in ['169', '152', '154']</a:t>
            </a:r>
          </a:p>
          <a:p>
            <a:r>
              <a:rPr lang="en-US" altLang="zh-CN" dirty="0"/>
              <a:t>OR a.name='164' AND b.name in ['169', '160', '175', '161']</a:t>
            </a:r>
          </a:p>
          <a:p>
            <a:r>
              <a:rPr lang="en-US" altLang="zh-CN" dirty="0"/>
              <a:t>OR a.name='142' AND b.name in ['173', '147', '141', '144']</a:t>
            </a:r>
          </a:p>
          <a:p>
            <a:r>
              <a:rPr lang="en-US" altLang="zh-CN" dirty="0"/>
              <a:t>OR a.name='31' AND b.name in ['76', '77']</a:t>
            </a:r>
          </a:p>
          <a:p>
            <a:r>
              <a:rPr lang="en-US" altLang="zh-CN" dirty="0"/>
              <a:t>OR a.name='36' AND b.name in ['38', '35']</a:t>
            </a:r>
          </a:p>
          <a:p>
            <a:r>
              <a:rPr lang="en-US" altLang="zh-CN" dirty="0"/>
              <a:t>OR a.name='159' AND b.name in ['158']</a:t>
            </a:r>
          </a:p>
          <a:p>
            <a:r>
              <a:rPr lang="en-US" altLang="zh-CN" dirty="0"/>
              <a:t>OR a.name='170' AND b.name in ['172', '149', '150']</a:t>
            </a:r>
          </a:p>
          <a:p>
            <a:r>
              <a:rPr lang="en-US" altLang="zh-CN" dirty="0"/>
              <a:t>OR a.name='46' AND b.name in ['45', '47']</a:t>
            </a:r>
          </a:p>
          <a:p>
            <a:r>
              <a:rPr lang="en-US" altLang="zh-CN" dirty="0"/>
              <a:t>OR a.name='108' AND b.name in ['94', '95']</a:t>
            </a:r>
          </a:p>
          <a:p>
            <a:r>
              <a:rPr lang="en-US" altLang="zh-CN" dirty="0"/>
              <a:t>OR a.name='112' AND b.name in ['110']</a:t>
            </a:r>
          </a:p>
          <a:p>
            <a:r>
              <a:rPr lang="en-US" altLang="zh-CN" dirty="0"/>
              <a:t>OR a.name='124' AND b.name in ['126', '123', '0']</a:t>
            </a:r>
          </a:p>
          <a:p>
            <a:r>
              <a:rPr lang="en-US" altLang="zh-CN" dirty="0"/>
              <a:t>OR a.name='13' AND b.name in ['66']</a:t>
            </a:r>
          </a:p>
          <a:p>
            <a:r>
              <a:rPr lang="en-US" altLang="zh-CN" dirty="0"/>
              <a:t>OR a.name='29' AND b.name in ['26', '27', '28', '0']</a:t>
            </a:r>
          </a:p>
          <a:p>
            <a:r>
              <a:rPr lang="en-US" altLang="zh-CN" dirty="0"/>
              <a:t>OR a.name='165' AND b.name in ['127', '138', '168']</a:t>
            </a:r>
          </a:p>
          <a:p>
            <a:r>
              <a:rPr lang="en-US" altLang="zh-CN" dirty="0"/>
              <a:t>OR a.name='157' AND b.name in ['152']</a:t>
            </a:r>
          </a:p>
          <a:p>
            <a:r>
              <a:rPr lang="en-US" altLang="zh-CN" dirty="0"/>
              <a:t>OR a.name='35' AND b.name in ['36', '38']</a:t>
            </a:r>
          </a:p>
          <a:p>
            <a:r>
              <a:rPr lang="en-US" altLang="zh-CN" dirty="0"/>
              <a:t>OR a.name='69' AND b.name in ['64', '70', '77', '71']</a:t>
            </a:r>
          </a:p>
          <a:p>
            <a:r>
              <a:rPr lang="en-US" altLang="zh-CN" dirty="0"/>
              <a:t>OR a.name='137' AND b.name in ['136', '139', '46', '45']</a:t>
            </a:r>
          </a:p>
          <a:p>
            <a:r>
              <a:rPr lang="en-US" altLang="zh-CN" dirty="0"/>
              <a:t>OR a.name='103' AND b.name in ['106', '105', '99', '93']</a:t>
            </a:r>
          </a:p>
          <a:p>
            <a:r>
              <a:rPr lang="en-US" altLang="zh-CN" dirty="0"/>
              <a:t>OR a.name='76' AND b.name in ['78', '79', '77', '31']</a:t>
            </a:r>
          </a:p>
          <a:p>
            <a:r>
              <a:rPr lang="en-US" altLang="zh-CN" dirty="0"/>
              <a:t>OR a.name='63' AND b.name in ['62']</a:t>
            </a:r>
          </a:p>
          <a:p>
            <a:r>
              <a:rPr lang="en-US" altLang="zh-CN" dirty="0"/>
              <a:t>OR a.name='109' AND b.name in ['90', '86', '107', '96']</a:t>
            </a:r>
          </a:p>
          <a:p>
            <a:r>
              <a:rPr lang="en-US" altLang="zh-CN" dirty="0"/>
              <a:t>OR a.name='125' AND b.name in ['165', '127']</a:t>
            </a:r>
          </a:p>
          <a:p>
            <a:r>
              <a:rPr lang="en-US" altLang="zh-CN" dirty="0"/>
              <a:t>OR a.name='64' AND b.name in ['75', '71', '70', '69'] </a:t>
            </a:r>
          </a:p>
          <a:p>
            <a:r>
              <a:rPr lang="en-US" altLang="zh-CN" dirty="0"/>
              <a:t>CREATE (a)-[</a:t>
            </a:r>
            <a:r>
              <a:rPr lang="en-US" altLang="zh-CN" dirty="0" err="1"/>
              <a:t>r:know</a:t>
            </a:r>
            <a:r>
              <a:rPr lang="en-US" altLang="zh-CN" dirty="0"/>
              <a:t>]-&gt;(b) </a:t>
            </a:r>
          </a:p>
          <a:p>
            <a:r>
              <a:rPr lang="en-US" altLang="zh-CN" dirty="0"/>
              <a:t>RETURN type(r)</a:t>
            </a:r>
          </a:p>
          <a:p>
            <a:endParaRPr lang="zh-CN" altLang="en-US" dirty="0"/>
          </a:p>
        </p:txBody>
      </p:sp>
      <p:sp>
        <p:nvSpPr>
          <p:cNvPr id="4" name="灯片编号占位符 3"/>
          <p:cNvSpPr>
            <a:spLocks noGrp="1"/>
          </p:cNvSpPr>
          <p:nvPr>
            <p:ph type="sldNum" sz="quarter" idx="5"/>
          </p:nvPr>
        </p:nvSpPr>
        <p:spPr/>
        <p:txBody>
          <a:bodyPr/>
          <a:lstStyle/>
          <a:p>
            <a:fld id="{E418962E-BD1F-4F50-B714-BA15A727698A}" type="slidenum">
              <a:rPr lang="zh-CN" altLang="en-US" smtClean="0"/>
              <a:t>10</a:t>
            </a:fld>
            <a:endParaRPr lang="zh-CN" altLang="en-US"/>
          </a:p>
        </p:txBody>
      </p:sp>
    </p:spTree>
    <p:extLst>
      <p:ext uri="{BB962C8B-B14F-4D97-AF65-F5344CB8AC3E}">
        <p14:creationId xmlns:p14="http://schemas.microsoft.com/office/powerpoint/2010/main" val="2802677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https://neo4j.com/sandbox/</a:t>
            </a:r>
          </a:p>
          <a:p>
            <a:r>
              <a:rPr lang="en-US" altLang="zh-CN" dirty="0"/>
              <a:t>neo4j </a:t>
            </a:r>
            <a:r>
              <a:rPr lang="zh-CN" altLang="en-US" dirty="0"/>
              <a:t>的</a:t>
            </a:r>
            <a:r>
              <a:rPr lang="en-US" altLang="zh-CN" dirty="0"/>
              <a:t>sandbox</a:t>
            </a:r>
            <a:r>
              <a:rPr lang="zh-CN" altLang="en-US" dirty="0"/>
              <a:t>，得用 </a:t>
            </a:r>
            <a:r>
              <a:rPr lang="en-US" altLang="zh-CN" dirty="0"/>
              <a:t>chrome</a:t>
            </a:r>
            <a:r>
              <a:rPr lang="zh-CN" altLang="en-US" dirty="0"/>
              <a:t>浏览器访问。另外，可能需要装个 谷歌访问助手，</a:t>
            </a:r>
            <a:r>
              <a:rPr lang="en-US" altLang="zh-CN" dirty="0"/>
              <a:t>sandbox</a:t>
            </a:r>
            <a:r>
              <a:rPr lang="zh-CN" altLang="en-US" dirty="0"/>
              <a:t>好像被墙掉了。</a:t>
            </a:r>
          </a:p>
        </p:txBody>
      </p:sp>
      <p:sp>
        <p:nvSpPr>
          <p:cNvPr id="4" name="灯片编号占位符 3"/>
          <p:cNvSpPr>
            <a:spLocks noGrp="1"/>
          </p:cNvSpPr>
          <p:nvPr>
            <p:ph type="sldNum" sz="quarter" idx="5"/>
          </p:nvPr>
        </p:nvSpPr>
        <p:spPr/>
        <p:txBody>
          <a:bodyPr/>
          <a:lstStyle/>
          <a:p>
            <a:fld id="{E418962E-BD1F-4F50-B714-BA15A727698A}" type="slidenum">
              <a:rPr lang="zh-CN" altLang="en-US" smtClean="0"/>
              <a:t>11</a:t>
            </a:fld>
            <a:endParaRPr lang="zh-CN" altLang="en-US"/>
          </a:p>
        </p:txBody>
      </p:sp>
    </p:spTree>
    <p:extLst>
      <p:ext uri="{BB962C8B-B14F-4D97-AF65-F5344CB8AC3E}">
        <p14:creationId xmlns:p14="http://schemas.microsoft.com/office/powerpoint/2010/main" val="1632915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http://cs101.openjudge.cn/practice/19943/</a:t>
            </a:r>
            <a:endParaRPr lang="zh-CN" altLang="en-US"/>
          </a:p>
        </p:txBody>
      </p:sp>
      <p:sp>
        <p:nvSpPr>
          <p:cNvPr id="4" name="灯片编号占位符 3"/>
          <p:cNvSpPr>
            <a:spLocks noGrp="1"/>
          </p:cNvSpPr>
          <p:nvPr>
            <p:ph type="sldNum" sz="quarter" idx="5"/>
          </p:nvPr>
        </p:nvSpPr>
        <p:spPr/>
        <p:txBody>
          <a:bodyPr/>
          <a:lstStyle/>
          <a:p>
            <a:fld id="{E418962E-BD1F-4F50-B714-BA15A727698A}" type="slidenum">
              <a:rPr lang="zh-CN" altLang="en-US" smtClean="0"/>
              <a:t>12</a:t>
            </a:fld>
            <a:endParaRPr lang="zh-CN" altLang="en-US"/>
          </a:p>
        </p:txBody>
      </p:sp>
    </p:spTree>
    <p:extLst>
      <p:ext uri="{BB962C8B-B14F-4D97-AF65-F5344CB8AC3E}">
        <p14:creationId xmlns:p14="http://schemas.microsoft.com/office/powerpoint/2010/main" val="1358547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18962E-BD1F-4F50-B714-BA15A727698A}" type="slidenum">
              <a:rPr lang="zh-CN" altLang="en-US" smtClean="0"/>
              <a:t>17</a:t>
            </a:fld>
            <a:endParaRPr lang="zh-CN" altLang="en-US"/>
          </a:p>
        </p:txBody>
      </p:sp>
    </p:spTree>
    <p:extLst>
      <p:ext uri="{BB962C8B-B14F-4D97-AF65-F5344CB8AC3E}">
        <p14:creationId xmlns:p14="http://schemas.microsoft.com/office/powerpoint/2010/main" val="1906502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79A9851E-7E98-4EB2-B914-7C9BAF73C9CB}" type="datetimeFigureOut">
              <a:rPr lang="zh-CN" altLang="en-US" smtClean="0"/>
              <a:t>2020/12/22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33F321-88F4-49FE-AB2F-841B42A67B8A}"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7778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9A9851E-7E98-4EB2-B914-7C9BAF73C9CB}" type="datetimeFigureOut">
              <a:rPr lang="zh-CN" altLang="en-US" smtClean="0"/>
              <a:t>2020/12/22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33F321-88F4-49FE-AB2F-841B42A67B8A}" type="slidenum">
              <a:rPr lang="zh-CN" altLang="en-US" smtClean="0"/>
              <a:t>‹#›</a:t>
            </a:fld>
            <a:endParaRPr lang="zh-CN" altLang="en-US"/>
          </a:p>
        </p:txBody>
      </p:sp>
    </p:spTree>
    <p:extLst>
      <p:ext uri="{BB962C8B-B14F-4D97-AF65-F5344CB8AC3E}">
        <p14:creationId xmlns:p14="http://schemas.microsoft.com/office/powerpoint/2010/main" val="345021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9A9851E-7E98-4EB2-B914-7C9BAF73C9CB}" type="datetimeFigureOut">
              <a:rPr lang="zh-CN" altLang="en-US" smtClean="0"/>
              <a:t>2020/12/22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33F321-88F4-49FE-AB2F-841B42A67B8A}"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8224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9A9851E-7E98-4EB2-B914-7C9BAF73C9CB}" type="datetimeFigureOut">
              <a:rPr lang="zh-CN" altLang="en-US" smtClean="0"/>
              <a:t>2020/12/22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33F321-88F4-49FE-AB2F-841B42A67B8A}" type="slidenum">
              <a:rPr lang="zh-CN" altLang="en-US" smtClean="0"/>
              <a:t>‹#›</a:t>
            </a:fld>
            <a:endParaRPr lang="zh-CN" altLang="en-US"/>
          </a:p>
        </p:txBody>
      </p:sp>
    </p:spTree>
    <p:extLst>
      <p:ext uri="{BB962C8B-B14F-4D97-AF65-F5344CB8AC3E}">
        <p14:creationId xmlns:p14="http://schemas.microsoft.com/office/powerpoint/2010/main" val="39658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9A9851E-7E98-4EB2-B914-7C9BAF73C9CB}" type="datetimeFigureOut">
              <a:rPr lang="zh-CN" altLang="en-US" smtClean="0"/>
              <a:t>2020/12/22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33F321-88F4-49FE-AB2F-841B42A67B8A}"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272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9A9851E-7E98-4EB2-B914-7C9BAF73C9CB}" type="datetimeFigureOut">
              <a:rPr lang="zh-CN" altLang="en-US" smtClean="0"/>
              <a:t>2020/12/22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33F321-88F4-49FE-AB2F-841B42A67B8A}" type="slidenum">
              <a:rPr lang="zh-CN" altLang="en-US" smtClean="0"/>
              <a:t>‹#›</a:t>
            </a:fld>
            <a:endParaRPr lang="zh-CN" altLang="en-US"/>
          </a:p>
        </p:txBody>
      </p:sp>
    </p:spTree>
    <p:extLst>
      <p:ext uri="{BB962C8B-B14F-4D97-AF65-F5344CB8AC3E}">
        <p14:creationId xmlns:p14="http://schemas.microsoft.com/office/powerpoint/2010/main" val="2829620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9A9851E-7E98-4EB2-B914-7C9BAF73C9CB}" type="datetimeFigureOut">
              <a:rPr lang="zh-CN" altLang="en-US" smtClean="0"/>
              <a:t>2020/12/22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233F321-88F4-49FE-AB2F-841B42A67B8A}" type="slidenum">
              <a:rPr lang="zh-CN" altLang="en-US" smtClean="0"/>
              <a:t>‹#›</a:t>
            </a:fld>
            <a:endParaRPr lang="zh-CN" altLang="en-US"/>
          </a:p>
        </p:txBody>
      </p:sp>
    </p:spTree>
    <p:extLst>
      <p:ext uri="{BB962C8B-B14F-4D97-AF65-F5344CB8AC3E}">
        <p14:creationId xmlns:p14="http://schemas.microsoft.com/office/powerpoint/2010/main" val="1348992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9A9851E-7E98-4EB2-B914-7C9BAF73C9CB}" type="datetimeFigureOut">
              <a:rPr lang="zh-CN" altLang="en-US" smtClean="0"/>
              <a:t>2020/12/22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233F321-88F4-49FE-AB2F-841B42A67B8A}" type="slidenum">
              <a:rPr lang="zh-CN" altLang="en-US" smtClean="0"/>
              <a:t>‹#›</a:t>
            </a:fld>
            <a:endParaRPr lang="zh-CN" altLang="en-US"/>
          </a:p>
        </p:txBody>
      </p:sp>
    </p:spTree>
    <p:extLst>
      <p:ext uri="{BB962C8B-B14F-4D97-AF65-F5344CB8AC3E}">
        <p14:creationId xmlns:p14="http://schemas.microsoft.com/office/powerpoint/2010/main" val="1382680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A9851E-7E98-4EB2-B914-7C9BAF73C9CB}" type="datetimeFigureOut">
              <a:rPr lang="zh-CN" altLang="en-US" smtClean="0"/>
              <a:t>2020/12/22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233F321-88F4-49FE-AB2F-841B42A67B8A}" type="slidenum">
              <a:rPr lang="zh-CN" altLang="en-US" smtClean="0"/>
              <a:t>‹#›</a:t>
            </a:fld>
            <a:endParaRPr lang="zh-CN" altLang="en-US"/>
          </a:p>
        </p:txBody>
      </p:sp>
    </p:spTree>
    <p:extLst>
      <p:ext uri="{BB962C8B-B14F-4D97-AF65-F5344CB8AC3E}">
        <p14:creationId xmlns:p14="http://schemas.microsoft.com/office/powerpoint/2010/main" val="2181811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79A9851E-7E98-4EB2-B914-7C9BAF73C9CB}" type="datetimeFigureOut">
              <a:rPr lang="zh-CN" altLang="en-US" smtClean="0"/>
              <a:t>2020/12/22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33F321-88F4-49FE-AB2F-841B42A67B8A}" type="slidenum">
              <a:rPr lang="zh-CN" altLang="en-US" smtClean="0"/>
              <a:t>‹#›</a:t>
            </a:fld>
            <a:endParaRPr lang="zh-CN" altLang="en-US"/>
          </a:p>
        </p:txBody>
      </p:sp>
    </p:spTree>
    <p:extLst>
      <p:ext uri="{BB962C8B-B14F-4D97-AF65-F5344CB8AC3E}">
        <p14:creationId xmlns:p14="http://schemas.microsoft.com/office/powerpoint/2010/main" val="3637723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79A9851E-7E98-4EB2-B914-7C9BAF73C9CB}" type="datetimeFigureOut">
              <a:rPr lang="zh-CN" altLang="en-US" smtClean="0"/>
              <a:t>2020/12/22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33F321-88F4-49FE-AB2F-841B42A67B8A}"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4565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9A9851E-7E98-4EB2-B914-7C9BAF73C9CB}" type="datetimeFigureOut">
              <a:rPr lang="zh-CN" altLang="en-US" smtClean="0"/>
              <a:t>2020/12/22</a:t>
            </a:fld>
            <a:endParaRPr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233F321-88F4-49FE-AB2F-841B42A67B8A}"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13699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aike.baidu.com/item/%E5%9D%87%E5%8C%80%E5%88%86%E5%B8%83/954451"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baike.baidu.com/item/Hub/703984"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cs101.openjudge.cn/practice/1756"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图的连通性</a:t>
            </a:r>
            <a:br>
              <a:rPr lang="en-US" altLang="zh-CN" dirty="0"/>
            </a:br>
            <a:r>
              <a:rPr lang="zh-CN" altLang="en-US" dirty="0"/>
              <a:t>在社会网络研究中的应用</a:t>
            </a:r>
          </a:p>
        </p:txBody>
      </p:sp>
      <p:sp>
        <p:nvSpPr>
          <p:cNvPr id="3" name="副标题 2"/>
          <p:cNvSpPr>
            <a:spLocks noGrp="1"/>
          </p:cNvSpPr>
          <p:nvPr>
            <p:ph type="subTitle" idx="1"/>
          </p:nvPr>
        </p:nvSpPr>
        <p:spPr/>
        <p:txBody>
          <a:bodyPr/>
          <a:lstStyle/>
          <a:p>
            <a:r>
              <a:rPr lang="en-US" altLang="zh-CN" dirty="0"/>
              <a:t>Hongfei Yan</a:t>
            </a:r>
          </a:p>
          <a:p>
            <a:r>
              <a:rPr lang="en-US" altLang="zh-CN" dirty="0"/>
              <a:t>2020/12/22</a:t>
            </a:r>
            <a:endParaRPr lang="zh-CN" altLang="en-US" dirty="0"/>
          </a:p>
        </p:txBody>
      </p:sp>
    </p:spTree>
    <p:extLst>
      <p:ext uri="{BB962C8B-B14F-4D97-AF65-F5344CB8AC3E}">
        <p14:creationId xmlns:p14="http://schemas.microsoft.com/office/powerpoint/2010/main" val="3205649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7DB9DA0-0F6A-431F-B3DA-506AF8C6297A}"/>
              </a:ext>
            </a:extLst>
          </p:cNvPr>
          <p:cNvPicPr>
            <a:picLocks noChangeAspect="1"/>
          </p:cNvPicPr>
          <p:nvPr/>
        </p:nvPicPr>
        <p:blipFill>
          <a:blip r:embed="rId3"/>
          <a:stretch>
            <a:fillRect/>
          </a:stretch>
        </p:blipFill>
        <p:spPr>
          <a:xfrm>
            <a:off x="922323" y="0"/>
            <a:ext cx="2550890" cy="6858000"/>
          </a:xfrm>
          <a:prstGeom prst="rect">
            <a:avLst/>
          </a:prstGeom>
        </p:spPr>
      </p:pic>
      <p:pic>
        <p:nvPicPr>
          <p:cNvPr id="5" name="图片 4">
            <a:extLst>
              <a:ext uri="{FF2B5EF4-FFF2-40B4-BE49-F238E27FC236}">
                <a16:creationId xmlns:a16="http://schemas.microsoft.com/office/drawing/2014/main" id="{83F10505-2942-46F3-A49D-046F7E26EB91}"/>
              </a:ext>
            </a:extLst>
          </p:cNvPr>
          <p:cNvPicPr>
            <a:picLocks noChangeAspect="1"/>
          </p:cNvPicPr>
          <p:nvPr/>
        </p:nvPicPr>
        <p:blipFill>
          <a:blip r:embed="rId4"/>
          <a:stretch>
            <a:fillRect/>
          </a:stretch>
        </p:blipFill>
        <p:spPr>
          <a:xfrm>
            <a:off x="3891115" y="0"/>
            <a:ext cx="2503967" cy="6858000"/>
          </a:xfrm>
          <a:prstGeom prst="rect">
            <a:avLst/>
          </a:prstGeom>
        </p:spPr>
      </p:pic>
      <p:pic>
        <p:nvPicPr>
          <p:cNvPr id="6" name="图片 5">
            <a:extLst>
              <a:ext uri="{FF2B5EF4-FFF2-40B4-BE49-F238E27FC236}">
                <a16:creationId xmlns:a16="http://schemas.microsoft.com/office/drawing/2014/main" id="{E5C40F57-3CE8-4A46-808E-069891E5D998}"/>
              </a:ext>
            </a:extLst>
          </p:cNvPr>
          <p:cNvPicPr>
            <a:picLocks noChangeAspect="1"/>
          </p:cNvPicPr>
          <p:nvPr/>
        </p:nvPicPr>
        <p:blipFill>
          <a:blip r:embed="rId5"/>
          <a:stretch>
            <a:fillRect/>
          </a:stretch>
        </p:blipFill>
        <p:spPr>
          <a:xfrm>
            <a:off x="6656662" y="0"/>
            <a:ext cx="4345823" cy="6858000"/>
          </a:xfrm>
          <a:prstGeom prst="rect">
            <a:avLst/>
          </a:prstGeom>
        </p:spPr>
      </p:pic>
    </p:spTree>
    <p:extLst>
      <p:ext uri="{BB962C8B-B14F-4D97-AF65-F5344CB8AC3E}">
        <p14:creationId xmlns:p14="http://schemas.microsoft.com/office/powerpoint/2010/main" val="3082144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D321F84-5645-44D9-84C8-B456BD035F60}"/>
              </a:ext>
            </a:extLst>
          </p:cNvPr>
          <p:cNvPicPr>
            <a:picLocks noChangeAspect="1"/>
          </p:cNvPicPr>
          <p:nvPr/>
        </p:nvPicPr>
        <p:blipFill>
          <a:blip r:embed="rId3"/>
          <a:stretch>
            <a:fillRect/>
          </a:stretch>
        </p:blipFill>
        <p:spPr>
          <a:xfrm>
            <a:off x="10165048" y="5282899"/>
            <a:ext cx="2026952" cy="1558257"/>
          </a:xfrm>
          <a:prstGeom prst="rect">
            <a:avLst/>
          </a:prstGeom>
        </p:spPr>
      </p:pic>
      <p:pic>
        <p:nvPicPr>
          <p:cNvPr id="6" name="图片 5">
            <a:extLst>
              <a:ext uri="{FF2B5EF4-FFF2-40B4-BE49-F238E27FC236}">
                <a16:creationId xmlns:a16="http://schemas.microsoft.com/office/drawing/2014/main" id="{4C32E198-107A-4AFA-AD70-B8A50B76F823}"/>
              </a:ext>
            </a:extLst>
          </p:cNvPr>
          <p:cNvPicPr>
            <a:picLocks noChangeAspect="1"/>
          </p:cNvPicPr>
          <p:nvPr/>
        </p:nvPicPr>
        <p:blipFill>
          <a:blip r:embed="rId4"/>
          <a:stretch>
            <a:fillRect/>
          </a:stretch>
        </p:blipFill>
        <p:spPr>
          <a:xfrm>
            <a:off x="0" y="16844"/>
            <a:ext cx="10165048" cy="6097604"/>
          </a:xfrm>
          <a:prstGeom prst="rect">
            <a:avLst/>
          </a:prstGeom>
        </p:spPr>
      </p:pic>
    </p:spTree>
    <p:extLst>
      <p:ext uri="{BB962C8B-B14F-4D97-AF65-F5344CB8AC3E}">
        <p14:creationId xmlns:p14="http://schemas.microsoft.com/office/powerpoint/2010/main" val="431425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6FD51B-3E46-4817-908B-DBEEFE328848}"/>
              </a:ext>
            </a:extLst>
          </p:cNvPr>
          <p:cNvSpPr>
            <a:spLocks noGrp="1"/>
          </p:cNvSpPr>
          <p:nvPr>
            <p:ph type="title"/>
          </p:nvPr>
        </p:nvSpPr>
        <p:spPr/>
        <p:txBody>
          <a:bodyPr/>
          <a:lstStyle/>
          <a:p>
            <a:r>
              <a:rPr lang="en-US" altLang="zh-CN" dirty="0"/>
              <a:t>recap</a:t>
            </a:r>
            <a:endParaRPr lang="zh-CN" altLang="en-US" dirty="0"/>
          </a:p>
        </p:txBody>
      </p:sp>
      <p:pic>
        <p:nvPicPr>
          <p:cNvPr id="4" name="图片 3">
            <a:extLst>
              <a:ext uri="{FF2B5EF4-FFF2-40B4-BE49-F238E27FC236}">
                <a16:creationId xmlns:a16="http://schemas.microsoft.com/office/drawing/2014/main" id="{C6C3489F-B054-4C51-A057-5CB6D0002519}"/>
              </a:ext>
            </a:extLst>
          </p:cNvPr>
          <p:cNvPicPr>
            <a:picLocks noChangeAspect="1"/>
          </p:cNvPicPr>
          <p:nvPr/>
        </p:nvPicPr>
        <p:blipFill>
          <a:blip r:embed="rId3"/>
          <a:stretch>
            <a:fillRect/>
          </a:stretch>
        </p:blipFill>
        <p:spPr>
          <a:xfrm>
            <a:off x="3807141" y="148209"/>
            <a:ext cx="7360731" cy="6656751"/>
          </a:xfrm>
          <a:prstGeom prst="rect">
            <a:avLst/>
          </a:prstGeom>
          <a:ln>
            <a:solidFill>
              <a:schemeClr val="tx1"/>
            </a:solidFill>
          </a:ln>
        </p:spPr>
      </p:pic>
    </p:spTree>
    <p:extLst>
      <p:ext uri="{BB962C8B-B14F-4D97-AF65-F5344CB8AC3E}">
        <p14:creationId xmlns:p14="http://schemas.microsoft.com/office/powerpoint/2010/main" val="3532683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a:t>
            </a:r>
            <a:r>
              <a:rPr lang="en-US" altLang="zh-CN" dirty="0"/>
              <a:t>Graph</a:t>
            </a:r>
            <a:r>
              <a:rPr lang="zh-CN" altLang="en-US" dirty="0"/>
              <a:t>的概念</a:t>
            </a:r>
          </a:p>
        </p:txBody>
      </p:sp>
      <p:sp>
        <p:nvSpPr>
          <p:cNvPr id="3" name="内容占位符 2"/>
          <p:cNvSpPr>
            <a:spLocks noGrp="1"/>
          </p:cNvSpPr>
          <p:nvPr>
            <p:ph idx="1"/>
          </p:nvPr>
        </p:nvSpPr>
        <p:spPr/>
        <p:txBody>
          <a:bodyPr>
            <a:normAutofit lnSpcReduction="10000"/>
          </a:bodyPr>
          <a:lstStyle/>
          <a:p>
            <a:r>
              <a:rPr lang="zh-CN" altLang="en-US" dirty="0"/>
              <a:t>就像“羊”在英文中并不是一个单独的词</a:t>
            </a:r>
            <a:endParaRPr lang="en-US" altLang="zh-CN" dirty="0"/>
          </a:p>
          <a:p>
            <a:r>
              <a:rPr lang="zh-CN" altLang="en-US" dirty="0"/>
              <a:t>中文的“图画”在英文中有很多对应的单词，其意义大不相同</a:t>
            </a:r>
            <a:endParaRPr lang="en-US" altLang="zh-CN" dirty="0"/>
          </a:p>
          <a:p>
            <a:pPr lvl="1"/>
            <a:r>
              <a:rPr lang="en-US" altLang="zh-CN" dirty="0"/>
              <a:t>Painting: </a:t>
            </a:r>
            <a:r>
              <a:rPr lang="zh-CN" altLang="en-US" dirty="0"/>
              <a:t>用画刷画的油画</a:t>
            </a:r>
            <a:endParaRPr lang="en-US" altLang="zh-CN" dirty="0"/>
          </a:p>
          <a:p>
            <a:pPr lvl="1"/>
            <a:r>
              <a:rPr lang="en-US" altLang="zh-CN" dirty="0"/>
              <a:t>Drawing: </a:t>
            </a:r>
            <a:r>
              <a:rPr lang="zh-CN" altLang="en-US" dirty="0"/>
              <a:t>用硬笔画的素描</a:t>
            </a:r>
            <a:r>
              <a:rPr lang="en-US" altLang="zh-CN" dirty="0"/>
              <a:t>/</a:t>
            </a:r>
            <a:r>
              <a:rPr lang="zh-CN" altLang="en-US" dirty="0"/>
              <a:t>线条画</a:t>
            </a:r>
            <a:endParaRPr lang="en-US" altLang="zh-CN" dirty="0"/>
          </a:p>
          <a:p>
            <a:pPr lvl="1"/>
            <a:r>
              <a:rPr lang="en-US" altLang="zh-CN" dirty="0"/>
              <a:t>Picture: </a:t>
            </a:r>
            <a:r>
              <a:rPr lang="zh-CN" altLang="en-US" dirty="0"/>
              <a:t>真实形象所反映的画，如照片等，如</a:t>
            </a:r>
            <a:r>
              <a:rPr lang="en-US" altLang="zh-CN" dirty="0"/>
              <a:t>take picture</a:t>
            </a:r>
          </a:p>
          <a:p>
            <a:pPr lvl="1"/>
            <a:r>
              <a:rPr lang="en-US" altLang="zh-CN" dirty="0"/>
              <a:t>Image: </a:t>
            </a:r>
            <a:r>
              <a:rPr lang="zh-CN" altLang="en-US" dirty="0"/>
              <a:t>由印象而来的画，遥感影像叫做</a:t>
            </a:r>
            <a:r>
              <a:rPr lang="en-US" altLang="zh-CN" dirty="0"/>
              <a:t>image</a:t>
            </a:r>
            <a:r>
              <a:rPr lang="zh-CN" altLang="en-US" dirty="0"/>
              <a:t>，因是经过传感器印象而来</a:t>
            </a:r>
            <a:endParaRPr lang="en-US" altLang="zh-CN" dirty="0"/>
          </a:p>
          <a:p>
            <a:pPr lvl="1"/>
            <a:r>
              <a:rPr lang="en-US" altLang="zh-CN" u="sng" dirty="0"/>
              <a:t>Graph: </a:t>
            </a:r>
            <a:r>
              <a:rPr lang="zh-CN" altLang="en-US" u="sng" dirty="0"/>
              <a:t>重在由一些基本元素构造而来的图，如点、线等</a:t>
            </a:r>
            <a:endParaRPr lang="en-US" altLang="zh-CN" u="sng" dirty="0"/>
          </a:p>
          <a:p>
            <a:pPr lvl="1"/>
            <a:r>
              <a:rPr lang="en-US" altLang="zh-CN" dirty="0"/>
              <a:t>Figure: </a:t>
            </a:r>
            <a:r>
              <a:rPr lang="zh-CN" altLang="en-US" dirty="0"/>
              <a:t>轮廓图的意思，某个侧面的轮廓，所以有</a:t>
            </a:r>
            <a:r>
              <a:rPr lang="en-US" altLang="zh-CN" dirty="0"/>
              <a:t>figure out</a:t>
            </a:r>
            <a:r>
              <a:rPr lang="zh-CN" altLang="en-US" dirty="0"/>
              <a:t>的说法</a:t>
            </a:r>
            <a:endParaRPr lang="en-US" altLang="zh-CN" dirty="0"/>
          </a:p>
          <a:p>
            <a:pPr lvl="1"/>
            <a:r>
              <a:rPr lang="en-US" altLang="zh-CN" dirty="0"/>
              <a:t>Diagram: </a:t>
            </a:r>
            <a:r>
              <a:rPr lang="zh-CN" altLang="en-US" dirty="0"/>
              <a:t>抽象的概念关系图，如电路图、海洋环流图、类层次图</a:t>
            </a:r>
            <a:endParaRPr lang="en-US" altLang="zh-CN" dirty="0"/>
          </a:p>
          <a:p>
            <a:pPr lvl="1"/>
            <a:r>
              <a:rPr lang="en-US" altLang="zh-CN" dirty="0"/>
              <a:t>Chart: </a:t>
            </a:r>
            <a:r>
              <a:rPr lang="zh-CN" altLang="en-US" dirty="0"/>
              <a:t>由数字统计得来的柱状图、饼图、折线图</a:t>
            </a:r>
            <a:endParaRPr lang="en-US" altLang="zh-CN" dirty="0"/>
          </a:p>
          <a:p>
            <a:pPr lvl="1"/>
            <a:r>
              <a:rPr lang="en-US" altLang="zh-CN" dirty="0"/>
              <a:t>Map: </a:t>
            </a:r>
            <a:r>
              <a:rPr lang="zh-CN" altLang="en-US" dirty="0"/>
              <a:t>地图</a:t>
            </a:r>
            <a:endParaRPr lang="en-US" altLang="zh-CN" dirty="0"/>
          </a:p>
          <a:p>
            <a:pPr lvl="1"/>
            <a:r>
              <a:rPr lang="en-US" altLang="zh-CN" dirty="0"/>
              <a:t>Plot: </a:t>
            </a:r>
            <a:r>
              <a:rPr lang="zh-CN" altLang="en-US" dirty="0"/>
              <a:t>地图上的一小块</a:t>
            </a:r>
          </a:p>
        </p:txBody>
      </p:sp>
    </p:spTree>
    <p:extLst>
      <p:ext uri="{BB962C8B-B14F-4D97-AF65-F5344CB8AC3E}">
        <p14:creationId xmlns:p14="http://schemas.microsoft.com/office/powerpoint/2010/main" val="646445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a:t>
            </a:r>
            <a:r>
              <a:rPr lang="en-US" altLang="zh-CN" dirty="0"/>
              <a:t>Graph</a:t>
            </a:r>
            <a:r>
              <a:rPr lang="zh-CN" altLang="en-US" dirty="0"/>
              <a:t>的概念</a:t>
            </a:r>
          </a:p>
        </p:txBody>
      </p:sp>
      <p:sp>
        <p:nvSpPr>
          <p:cNvPr id="3" name="内容占位符 2"/>
          <p:cNvSpPr>
            <a:spLocks noGrp="1"/>
          </p:cNvSpPr>
          <p:nvPr>
            <p:ph idx="1"/>
          </p:nvPr>
        </p:nvSpPr>
        <p:spPr/>
        <p:txBody>
          <a:bodyPr/>
          <a:lstStyle/>
          <a:p>
            <a:r>
              <a:rPr lang="zh-CN" altLang="en-US" dirty="0"/>
              <a:t>图</a:t>
            </a:r>
            <a:r>
              <a:rPr lang="en-US" altLang="zh-CN" dirty="0"/>
              <a:t>Graph</a:t>
            </a:r>
            <a:r>
              <a:rPr lang="zh-CN" altLang="en-US" dirty="0"/>
              <a:t>由节点和边构成</a:t>
            </a:r>
            <a:endParaRPr lang="en-US" altLang="zh-CN" dirty="0"/>
          </a:p>
          <a:p>
            <a:r>
              <a:rPr lang="zh-CN" altLang="en-US" dirty="0"/>
              <a:t>图可以用来表示现实世界中很多事物</a:t>
            </a:r>
            <a:endParaRPr lang="en-US" altLang="zh-CN" dirty="0"/>
          </a:p>
          <a:p>
            <a:pPr lvl="1"/>
            <a:r>
              <a:rPr lang="zh-CN" altLang="en-US" dirty="0"/>
              <a:t>道路交通系统、航班线路、互联网连接、或者大学中课程的先修次序（不能有环）</a:t>
            </a:r>
          </a:p>
        </p:txBody>
      </p:sp>
      <p:pic>
        <p:nvPicPr>
          <p:cNvPr id="4" name="图片 3"/>
          <p:cNvPicPr>
            <a:picLocks noChangeAspect="1"/>
          </p:cNvPicPr>
          <p:nvPr/>
        </p:nvPicPr>
        <p:blipFill>
          <a:blip r:embed="rId2"/>
          <a:stretch>
            <a:fillRect/>
          </a:stretch>
        </p:blipFill>
        <p:spPr>
          <a:xfrm>
            <a:off x="3088502" y="3655893"/>
            <a:ext cx="5147185" cy="2854635"/>
          </a:xfrm>
          <a:prstGeom prst="rect">
            <a:avLst/>
          </a:prstGeom>
        </p:spPr>
      </p:pic>
    </p:spTree>
    <p:extLst>
      <p:ext uri="{BB962C8B-B14F-4D97-AF65-F5344CB8AC3E}">
        <p14:creationId xmlns:p14="http://schemas.microsoft.com/office/powerpoint/2010/main" val="1081618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a:t>
            </a:r>
            <a:r>
              <a:rPr lang="en-US" altLang="zh-CN" dirty="0"/>
              <a:t>Graph</a:t>
            </a:r>
            <a:r>
              <a:rPr lang="zh-CN" altLang="en-US" dirty="0"/>
              <a:t>的概念</a:t>
            </a:r>
          </a:p>
        </p:txBody>
      </p:sp>
      <p:sp>
        <p:nvSpPr>
          <p:cNvPr id="3" name="内容占位符 2"/>
          <p:cNvSpPr>
            <a:spLocks noGrp="1"/>
          </p:cNvSpPr>
          <p:nvPr>
            <p:ph idx="1"/>
          </p:nvPr>
        </p:nvSpPr>
        <p:spPr/>
        <p:txBody>
          <a:bodyPr/>
          <a:lstStyle/>
          <a:p>
            <a:r>
              <a:rPr lang="zh-CN" altLang="en-US" dirty="0"/>
              <a:t>一旦对图相关问题进行了准确的描述，就可以采用处理图的标准算法来解决那些看起来很艰深的问题</a:t>
            </a:r>
            <a:endParaRPr lang="en-US" altLang="zh-CN" dirty="0"/>
          </a:p>
          <a:p>
            <a:pPr lvl="1"/>
            <a:r>
              <a:rPr lang="zh-CN" altLang="en-US" dirty="0"/>
              <a:t>对于人来说，人脑的识别模式能够轻而易举地判断地图中不同地点的相互关联，但计算机并没有这样的能力；</a:t>
            </a:r>
            <a:endParaRPr lang="en-US" altLang="zh-CN" dirty="0"/>
          </a:p>
          <a:p>
            <a:pPr lvl="1"/>
            <a:r>
              <a:rPr lang="zh-CN" altLang="en-US" dirty="0"/>
              <a:t>但如果用图来表示地图，就可以解决很多对地图很熟悉甚至专业的人才能解决的问题，甚至能超越；</a:t>
            </a:r>
            <a:endParaRPr lang="en-US" altLang="zh-CN" dirty="0"/>
          </a:p>
          <a:p>
            <a:pPr lvl="1"/>
            <a:r>
              <a:rPr lang="zh-CN" altLang="en-US" dirty="0"/>
              <a:t>互联网是由成千上万的计算机所连接起来的复杂网络，也可以通过图算法来确定计算机之间达成通讯的最短、最快或者最有效的路径。</a:t>
            </a:r>
            <a:endParaRPr lang="en-US" altLang="zh-CN" dirty="0"/>
          </a:p>
          <a:p>
            <a:pPr lvl="1"/>
            <a:r>
              <a:rPr lang="zh-CN" altLang="en-US" dirty="0"/>
              <a:t>大学课程之间的先修依赖关系，也适合用图来表示</a:t>
            </a:r>
            <a:endParaRPr lang="en-US" altLang="zh-CN" dirty="0"/>
          </a:p>
          <a:p>
            <a:pPr lvl="1"/>
            <a:r>
              <a:rPr lang="zh-CN" altLang="en-US" dirty="0"/>
              <a:t>生活中大量的事情适合用图来表示</a:t>
            </a:r>
          </a:p>
        </p:txBody>
      </p:sp>
    </p:spTree>
    <p:extLst>
      <p:ext uri="{BB962C8B-B14F-4D97-AF65-F5344CB8AC3E}">
        <p14:creationId xmlns:p14="http://schemas.microsoft.com/office/powerpoint/2010/main" val="3488739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公共交通中的图结构</a:t>
            </a:r>
          </a:p>
        </p:txBody>
      </p:sp>
      <p:sp>
        <p:nvSpPr>
          <p:cNvPr id="3" name="内容占位符 2"/>
          <p:cNvSpPr>
            <a:spLocks noGrp="1"/>
          </p:cNvSpPr>
          <p:nvPr>
            <p:ph idx="1"/>
          </p:nvPr>
        </p:nvSpPr>
        <p:spPr>
          <a:xfrm>
            <a:off x="1024129" y="2286000"/>
            <a:ext cx="3936290" cy="4023360"/>
          </a:xfrm>
        </p:spPr>
        <p:txBody>
          <a:bodyPr>
            <a:normAutofit/>
          </a:bodyPr>
          <a:lstStyle/>
          <a:p>
            <a:r>
              <a:rPr lang="en-US" altLang="zh-CN" dirty="0"/>
              <a:t>2019</a:t>
            </a:r>
            <a:r>
              <a:rPr lang="zh-CN" altLang="en-US" dirty="0"/>
              <a:t>年</a:t>
            </a:r>
            <a:r>
              <a:rPr lang="en-US" altLang="zh-CN" dirty="0"/>
              <a:t>12</a:t>
            </a:r>
            <a:r>
              <a:rPr lang="zh-CN" altLang="en-US" dirty="0"/>
              <a:t>月，北京市轨道交通路网运营线路达</a:t>
            </a:r>
            <a:r>
              <a:rPr lang="en-US" altLang="zh-CN" dirty="0"/>
              <a:t>23</a:t>
            </a:r>
            <a:r>
              <a:rPr lang="zh-CN" altLang="en-US" dirty="0"/>
              <a:t>条、总里程</a:t>
            </a:r>
            <a:r>
              <a:rPr lang="en-US" altLang="zh-CN" dirty="0"/>
              <a:t>699.3</a:t>
            </a:r>
            <a:r>
              <a:rPr lang="zh-CN" altLang="en-US" dirty="0"/>
              <a:t>公里、</a:t>
            </a:r>
            <a:r>
              <a:rPr lang="zh-CN" altLang="en-US" dirty="0">
                <a:solidFill>
                  <a:srgbClr val="00B0F0"/>
                </a:solidFill>
              </a:rPr>
              <a:t>车站</a:t>
            </a:r>
            <a:r>
              <a:rPr lang="en-US" altLang="zh-CN" dirty="0">
                <a:solidFill>
                  <a:srgbClr val="00B0F0"/>
                </a:solidFill>
              </a:rPr>
              <a:t>405</a:t>
            </a:r>
            <a:r>
              <a:rPr lang="zh-CN" altLang="en-US" dirty="0">
                <a:solidFill>
                  <a:srgbClr val="00B0F0"/>
                </a:solidFill>
              </a:rPr>
              <a:t>座</a:t>
            </a:r>
            <a:r>
              <a:rPr lang="en-US" altLang="zh-CN" dirty="0"/>
              <a:t>(</a:t>
            </a:r>
            <a:r>
              <a:rPr lang="zh-CN" altLang="en-US" dirty="0"/>
              <a:t>包括换乘站</a:t>
            </a:r>
            <a:r>
              <a:rPr lang="en-US" altLang="zh-CN" dirty="0"/>
              <a:t>62</a:t>
            </a:r>
            <a:r>
              <a:rPr lang="zh-CN" altLang="en-US" dirty="0"/>
              <a:t>座</a:t>
            </a:r>
            <a:r>
              <a:rPr lang="en-US" altLang="zh-CN" dirty="0"/>
              <a:t>)</a:t>
            </a:r>
            <a:r>
              <a:rPr lang="zh-CN" altLang="en-US" dirty="0"/>
              <a:t>。</a:t>
            </a:r>
            <a:r>
              <a:rPr lang="zh-CN" altLang="en-US" baseline="30000" dirty="0"/>
              <a:t> </a:t>
            </a:r>
            <a:r>
              <a:rPr lang="zh-CN" altLang="en-US" dirty="0"/>
              <a:t>在建线路</a:t>
            </a:r>
            <a:r>
              <a:rPr lang="en-US" altLang="zh-CN" dirty="0"/>
              <a:t>15</a:t>
            </a:r>
            <a:r>
              <a:rPr lang="zh-CN" altLang="en-US" dirty="0"/>
              <a:t>条。</a:t>
            </a:r>
            <a:r>
              <a:rPr lang="zh-CN" altLang="en-US" baseline="30000" dirty="0"/>
              <a:t> </a:t>
            </a:r>
            <a:r>
              <a:rPr lang="zh-CN" altLang="en-US" dirty="0"/>
              <a:t>到</a:t>
            </a:r>
            <a:r>
              <a:rPr lang="en-US" altLang="zh-CN" dirty="0"/>
              <a:t>2020</a:t>
            </a:r>
            <a:r>
              <a:rPr lang="zh-CN" altLang="en-US" dirty="0"/>
              <a:t>年，北京地铁形成线网由</a:t>
            </a:r>
            <a:r>
              <a:rPr lang="en-US" altLang="zh-CN" dirty="0"/>
              <a:t>30</a:t>
            </a:r>
            <a:r>
              <a:rPr lang="zh-CN" altLang="en-US" dirty="0"/>
              <a:t>条运营，总长</a:t>
            </a:r>
            <a:r>
              <a:rPr lang="en-US" altLang="zh-CN" dirty="0"/>
              <a:t>1177</a:t>
            </a:r>
            <a:r>
              <a:rPr lang="zh-CN" altLang="en-US" dirty="0"/>
              <a:t>公里的轨道交通网络。</a:t>
            </a:r>
          </a:p>
          <a:p>
            <a:r>
              <a:rPr lang="zh-CN" altLang="en-US" dirty="0"/>
              <a:t>截至</a:t>
            </a:r>
            <a:r>
              <a:rPr lang="en-US" altLang="zh-CN" dirty="0"/>
              <a:t>2016</a:t>
            </a:r>
            <a:r>
              <a:rPr lang="zh-CN" altLang="en-US" dirty="0"/>
              <a:t>年底，北京公交系统有</a:t>
            </a:r>
            <a:r>
              <a:rPr lang="en-US" altLang="zh-CN" dirty="0"/>
              <a:t>1020</a:t>
            </a:r>
            <a:r>
              <a:rPr lang="zh-CN" altLang="en-US" dirty="0"/>
              <a:t>条运营线路，公交</a:t>
            </a:r>
            <a:r>
              <a:rPr lang="zh-CN" altLang="en-US" dirty="0">
                <a:solidFill>
                  <a:srgbClr val="00B0F0"/>
                </a:solidFill>
              </a:rPr>
              <a:t>站点近</a:t>
            </a:r>
            <a:r>
              <a:rPr lang="en-US" altLang="zh-CN" dirty="0">
                <a:solidFill>
                  <a:srgbClr val="00B0F0"/>
                </a:solidFill>
              </a:rPr>
              <a:t>2000</a:t>
            </a:r>
            <a:r>
              <a:rPr lang="zh-CN" altLang="en-US" dirty="0">
                <a:solidFill>
                  <a:srgbClr val="00B0F0"/>
                </a:solidFill>
              </a:rPr>
              <a:t>个</a:t>
            </a:r>
            <a:r>
              <a:rPr lang="zh-CN" altLang="en-US" dirty="0"/>
              <a:t>。</a:t>
            </a:r>
            <a:endParaRPr lang="en-US" altLang="zh-CN" dirty="0"/>
          </a:p>
          <a:p>
            <a:endParaRPr lang="zh-CN" altLang="en-US" dirty="0"/>
          </a:p>
        </p:txBody>
      </p:sp>
      <p:pic>
        <p:nvPicPr>
          <p:cNvPr id="7" name="图片 6">
            <a:extLst>
              <a:ext uri="{FF2B5EF4-FFF2-40B4-BE49-F238E27FC236}">
                <a16:creationId xmlns:a16="http://schemas.microsoft.com/office/drawing/2014/main" id="{DBDFE695-25D0-42A6-9627-6093561E73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2982" y="1665169"/>
            <a:ext cx="6922248" cy="5192831"/>
          </a:xfrm>
          <a:prstGeom prst="rect">
            <a:avLst/>
          </a:prstGeom>
        </p:spPr>
      </p:pic>
    </p:spTree>
    <p:extLst>
      <p:ext uri="{BB962C8B-B14F-4D97-AF65-F5344CB8AC3E}">
        <p14:creationId xmlns:p14="http://schemas.microsoft.com/office/powerpoint/2010/main" val="1945761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社交网络：六度分离理论</a:t>
            </a:r>
          </a:p>
        </p:txBody>
      </p:sp>
      <p:sp>
        <p:nvSpPr>
          <p:cNvPr id="3" name="内容占位符 2"/>
          <p:cNvSpPr>
            <a:spLocks noGrp="1"/>
          </p:cNvSpPr>
          <p:nvPr>
            <p:ph idx="1"/>
          </p:nvPr>
        </p:nvSpPr>
        <p:spPr/>
        <p:txBody>
          <a:bodyPr/>
          <a:lstStyle/>
          <a:p>
            <a:r>
              <a:rPr lang="zh-CN" altLang="en-US" dirty="0"/>
              <a:t>世界上任何两个人之间通过最多</a:t>
            </a:r>
            <a:r>
              <a:rPr lang="en-US" altLang="zh-CN" dirty="0"/>
              <a:t>6</a:t>
            </a:r>
            <a:r>
              <a:rPr lang="zh-CN" altLang="en-US" dirty="0"/>
              <a:t>个人即可建立联系</a:t>
            </a:r>
            <a:endParaRPr lang="en-US" altLang="zh-CN" dirty="0"/>
          </a:p>
          <a:p>
            <a:pPr lvl="1"/>
            <a:r>
              <a:rPr lang="zh-CN" altLang="en-US" dirty="0"/>
              <a:t>互联网社交网络的兴起将每个人联系到一起</a:t>
            </a:r>
            <a:endParaRPr lang="en-US" altLang="zh-CN" dirty="0"/>
          </a:p>
          <a:p>
            <a:r>
              <a:rPr lang="zh-CN" altLang="en-US" dirty="0"/>
              <a:t>在社会中有</a:t>
            </a:r>
            <a:r>
              <a:rPr lang="en-US" altLang="zh-CN" dirty="0"/>
              <a:t>20%</a:t>
            </a:r>
            <a:r>
              <a:rPr lang="zh-CN" altLang="en-US" dirty="0"/>
              <a:t>擅长交往的人，建立了</a:t>
            </a:r>
            <a:r>
              <a:rPr lang="en-US" altLang="zh-CN" dirty="0"/>
              <a:t>80%</a:t>
            </a:r>
            <a:r>
              <a:rPr lang="zh-CN" altLang="en-US" dirty="0"/>
              <a:t>的连接</a:t>
            </a:r>
            <a:endParaRPr lang="en-US" altLang="zh-CN" dirty="0"/>
          </a:p>
          <a:p>
            <a:pPr lvl="1"/>
            <a:r>
              <a:rPr lang="zh-CN" altLang="en-US" dirty="0"/>
              <a:t>区别于随机网络，保证了六度分隔的成立</a:t>
            </a:r>
            <a:endParaRPr lang="en-US" altLang="zh-CN" dirty="0"/>
          </a:p>
          <a:p>
            <a:pPr lvl="1"/>
            <a:r>
              <a:rPr lang="zh-CN" altLang="en-US" dirty="0"/>
              <a:t>引出了无尺度网络的研究</a:t>
            </a:r>
            <a:endParaRPr lang="en-US" altLang="zh-CN" dirty="0"/>
          </a:p>
          <a:p>
            <a:pPr lvl="1"/>
            <a:r>
              <a:rPr lang="zh-CN" altLang="en-US" dirty="0"/>
              <a:t>现实中的复杂网络多属于无尺度网络</a:t>
            </a:r>
          </a:p>
        </p:txBody>
      </p:sp>
      <p:sp>
        <p:nvSpPr>
          <p:cNvPr id="4" name="矩形 3"/>
          <p:cNvSpPr/>
          <p:nvPr/>
        </p:nvSpPr>
        <p:spPr>
          <a:xfrm>
            <a:off x="1203016" y="4832032"/>
            <a:ext cx="10263398" cy="1477328"/>
          </a:xfrm>
          <a:prstGeom prst="rect">
            <a:avLst/>
          </a:prstGeom>
          <a:ln>
            <a:solidFill>
              <a:srgbClr val="FF0000"/>
            </a:solidFill>
          </a:ln>
        </p:spPr>
        <p:txBody>
          <a:bodyPr wrap="square">
            <a:spAutoFit/>
          </a:bodyPr>
          <a:lstStyle/>
          <a:p>
            <a:r>
              <a:rPr lang="zh-CN" altLang="en-US" dirty="0"/>
              <a:t>无尺度网络一般指无标度网络。具有严重的异质性，其各节点之间的连接状况（度数）具有严重的不</a:t>
            </a:r>
            <a:r>
              <a:rPr lang="zh-CN" altLang="en-US" dirty="0">
                <a:hlinkClick r:id="rId3"/>
              </a:rPr>
              <a:t>均匀分布</a:t>
            </a:r>
            <a:r>
              <a:rPr lang="zh-CN" altLang="en-US" dirty="0"/>
              <a:t>性：</a:t>
            </a:r>
            <a:endParaRPr lang="en-US" altLang="zh-CN" dirty="0"/>
          </a:p>
          <a:p>
            <a:pPr marL="285750" indent="-285750">
              <a:buFont typeface="Arial" panose="020B0604020202020204" pitchFamily="34" charset="0"/>
              <a:buChar char="•"/>
            </a:pPr>
            <a:r>
              <a:rPr lang="zh-CN" altLang="en-US" dirty="0"/>
              <a:t>网络中少数称之为</a:t>
            </a:r>
            <a:r>
              <a:rPr lang="en-US" altLang="zh-CN" dirty="0">
                <a:hlinkClick r:id="rId4"/>
              </a:rPr>
              <a:t>Hub</a:t>
            </a:r>
            <a:r>
              <a:rPr lang="zh-CN" altLang="en-US" dirty="0"/>
              <a:t>点的节点拥有极其多的连接，而大多数节点只有很少量的连接。</a:t>
            </a:r>
            <a:endParaRPr lang="en-US" altLang="zh-CN" dirty="0"/>
          </a:p>
          <a:p>
            <a:pPr marL="285750" indent="-285750">
              <a:buFont typeface="Arial" panose="020B0604020202020204" pitchFamily="34" charset="0"/>
              <a:buChar char="•"/>
            </a:pPr>
            <a:r>
              <a:rPr lang="zh-CN" altLang="en-US" dirty="0"/>
              <a:t>少数</a:t>
            </a:r>
            <a:r>
              <a:rPr lang="en-US" altLang="zh-CN" dirty="0"/>
              <a:t>Hub</a:t>
            </a:r>
            <a:r>
              <a:rPr lang="zh-CN" altLang="en-US" dirty="0"/>
              <a:t>点对无标度网络的运行起着主导的作用。</a:t>
            </a:r>
            <a:endParaRPr lang="en-US" altLang="zh-CN" dirty="0"/>
          </a:p>
          <a:p>
            <a:r>
              <a:rPr lang="zh-CN" altLang="en-US" dirty="0"/>
              <a:t>从广义上说，无标度网络的无标度性是描述大量复杂系统整体上严重不均匀分布的一种内在性质。</a:t>
            </a:r>
          </a:p>
        </p:txBody>
      </p:sp>
    </p:spTree>
    <p:extLst>
      <p:ext uri="{BB962C8B-B14F-4D97-AF65-F5344CB8AC3E}">
        <p14:creationId xmlns:p14="http://schemas.microsoft.com/office/powerpoint/2010/main" val="783978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术语表</a:t>
            </a:r>
          </a:p>
        </p:txBody>
      </p:sp>
      <p:sp>
        <p:nvSpPr>
          <p:cNvPr id="3" name="内容占位符 2"/>
          <p:cNvSpPr>
            <a:spLocks noGrp="1"/>
          </p:cNvSpPr>
          <p:nvPr>
            <p:ph idx="1"/>
          </p:nvPr>
        </p:nvSpPr>
        <p:spPr>
          <a:xfrm>
            <a:off x="1024128" y="1963554"/>
            <a:ext cx="10891948" cy="4345806"/>
          </a:xfrm>
        </p:spPr>
        <p:txBody>
          <a:bodyPr/>
          <a:lstStyle/>
          <a:p>
            <a:r>
              <a:rPr lang="zh-CN" altLang="en-US" dirty="0"/>
              <a:t>顶点</a:t>
            </a:r>
            <a:r>
              <a:rPr lang="en-US" altLang="zh-CN" dirty="0"/>
              <a:t>Vertex</a:t>
            </a:r>
          </a:p>
          <a:p>
            <a:pPr lvl="1"/>
            <a:r>
              <a:rPr lang="zh-CN" altLang="en-US" dirty="0"/>
              <a:t>也称“节点</a:t>
            </a:r>
            <a:r>
              <a:rPr lang="en-US" altLang="zh-CN" dirty="0"/>
              <a:t>Node</a:t>
            </a:r>
            <a:r>
              <a:rPr lang="zh-CN" altLang="en-US" dirty="0"/>
              <a:t>”，是图的基本组成部分，顶点具有名称标识</a:t>
            </a:r>
            <a:r>
              <a:rPr lang="en-US" altLang="zh-CN" dirty="0"/>
              <a:t>Key</a:t>
            </a:r>
            <a:r>
              <a:rPr lang="zh-CN" altLang="en-US" dirty="0"/>
              <a:t>，</a:t>
            </a:r>
            <a:endParaRPr lang="en-US" altLang="zh-CN" dirty="0"/>
          </a:p>
          <a:p>
            <a:pPr lvl="1"/>
            <a:r>
              <a:rPr lang="zh-CN" altLang="en-US" dirty="0"/>
              <a:t>也可以携带数据项</a:t>
            </a:r>
            <a:r>
              <a:rPr lang="en-US" altLang="zh-CN" dirty="0"/>
              <a:t> payload</a:t>
            </a:r>
          </a:p>
          <a:p>
            <a:r>
              <a:rPr lang="zh-CN" altLang="en-US" dirty="0"/>
              <a:t>边</a:t>
            </a:r>
            <a:r>
              <a:rPr lang="en-US" altLang="zh-CN" dirty="0"/>
              <a:t>Edge</a:t>
            </a:r>
          </a:p>
          <a:p>
            <a:pPr lvl="1"/>
            <a:r>
              <a:rPr lang="zh-CN" altLang="en-US" dirty="0"/>
              <a:t>也称“弧</a:t>
            </a:r>
            <a:r>
              <a:rPr lang="en-US" altLang="zh-CN" dirty="0"/>
              <a:t>Arc</a:t>
            </a:r>
            <a:r>
              <a:rPr lang="zh-CN" altLang="en-US" dirty="0"/>
              <a:t>”，是图的另一个基本组成部分，作为</a:t>
            </a:r>
            <a:r>
              <a:rPr lang="en-US" altLang="zh-CN" dirty="0"/>
              <a:t>2</a:t>
            </a:r>
            <a:r>
              <a:rPr lang="zh-CN" altLang="en-US" dirty="0"/>
              <a:t>个顶点之间关系的表示，边连接两个顶点；</a:t>
            </a:r>
            <a:endParaRPr lang="en-US" altLang="zh-CN" dirty="0"/>
          </a:p>
          <a:p>
            <a:pPr lvl="1"/>
            <a:r>
              <a:rPr lang="zh-CN" altLang="en-US" dirty="0"/>
              <a:t>边可以是单向 </a:t>
            </a:r>
            <a:r>
              <a:rPr lang="en-US" altLang="zh-CN" dirty="0"/>
              <a:t>one-way </a:t>
            </a:r>
            <a:r>
              <a:rPr lang="zh-CN" altLang="en-US" dirty="0"/>
              <a:t>或者双向 </a:t>
            </a:r>
            <a:r>
              <a:rPr lang="en-US" altLang="zh-CN" dirty="0"/>
              <a:t>two-way </a:t>
            </a:r>
            <a:r>
              <a:rPr lang="zh-CN" altLang="en-US" dirty="0"/>
              <a:t>的，</a:t>
            </a:r>
            <a:endParaRPr lang="en-US" altLang="zh-CN" dirty="0"/>
          </a:p>
          <a:p>
            <a:pPr lvl="1"/>
            <a:r>
              <a:rPr lang="zh-CN" altLang="en-US" dirty="0"/>
              <a:t>如果一个图中的所有边都是单向的，就称这个图为“</a:t>
            </a:r>
            <a:r>
              <a:rPr lang="zh-CN" altLang="en-US" dirty="0">
                <a:solidFill>
                  <a:srgbClr val="FF0000"/>
                </a:solidFill>
              </a:rPr>
              <a:t>有向图 </a:t>
            </a:r>
            <a:r>
              <a:rPr lang="en-US" altLang="zh-CN" dirty="0">
                <a:solidFill>
                  <a:srgbClr val="FF0000"/>
                </a:solidFill>
              </a:rPr>
              <a:t>directed graph</a:t>
            </a:r>
            <a:r>
              <a:rPr lang="zh-CN" altLang="en-US" dirty="0"/>
              <a:t>”</a:t>
            </a:r>
            <a:endParaRPr lang="en-US" altLang="zh-CN" dirty="0"/>
          </a:p>
          <a:p>
            <a:pPr lvl="1"/>
            <a:r>
              <a:rPr lang="zh-CN" altLang="en-US" dirty="0"/>
              <a:t>如果判断一条边是单边还是双边：看边两端节点的地位是不是对称</a:t>
            </a:r>
            <a:r>
              <a:rPr lang="en-US" altLang="zh-CN" dirty="0"/>
              <a:t>/</a:t>
            </a:r>
            <a:r>
              <a:rPr lang="zh-CN" altLang="en-US" dirty="0"/>
              <a:t>对待的</a:t>
            </a:r>
            <a:endParaRPr lang="en-US" altLang="zh-CN" dirty="0"/>
          </a:p>
          <a:p>
            <a:r>
              <a:rPr lang="zh-CN" altLang="en-US" dirty="0"/>
              <a:t>权重</a:t>
            </a:r>
            <a:r>
              <a:rPr lang="en-US" altLang="zh-CN" dirty="0"/>
              <a:t>Weight</a:t>
            </a:r>
          </a:p>
          <a:p>
            <a:pPr lvl="1"/>
            <a:r>
              <a:rPr lang="zh-CN" altLang="en-US" dirty="0"/>
              <a:t>为了表达从一个顶点到另一个顶点的“代价”，可以给边赋权；</a:t>
            </a:r>
            <a:endParaRPr lang="en-US" altLang="zh-CN" dirty="0"/>
          </a:p>
          <a:p>
            <a:pPr lvl="1"/>
            <a:r>
              <a:rPr lang="zh-CN" altLang="en-US" dirty="0"/>
              <a:t>例如公交网络中两个站点之间的“距离”、“通行时间”和“票价”都可以作为权重。</a:t>
            </a:r>
          </a:p>
        </p:txBody>
      </p:sp>
    </p:spTree>
    <p:extLst>
      <p:ext uri="{BB962C8B-B14F-4D97-AF65-F5344CB8AC3E}">
        <p14:creationId xmlns:p14="http://schemas.microsoft.com/office/powerpoint/2010/main" val="187115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图的定义</a:t>
            </a:r>
          </a:p>
        </p:txBody>
      </p:sp>
      <p:sp>
        <p:nvSpPr>
          <p:cNvPr id="3" name="内容占位符 2"/>
          <p:cNvSpPr>
            <a:spLocks noGrp="1"/>
          </p:cNvSpPr>
          <p:nvPr>
            <p:ph idx="1"/>
          </p:nvPr>
        </p:nvSpPr>
        <p:spPr/>
        <p:txBody>
          <a:bodyPr/>
          <a:lstStyle/>
          <a:p>
            <a:r>
              <a:rPr lang="zh-CN" altLang="en-US" dirty="0"/>
              <a:t>图</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Graph</a:t>
            </a:r>
            <a:r>
              <a:rPr lang="zh-CN" altLang="en-US" dirty="0">
                <a:latin typeface="Times New Roman" panose="02020603050405020304" pitchFamily="18" charset="0"/>
                <a:cs typeface="Times New Roman" panose="02020603050405020304" pitchFamily="18" charset="0"/>
              </a:rPr>
              <a:t>）</a:t>
            </a:r>
            <a:r>
              <a:rPr lang="zh-CN" altLang="en-US" dirty="0"/>
              <a:t>是由顶点的有穷非空集合和顶点之间边的集合组成，通常表示为：</a:t>
            </a:r>
            <a:endParaRPr lang="en-US" altLang="zh-CN" dirty="0"/>
          </a:p>
          <a:p>
            <a:pPr lvl="1"/>
            <a:r>
              <a:rPr lang="en-US" altLang="zh-CN" b="1" dirty="0">
                <a:latin typeface="Times New Roman" panose="02020603050405020304" pitchFamily="18" charset="0"/>
                <a:cs typeface="Times New Roman" panose="02020603050405020304" pitchFamily="18" charset="0"/>
              </a:rPr>
              <a:t>G ( V, E ) </a:t>
            </a:r>
            <a:r>
              <a:rPr lang="zh-CN" altLang="en-US" dirty="0"/>
              <a:t>，其中，</a:t>
            </a:r>
            <a:r>
              <a:rPr lang="en-US" altLang="zh-CN" b="1" dirty="0">
                <a:latin typeface="Times New Roman" panose="02020603050405020304" pitchFamily="18" charset="0"/>
                <a:cs typeface="Times New Roman" panose="02020603050405020304" pitchFamily="18" charset="0"/>
              </a:rPr>
              <a:t>G</a:t>
            </a:r>
            <a:r>
              <a:rPr lang="zh-CN" altLang="en-US" dirty="0"/>
              <a:t>表示一个图，</a:t>
            </a:r>
            <a:r>
              <a:rPr lang="en-US" altLang="zh-CN" b="1" dirty="0">
                <a:latin typeface="Times New Roman" panose="02020603050405020304" pitchFamily="18" charset="0"/>
                <a:cs typeface="Times New Roman" panose="02020603050405020304" pitchFamily="18" charset="0"/>
              </a:rPr>
              <a:t>V</a:t>
            </a:r>
            <a:r>
              <a:rPr lang="zh-CN" altLang="en-US" dirty="0"/>
              <a:t>是图</a:t>
            </a:r>
            <a:r>
              <a:rPr lang="en-US" altLang="zh-CN" b="1" dirty="0">
                <a:latin typeface="Times New Roman" panose="02020603050405020304" pitchFamily="18" charset="0"/>
                <a:cs typeface="Times New Roman" panose="02020603050405020304" pitchFamily="18" charset="0"/>
              </a:rPr>
              <a:t>G</a:t>
            </a:r>
            <a:r>
              <a:rPr lang="zh-CN" altLang="en-US" dirty="0"/>
              <a:t>中顶点的集合，</a:t>
            </a:r>
            <a:r>
              <a:rPr lang="en-US" altLang="zh-CN" b="1" dirty="0">
                <a:latin typeface="Times New Roman" panose="02020603050405020304" pitchFamily="18" charset="0"/>
                <a:cs typeface="Times New Roman" panose="02020603050405020304" pitchFamily="18" charset="0"/>
              </a:rPr>
              <a:t>E</a:t>
            </a:r>
            <a:r>
              <a:rPr lang="zh-CN" altLang="en-US" dirty="0"/>
              <a:t>是图</a:t>
            </a:r>
            <a:r>
              <a:rPr lang="en-US" altLang="zh-CN" b="1" dirty="0">
                <a:latin typeface="Times New Roman" panose="02020603050405020304" pitchFamily="18" charset="0"/>
                <a:cs typeface="Times New Roman" panose="02020603050405020304" pitchFamily="18" charset="0"/>
              </a:rPr>
              <a:t>G</a:t>
            </a:r>
            <a:r>
              <a:rPr lang="zh-CN" altLang="en-US" dirty="0"/>
              <a:t>中边的集合。</a:t>
            </a:r>
          </a:p>
          <a:p>
            <a:r>
              <a:rPr lang="zh-CN" altLang="en-US" dirty="0"/>
              <a:t>在图中需要注意的是：</a:t>
            </a:r>
          </a:p>
          <a:p>
            <a:pPr lvl="1"/>
            <a:r>
              <a:rPr lang="zh-CN" altLang="en-US" dirty="0"/>
              <a:t>线性表中我们把数据元素叫元素，树中将数据元素叫结点，</a:t>
            </a:r>
            <a:r>
              <a:rPr lang="zh-CN" altLang="en-US" b="1" dirty="0"/>
              <a:t>在图中数据元素，我们则称之为</a:t>
            </a:r>
            <a:r>
              <a:rPr lang="zh-CN" altLang="en-US" b="1" u="sng" dirty="0">
                <a:solidFill>
                  <a:srgbClr val="FF0000"/>
                </a:solidFill>
              </a:rPr>
              <a:t>顶点</a:t>
            </a:r>
            <a:r>
              <a:rPr lang="zh-CN" altLang="en-US" b="1" u="sng" dirty="0">
                <a:solidFill>
                  <a:srgbClr val="FF0000"/>
                </a:solidFill>
                <a:latin typeface="Times New Roman" panose="02020603050405020304" pitchFamily="18" charset="0"/>
                <a:cs typeface="Times New Roman" panose="02020603050405020304" pitchFamily="18" charset="0"/>
              </a:rPr>
              <a:t>（</a:t>
            </a:r>
            <a:r>
              <a:rPr lang="en-US" altLang="zh-CN" b="1" u="sng" dirty="0">
                <a:solidFill>
                  <a:srgbClr val="FF0000"/>
                </a:solidFill>
                <a:latin typeface="Times New Roman" panose="02020603050405020304" pitchFamily="18" charset="0"/>
                <a:cs typeface="Times New Roman" panose="02020603050405020304" pitchFamily="18" charset="0"/>
              </a:rPr>
              <a:t>Vertex</a:t>
            </a:r>
            <a:r>
              <a:rPr lang="zh-CN" altLang="en-US" b="1" u="sng" dirty="0">
                <a:solidFill>
                  <a:srgbClr val="FF0000"/>
                </a:solidFill>
                <a:latin typeface="Times New Roman" panose="02020603050405020304" pitchFamily="18" charset="0"/>
                <a:cs typeface="Times New Roman" panose="02020603050405020304" pitchFamily="18" charset="0"/>
              </a:rPr>
              <a:t>）</a:t>
            </a:r>
            <a:r>
              <a:rPr lang="zh-CN" altLang="en-US" dirty="0"/>
              <a:t>。</a:t>
            </a:r>
            <a:endParaRPr lang="en-US" altLang="zh-CN" dirty="0"/>
          </a:p>
          <a:p>
            <a:pPr lvl="1"/>
            <a:r>
              <a:rPr lang="zh-CN" altLang="en-US" dirty="0"/>
              <a:t>线性表可以没有元素，称为空表；树中可以没有节点，称为空树；但是，</a:t>
            </a:r>
            <a:r>
              <a:rPr lang="zh-CN" altLang="en-US" b="1" dirty="0"/>
              <a:t>在图中</a:t>
            </a:r>
            <a:r>
              <a:rPr lang="zh-CN" altLang="en-US" b="1" dirty="0">
                <a:solidFill>
                  <a:srgbClr val="FF0000"/>
                </a:solidFill>
              </a:rPr>
              <a:t>不允许没有顶点</a:t>
            </a:r>
            <a:r>
              <a:rPr lang="zh-CN" altLang="en-US" dirty="0"/>
              <a:t>（有穷非空性）。</a:t>
            </a:r>
            <a:endParaRPr lang="en-US" altLang="zh-CN" dirty="0"/>
          </a:p>
          <a:p>
            <a:pPr lvl="1"/>
            <a:r>
              <a:rPr lang="zh-CN" altLang="en-US" dirty="0"/>
              <a:t>线性表中的各元素是线性关系，树中的各元素是层次关系，而</a:t>
            </a:r>
            <a:r>
              <a:rPr lang="zh-CN" altLang="en-US" b="1" dirty="0"/>
              <a:t>图中各顶点的关系是用</a:t>
            </a:r>
            <a:r>
              <a:rPr lang="zh-CN" altLang="en-US" b="1" u="sng" dirty="0">
                <a:solidFill>
                  <a:srgbClr val="FF0000"/>
                </a:solidFill>
              </a:rPr>
              <a:t>边来表示</a:t>
            </a:r>
            <a:r>
              <a:rPr lang="zh-CN" altLang="en-US" dirty="0"/>
              <a:t>（边集可以为空）。</a:t>
            </a:r>
          </a:p>
        </p:txBody>
      </p:sp>
    </p:spTree>
    <p:extLst>
      <p:ext uri="{BB962C8B-B14F-4D97-AF65-F5344CB8AC3E}">
        <p14:creationId xmlns:p14="http://schemas.microsoft.com/office/powerpoint/2010/main" val="4190761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社会网络</a:t>
            </a:r>
          </a:p>
        </p:txBody>
      </p:sp>
      <p:sp>
        <p:nvSpPr>
          <p:cNvPr id="3" name="内容占位符 2"/>
          <p:cNvSpPr>
            <a:spLocks noGrp="1"/>
          </p:cNvSpPr>
          <p:nvPr>
            <p:ph idx="1"/>
          </p:nvPr>
        </p:nvSpPr>
        <p:spPr/>
        <p:txBody>
          <a:bodyPr>
            <a:normAutofit/>
          </a:bodyPr>
          <a:lstStyle/>
          <a:p>
            <a:r>
              <a:rPr lang="zh-CN" altLang="en-US" b="1" dirty="0">
                <a:solidFill>
                  <a:srgbClr val="00B0F0"/>
                </a:solidFill>
              </a:rPr>
              <a:t>社会网络</a:t>
            </a:r>
            <a:r>
              <a:rPr lang="zh-CN" altLang="en-US" dirty="0"/>
              <a:t>：每个人是一个顶点，两个人之间的认识关系作为有向边</a:t>
            </a:r>
            <a:r>
              <a:rPr lang="en-US" altLang="zh-CN" dirty="0"/>
              <a:t>.</a:t>
            </a:r>
            <a:endParaRPr lang="zh-CN" altLang="en-US" dirty="0"/>
          </a:p>
          <a:p>
            <a:pPr lvl="1"/>
            <a:r>
              <a:rPr lang="zh-CN" altLang="en-US" dirty="0"/>
              <a:t>我认识某明星，但该明星不认识我</a:t>
            </a:r>
          </a:p>
          <a:p>
            <a:r>
              <a:rPr lang="zh-CN" altLang="en-US" b="1" dirty="0">
                <a:solidFill>
                  <a:srgbClr val="00B0F0"/>
                </a:solidFill>
              </a:rPr>
              <a:t>六度分隔理论</a:t>
            </a:r>
            <a:r>
              <a:rPr lang="zh-CN" altLang="en-US" dirty="0"/>
              <a:t>：世界上任何互不相识的两人，只需要很少的中间人就能够建立起联系</a:t>
            </a:r>
            <a:r>
              <a:rPr lang="en-US" altLang="zh-CN" dirty="0"/>
              <a:t>.</a:t>
            </a:r>
            <a:endParaRPr lang="zh-CN" altLang="en-US" dirty="0"/>
          </a:p>
          <a:p>
            <a:r>
              <a:rPr lang="zh-CN" altLang="en-US" dirty="0"/>
              <a:t>理论在一个大的范围“世界”上成立，但在一些特殊情况下，在较小的“子集”里面反而不成立</a:t>
            </a:r>
          </a:p>
          <a:p>
            <a:pPr lvl="1"/>
            <a:r>
              <a:rPr lang="zh-CN" altLang="en-US" dirty="0"/>
              <a:t>比如我们的班级：作为公共必修课，来自不同的院系</a:t>
            </a:r>
            <a:r>
              <a:rPr lang="en-US" altLang="zh-CN" dirty="0"/>
              <a:t>/</a:t>
            </a:r>
            <a:r>
              <a:rPr lang="zh-CN" altLang="en-US" dirty="0"/>
              <a:t>年级，建立联系反而困难起来</a:t>
            </a:r>
          </a:p>
          <a:p>
            <a:pPr lvl="1"/>
            <a:r>
              <a:rPr lang="zh-CN" altLang="en-US" dirty="0"/>
              <a:t>我们来研究这张“子图”性质，</a:t>
            </a:r>
          </a:p>
        </p:txBody>
      </p:sp>
    </p:spTree>
    <p:extLst>
      <p:ext uri="{BB962C8B-B14F-4D97-AF65-F5344CB8AC3E}">
        <p14:creationId xmlns:p14="http://schemas.microsoft.com/office/powerpoint/2010/main" val="3207483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48408" y="0"/>
            <a:ext cx="9138327" cy="6858000"/>
          </a:xfrm>
          <a:prstGeom prst="rect">
            <a:avLst/>
          </a:prstGeom>
          <a:ln>
            <a:solidFill>
              <a:schemeClr val="tx1"/>
            </a:solidFill>
          </a:ln>
        </p:spPr>
      </p:pic>
      <p:pic>
        <p:nvPicPr>
          <p:cNvPr id="2050" name="Picture 2" descr="http://media.openjudge.cn/images/upload/9399/1608510651.png">
            <a:extLst>
              <a:ext uri="{FF2B5EF4-FFF2-40B4-BE49-F238E27FC236}">
                <a16:creationId xmlns:a16="http://schemas.microsoft.com/office/drawing/2014/main" id="{3FD86FC2-9147-4F09-B15A-0BB322089E9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92200" y="3159047"/>
            <a:ext cx="5589069" cy="361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190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581150" y="790575"/>
            <a:ext cx="9029700" cy="5276850"/>
          </a:xfrm>
          <a:prstGeom prst="rect">
            <a:avLst/>
          </a:prstGeom>
        </p:spPr>
      </p:pic>
    </p:spTree>
    <p:extLst>
      <p:ext uri="{BB962C8B-B14F-4D97-AF65-F5344CB8AC3E}">
        <p14:creationId xmlns:p14="http://schemas.microsoft.com/office/powerpoint/2010/main" val="4228068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42950" y="1566862"/>
            <a:ext cx="10706100" cy="3724275"/>
          </a:xfrm>
          <a:prstGeom prst="rect">
            <a:avLst/>
          </a:prstGeom>
        </p:spPr>
      </p:pic>
    </p:spTree>
    <p:extLst>
      <p:ext uri="{BB962C8B-B14F-4D97-AF65-F5344CB8AC3E}">
        <p14:creationId xmlns:p14="http://schemas.microsoft.com/office/powerpoint/2010/main" val="1186426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760955" y="0"/>
            <a:ext cx="6518130" cy="6805150"/>
          </a:xfrm>
          <a:prstGeom prst="rect">
            <a:avLst/>
          </a:prstGeom>
        </p:spPr>
      </p:pic>
    </p:spTree>
    <p:extLst>
      <p:ext uri="{BB962C8B-B14F-4D97-AF65-F5344CB8AC3E}">
        <p14:creationId xmlns:p14="http://schemas.microsoft.com/office/powerpoint/2010/main" val="2429520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02130" y="1647173"/>
            <a:ext cx="6915150" cy="3895725"/>
          </a:xfrm>
          <a:prstGeom prst="rect">
            <a:avLst/>
          </a:prstGeom>
        </p:spPr>
      </p:pic>
      <p:pic>
        <p:nvPicPr>
          <p:cNvPr id="4" name="图片 3">
            <a:extLst>
              <a:ext uri="{FF2B5EF4-FFF2-40B4-BE49-F238E27FC236}">
                <a16:creationId xmlns:a16="http://schemas.microsoft.com/office/drawing/2014/main" id="{795C7493-4155-400A-A92E-40CE3F3C269B}"/>
              </a:ext>
            </a:extLst>
          </p:cNvPr>
          <p:cNvPicPr>
            <a:picLocks noChangeAspect="1"/>
          </p:cNvPicPr>
          <p:nvPr/>
        </p:nvPicPr>
        <p:blipFill>
          <a:blip r:embed="rId3"/>
          <a:stretch>
            <a:fillRect/>
          </a:stretch>
        </p:blipFill>
        <p:spPr>
          <a:xfrm>
            <a:off x="7627218" y="755683"/>
            <a:ext cx="4043329" cy="485977"/>
          </a:xfrm>
          <a:prstGeom prst="rect">
            <a:avLst/>
          </a:prstGeom>
          <a:ln>
            <a:solidFill>
              <a:srgbClr val="FF0000"/>
            </a:solidFill>
          </a:ln>
        </p:spPr>
      </p:pic>
      <p:cxnSp>
        <p:nvCxnSpPr>
          <p:cNvPr id="6" name="直接箭头连接符 5">
            <a:extLst>
              <a:ext uri="{FF2B5EF4-FFF2-40B4-BE49-F238E27FC236}">
                <a16:creationId xmlns:a16="http://schemas.microsoft.com/office/drawing/2014/main" id="{9834B2E2-281B-4B15-AB1B-03B442BA3CC0}"/>
              </a:ext>
            </a:extLst>
          </p:cNvPr>
          <p:cNvCxnSpPr/>
          <p:nvPr/>
        </p:nvCxnSpPr>
        <p:spPr>
          <a:xfrm flipH="1">
            <a:off x="4658627" y="1241660"/>
            <a:ext cx="3258653" cy="2187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6264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29931" y="133535"/>
            <a:ext cx="5610225" cy="6324600"/>
          </a:xfrm>
          <a:prstGeom prst="rect">
            <a:avLst/>
          </a:prstGeom>
        </p:spPr>
      </p:pic>
      <p:pic>
        <p:nvPicPr>
          <p:cNvPr id="5" name="图片 4"/>
          <p:cNvPicPr>
            <a:picLocks noChangeAspect="1"/>
          </p:cNvPicPr>
          <p:nvPr/>
        </p:nvPicPr>
        <p:blipFill>
          <a:blip r:embed="rId3"/>
          <a:stretch>
            <a:fillRect/>
          </a:stretch>
        </p:blipFill>
        <p:spPr>
          <a:xfrm>
            <a:off x="6592640" y="932571"/>
            <a:ext cx="4848225" cy="3057525"/>
          </a:xfrm>
          <a:prstGeom prst="rect">
            <a:avLst/>
          </a:prstGeom>
          <a:ln>
            <a:solidFill>
              <a:schemeClr val="tx1"/>
            </a:solidFill>
          </a:ln>
        </p:spPr>
      </p:pic>
    </p:spTree>
    <p:extLst>
      <p:ext uri="{BB962C8B-B14F-4D97-AF65-F5344CB8AC3E}">
        <p14:creationId xmlns:p14="http://schemas.microsoft.com/office/powerpoint/2010/main" val="3682962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CA8F7A-2ACD-463B-996B-66BAF283EDC3}"/>
              </a:ext>
            </a:extLst>
          </p:cNvPr>
          <p:cNvSpPr>
            <a:spLocks noGrp="1"/>
          </p:cNvSpPr>
          <p:nvPr>
            <p:ph type="title"/>
          </p:nvPr>
        </p:nvSpPr>
        <p:spPr/>
        <p:txBody>
          <a:bodyPr/>
          <a:lstStyle/>
          <a:p>
            <a:r>
              <a:rPr lang="en-US" altLang="zh-CN" dirty="0"/>
              <a:t>Recap:</a:t>
            </a:r>
            <a:r>
              <a:rPr lang="zh-CN" altLang="en-US" dirty="0"/>
              <a:t> 八皇后，</a:t>
            </a:r>
            <a:r>
              <a:rPr lang="en-US" altLang="zh-CN" dirty="0"/>
              <a:t> </a:t>
            </a:r>
            <a:r>
              <a:rPr lang="en-US" altLang="zh-CN" sz="3600" dirty="0">
                <a:hlinkClick r:id="rId3"/>
              </a:rPr>
              <a:t>http://cs101.openjudge.cn/practice/1756</a:t>
            </a:r>
            <a:r>
              <a:rPr lang="en-US" altLang="zh-CN" sz="3600" dirty="0"/>
              <a:t> </a:t>
            </a:r>
            <a:endParaRPr lang="zh-CN" altLang="en-US" dirty="0"/>
          </a:p>
        </p:txBody>
      </p:sp>
      <p:sp>
        <p:nvSpPr>
          <p:cNvPr id="3" name="内容占位符 2">
            <a:extLst>
              <a:ext uri="{FF2B5EF4-FFF2-40B4-BE49-F238E27FC236}">
                <a16:creationId xmlns:a16="http://schemas.microsoft.com/office/drawing/2014/main" id="{530CDFB5-C0B2-433C-96F2-E37095707B74}"/>
              </a:ext>
            </a:extLst>
          </p:cNvPr>
          <p:cNvSpPr>
            <a:spLocks noGrp="1"/>
          </p:cNvSpPr>
          <p:nvPr>
            <p:ph idx="1"/>
          </p:nvPr>
        </p:nvSpPr>
        <p:spPr/>
        <p:txBody>
          <a:bodyPr/>
          <a:lstStyle/>
          <a:p>
            <a:r>
              <a:rPr lang="zh-CN" altLang="en-US" dirty="0"/>
              <a:t>可以深度优先搜素</a:t>
            </a:r>
            <a:r>
              <a:rPr lang="en-US" altLang="zh-CN" dirty="0" err="1"/>
              <a:t>dfs</a:t>
            </a:r>
            <a:r>
              <a:rPr lang="zh-CN" altLang="en-US" dirty="0"/>
              <a:t>，</a:t>
            </a:r>
            <a:endParaRPr lang="en-US" altLang="zh-CN" dirty="0"/>
          </a:p>
          <a:p>
            <a:r>
              <a:rPr lang="zh-CN" altLang="en-US" dirty="0"/>
              <a:t>也可以宽度优先搜索</a:t>
            </a:r>
            <a:r>
              <a:rPr lang="en-US" altLang="zh-CN" dirty="0" err="1"/>
              <a:t>bfs</a:t>
            </a:r>
            <a:endParaRPr lang="zh-CN" altLang="en-US" dirty="0"/>
          </a:p>
        </p:txBody>
      </p:sp>
    </p:spTree>
    <p:extLst>
      <p:ext uri="{BB962C8B-B14F-4D97-AF65-F5344CB8AC3E}">
        <p14:creationId xmlns:p14="http://schemas.microsoft.com/office/powerpoint/2010/main" val="2372657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F4A5BD9-1F96-491E-BBCB-0F5C6A231B08}"/>
              </a:ext>
            </a:extLst>
          </p:cNvPr>
          <p:cNvPicPr>
            <a:picLocks noChangeAspect="1"/>
          </p:cNvPicPr>
          <p:nvPr/>
        </p:nvPicPr>
        <p:blipFill>
          <a:blip r:embed="rId2"/>
          <a:stretch>
            <a:fillRect/>
          </a:stretch>
        </p:blipFill>
        <p:spPr>
          <a:xfrm>
            <a:off x="900312" y="773330"/>
            <a:ext cx="9714729" cy="5492716"/>
          </a:xfrm>
          <a:prstGeom prst="rect">
            <a:avLst/>
          </a:prstGeom>
        </p:spPr>
      </p:pic>
    </p:spTree>
    <p:extLst>
      <p:ext uri="{BB962C8B-B14F-4D97-AF65-F5344CB8AC3E}">
        <p14:creationId xmlns:p14="http://schemas.microsoft.com/office/powerpoint/2010/main" val="204477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56170D8-60FD-48EB-AAA6-3CD65F1E40C0}"/>
              </a:ext>
            </a:extLst>
          </p:cNvPr>
          <p:cNvPicPr>
            <a:picLocks noChangeAspect="1"/>
          </p:cNvPicPr>
          <p:nvPr/>
        </p:nvPicPr>
        <p:blipFill>
          <a:blip r:embed="rId2"/>
          <a:stretch>
            <a:fillRect/>
          </a:stretch>
        </p:blipFill>
        <p:spPr>
          <a:xfrm>
            <a:off x="1924000" y="206240"/>
            <a:ext cx="6190097" cy="6432639"/>
          </a:xfrm>
          <a:prstGeom prst="rect">
            <a:avLst/>
          </a:prstGeom>
        </p:spPr>
      </p:pic>
    </p:spTree>
    <p:extLst>
      <p:ext uri="{BB962C8B-B14F-4D97-AF65-F5344CB8AC3E}">
        <p14:creationId xmlns:p14="http://schemas.microsoft.com/office/powerpoint/2010/main" val="332455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63291" y="99391"/>
            <a:ext cx="5105595" cy="6469820"/>
          </a:xfrm>
          <a:ln>
            <a:solidFill>
              <a:schemeClr val="tx1"/>
            </a:solidFill>
          </a:ln>
        </p:spPr>
      </p:pic>
    </p:spTree>
    <p:extLst>
      <p:ext uri="{BB962C8B-B14F-4D97-AF65-F5344CB8AC3E}">
        <p14:creationId xmlns:p14="http://schemas.microsoft.com/office/powerpoint/2010/main" val="3928494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376" y="0"/>
            <a:ext cx="10611248" cy="6858000"/>
          </a:xfrm>
          <a:prstGeom prst="rect">
            <a:avLst/>
          </a:prstGeom>
        </p:spPr>
      </p:pic>
    </p:spTree>
    <p:extLst>
      <p:ext uri="{BB962C8B-B14F-4D97-AF65-F5344CB8AC3E}">
        <p14:creationId xmlns:p14="http://schemas.microsoft.com/office/powerpoint/2010/main" val="649194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327094" y="117566"/>
            <a:ext cx="6884871" cy="6646408"/>
          </a:xfrm>
          <a:prstGeom prst="rect">
            <a:avLst/>
          </a:prstGeom>
        </p:spPr>
      </p:pic>
    </p:spTree>
    <p:extLst>
      <p:ext uri="{BB962C8B-B14F-4D97-AF65-F5344CB8AC3E}">
        <p14:creationId xmlns:p14="http://schemas.microsoft.com/office/powerpoint/2010/main" val="37316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636123" y="130628"/>
            <a:ext cx="8282566" cy="6570618"/>
          </a:xfrm>
          <a:prstGeom prst="rect">
            <a:avLst/>
          </a:prstGeom>
        </p:spPr>
      </p:pic>
    </p:spTree>
    <p:extLst>
      <p:ext uri="{BB962C8B-B14F-4D97-AF65-F5344CB8AC3E}">
        <p14:creationId xmlns:p14="http://schemas.microsoft.com/office/powerpoint/2010/main" val="2611835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323448" y="0"/>
            <a:ext cx="6724534" cy="6982927"/>
          </a:xfrm>
          <a:prstGeom prst="rect">
            <a:avLst/>
          </a:prstGeom>
        </p:spPr>
      </p:pic>
    </p:spTree>
    <p:extLst>
      <p:ext uri="{BB962C8B-B14F-4D97-AF65-F5344CB8AC3E}">
        <p14:creationId xmlns:p14="http://schemas.microsoft.com/office/powerpoint/2010/main" val="1023708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154755" y="0"/>
            <a:ext cx="7516199" cy="6858000"/>
          </a:xfrm>
          <a:prstGeom prst="rect">
            <a:avLst/>
          </a:prstGeom>
        </p:spPr>
      </p:pic>
    </p:spTree>
    <p:extLst>
      <p:ext uri="{BB962C8B-B14F-4D97-AF65-F5344CB8AC3E}">
        <p14:creationId xmlns:p14="http://schemas.microsoft.com/office/powerpoint/2010/main" val="2316429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234340" y="0"/>
            <a:ext cx="8400549" cy="8570931"/>
          </a:xfrm>
          <a:prstGeom prst="rect">
            <a:avLst/>
          </a:prstGeom>
        </p:spPr>
      </p:pic>
    </p:spTree>
    <p:extLst>
      <p:ext uri="{BB962C8B-B14F-4D97-AF65-F5344CB8AC3E}">
        <p14:creationId xmlns:p14="http://schemas.microsoft.com/office/powerpoint/2010/main" val="31150859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199</TotalTime>
  <Words>6883</Words>
  <Application>Microsoft Office PowerPoint</Application>
  <PresentationFormat>宽屏</PresentationFormat>
  <Paragraphs>649</Paragraphs>
  <Slides>28</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等线</vt:lpstr>
      <vt:lpstr>华文仿宋</vt:lpstr>
      <vt:lpstr>Arial</vt:lpstr>
      <vt:lpstr>Times New Roman</vt:lpstr>
      <vt:lpstr>Tw Cen MT</vt:lpstr>
      <vt:lpstr>Tw Cen MT Condensed</vt:lpstr>
      <vt:lpstr>Wingdings 3</vt:lpstr>
      <vt:lpstr>积分</vt:lpstr>
      <vt:lpstr>图的连通性 在社会网络研究中的应用</vt:lpstr>
      <vt:lpstr>社会网络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recap</vt:lpstr>
      <vt:lpstr>图Graph的概念</vt:lpstr>
      <vt:lpstr>图Graph的概念</vt:lpstr>
      <vt:lpstr>图Graph的概念</vt:lpstr>
      <vt:lpstr>公共交通中的图结构</vt:lpstr>
      <vt:lpstr>社交网络：六度分离理论</vt:lpstr>
      <vt:lpstr>术语表</vt:lpstr>
      <vt:lpstr>图的定义</vt:lpstr>
      <vt:lpstr>PowerPoint 演示文稿</vt:lpstr>
      <vt:lpstr>PowerPoint 演示文稿</vt:lpstr>
      <vt:lpstr>PowerPoint 演示文稿</vt:lpstr>
      <vt:lpstr>PowerPoint 演示文稿</vt:lpstr>
      <vt:lpstr>PowerPoint 演示文稿</vt:lpstr>
      <vt:lpstr>PowerPoint 演示文稿</vt:lpstr>
      <vt:lpstr>Recap: 八皇后， http://cs101.openjudge.cn/practice/1756 </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图的连通性 在社会网络研究中的应用</dc:title>
  <dc:creator>joy</dc:creator>
  <cp:lastModifiedBy>闫宏飞</cp:lastModifiedBy>
  <cp:revision>23</cp:revision>
  <dcterms:created xsi:type="dcterms:W3CDTF">2020-12-20T15:00:31Z</dcterms:created>
  <dcterms:modified xsi:type="dcterms:W3CDTF">2020-12-22T04:35:00Z</dcterms:modified>
</cp:coreProperties>
</file>