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82b63f0b3_0_4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3782b63f0b3_0_4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82b63f0b3_0_2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3782b63f0b3_0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82b63f0b3_0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3782b63f0b3_0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82b63f0b3_0_2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3782b63f0b3_0_2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782b63f0b3_0_2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3782b63f0b3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82b63f0b3_0_2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3782b63f0b3_0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82b63f0b3_0_2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3782b63f0b3_0_2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782b63f0b3_0_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3782b63f0b3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782b63f0b3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3782b63f0b3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782b63f0b3_0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3782b63f0b3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782b63f0b3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3782b63f0b3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82b63f0b3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782b63f0b3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782b63f0b3_0_3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3782b63f0b3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782b63f0b3_0_3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3782b63f0b3_0_3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82b63f0b3_0_3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3782b63f0b3_0_3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82b63f0b3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782b63f0b3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82b63f0b3_0_2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782b63f0b3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82b63f0b3_0_2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3782b63f0b3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82b63f0b3_0_2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3782b63f0b3_0_2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782b63f0b3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3782b63f0b3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782b63f0b3_0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3782b63f0b3_0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82b63f0b3_0_2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3782b63f0b3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59" name="Google Shape;59;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descr="Srmseal.png" id="68" name="Google Shape;68;p15"/>
          <p:cNvPicPr preferRelativeResize="0"/>
          <p:nvPr/>
        </p:nvPicPr>
        <p:blipFill rotWithShape="1">
          <a:blip r:embed="rId2">
            <a:alphaModFix/>
          </a:blip>
          <a:srcRect b="0" l="0" r="0" t="0"/>
          <a:stretch/>
        </p:blipFill>
        <p:spPr>
          <a:xfrm>
            <a:off x="8180749" y="0"/>
            <a:ext cx="722438" cy="72015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6"/>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2" name="Google Shape;72;p16"/>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73" name="Google Shape;73;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6" name="Shape 76"/>
        <p:cNvGrpSpPr/>
        <p:nvPr/>
      </p:nvGrpSpPr>
      <p:grpSpPr>
        <a:xfrm>
          <a:off x="0" y="0"/>
          <a:ext cx="0" cy="0"/>
          <a:chOff x="0" y="0"/>
          <a:chExt cx="0" cy="0"/>
        </a:xfrm>
      </p:grpSpPr>
      <p:sp>
        <p:nvSpPr>
          <p:cNvPr id="77" name="Google Shape;77;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79" name="Google Shape;79;p17"/>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0" name="Google Shape;80;p17"/>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81" name="Google Shape;81;p17"/>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82" name="Google Shape;82;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97" name="Google Shape;97;p20"/>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98" name="Google Shape;98;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1" name="Shape 101"/>
        <p:cNvGrpSpPr/>
        <p:nvPr/>
      </p:nvGrpSpPr>
      <p:grpSpPr>
        <a:xfrm>
          <a:off x="0" y="0"/>
          <a:ext cx="0" cy="0"/>
          <a:chOff x="0" y="0"/>
          <a:chExt cx="0" cy="0"/>
        </a:xfrm>
      </p:grpSpPr>
      <p:sp>
        <p:nvSpPr>
          <p:cNvPr id="102" name="Google Shape;102;p21"/>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1"/>
          <p:cNvSpPr/>
          <p:nvPr>
            <p:ph idx="2" type="pic"/>
          </p:nvPr>
        </p:nvSpPr>
        <p:spPr>
          <a:xfrm>
            <a:off x="1792288" y="459581"/>
            <a:ext cx="5486400" cy="3086100"/>
          </a:xfrm>
          <a:prstGeom prst="rect">
            <a:avLst/>
          </a:prstGeom>
          <a:noFill/>
          <a:ln>
            <a:noFill/>
          </a:ln>
        </p:spPr>
      </p:sp>
      <p:sp>
        <p:nvSpPr>
          <p:cNvPr id="104" name="Google Shape;104;p21"/>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5" name="Google Shape;105;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8" name="Shape 108"/>
        <p:cNvGrpSpPr/>
        <p:nvPr/>
      </p:nvGrpSpPr>
      <p:grpSpPr>
        <a:xfrm>
          <a:off x="0" y="0"/>
          <a:ext cx="0" cy="0"/>
          <a:chOff x="0" y="0"/>
          <a:chExt cx="0" cy="0"/>
        </a:xfrm>
      </p:grpSpPr>
      <p:sp>
        <p:nvSpPr>
          <p:cNvPr id="109" name="Google Shape;109;p2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2"/>
          <p:cNvSpPr txBox="1"/>
          <p:nvPr>
            <p:ph idx="1" type="body"/>
          </p:nvPr>
        </p:nvSpPr>
        <p:spPr>
          <a:xfrm rot="5400000">
            <a:off x="2874751"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1" name="Google Shape;111;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23"/>
          <p:cNvSpPr txBox="1"/>
          <p:nvPr>
            <p:ph type="title"/>
          </p:nvPr>
        </p:nvSpPr>
        <p:spPr>
          <a:xfrm rot="5400000">
            <a:off x="5463751" y="1371629"/>
            <a:ext cx="43887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3"/>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7" name="Google Shape;117;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ctrTitle"/>
          </p:nvPr>
        </p:nvSpPr>
        <p:spPr>
          <a:xfrm>
            <a:off x="685800" y="1597819"/>
            <a:ext cx="8001000" cy="1314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84615"/>
              <a:buFont typeface="Calibri"/>
              <a:buNone/>
            </a:pPr>
            <a:r>
              <a:rPr b="1" lang="en">
                <a:latin typeface="Times New Roman"/>
                <a:ea typeface="Times New Roman"/>
                <a:cs typeface="Times New Roman"/>
                <a:sym typeface="Times New Roman"/>
              </a:rPr>
              <a:t>21CSE354T – FULL STACK WEB DEVELOPMENT</a:t>
            </a:r>
            <a:endParaRPr b="1">
              <a:latin typeface="Times New Roman"/>
              <a:ea typeface="Times New Roman"/>
              <a:cs typeface="Times New Roman"/>
              <a:sym typeface="Times New Roman"/>
            </a:endParaRPr>
          </a:p>
        </p:txBody>
      </p:sp>
      <p:sp>
        <p:nvSpPr>
          <p:cNvPr id="125" name="Google Shape;125;p24"/>
          <p:cNvSpPr txBox="1"/>
          <p:nvPr>
            <p:ph idx="1" type="subTitle"/>
          </p:nvPr>
        </p:nvSpPr>
        <p:spPr>
          <a:xfrm>
            <a:off x="1760071" y="3292680"/>
            <a:ext cx="6400800" cy="3648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100000"/>
              </a:lnSpc>
              <a:spcBef>
                <a:spcPts val="0"/>
              </a:spcBef>
              <a:spcAft>
                <a:spcPts val="0"/>
              </a:spcAft>
              <a:buClr>
                <a:srgbClr val="888888"/>
              </a:buClr>
              <a:buSzPct val="156862"/>
              <a:buNone/>
            </a:pPr>
            <a:r>
              <a:rPr b="1" lang="en" sz="2400">
                <a:latin typeface="Times New Roman"/>
                <a:ea typeface="Times New Roman"/>
                <a:cs typeface="Times New Roman"/>
                <a:sym typeface="Times New Roman"/>
              </a:rPr>
              <a:t>UNIT 2 - SESSION 1</a:t>
            </a:r>
            <a:endParaRPr b="1" sz="2400">
              <a:latin typeface="Times New Roman"/>
              <a:ea typeface="Times New Roman"/>
              <a:cs typeface="Times New Roman"/>
              <a:sym typeface="Times New Roman"/>
            </a:endParaRPr>
          </a:p>
        </p:txBody>
      </p:sp>
      <p:sp>
        <p:nvSpPr>
          <p:cNvPr id="126" name="Google Shape;126;p24"/>
          <p:cNvSpPr txBox="1"/>
          <p:nvPr>
            <p:ph idx="12" type="sldNum"/>
          </p:nvPr>
        </p:nvSpPr>
        <p:spPr>
          <a:xfrm>
            <a:off x="8472458" y="3497413"/>
            <a:ext cx="548700" cy="295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descr="Srmseal.png" id="127" name="Google Shape;127;p24"/>
          <p:cNvPicPr preferRelativeResize="0"/>
          <p:nvPr/>
        </p:nvPicPr>
        <p:blipFill rotWithShape="1">
          <a:blip r:embed="rId3">
            <a:alphaModFix/>
          </a:blip>
          <a:srcRect b="0" l="0" r="0" t="0"/>
          <a:stretch/>
        </p:blipFill>
        <p:spPr>
          <a:xfrm>
            <a:off x="8160871" y="7454"/>
            <a:ext cx="722438" cy="7201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89" name="Google Shape;189;p33"/>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200000"/>
              </a:lnSpc>
              <a:spcBef>
                <a:spcPts val="0"/>
              </a:spcBef>
              <a:spcAft>
                <a:spcPts val="0"/>
              </a:spcAft>
              <a:buClr>
                <a:schemeClr val="dk1"/>
              </a:buClr>
              <a:buSzPts val="2000"/>
              <a:buNone/>
            </a:pPr>
            <a:r>
              <a:rPr b="1" lang="en" sz="2200">
                <a:latin typeface="Times New Roman"/>
                <a:ea typeface="Times New Roman"/>
                <a:cs typeface="Times New Roman"/>
                <a:sym typeface="Times New Roman"/>
              </a:rPr>
              <a:t>Modern JavaScript (ES6 and Beyond)</a:t>
            </a:r>
            <a:endParaRPr/>
          </a:p>
          <a:p>
            <a:pPr indent="-342900" lvl="0" marL="342900" rtl="0" algn="just">
              <a:lnSpc>
                <a:spcPct val="20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ES6 Features: </a:t>
            </a:r>
            <a:r>
              <a:rPr lang="en" sz="2200">
                <a:latin typeface="Times New Roman"/>
                <a:ea typeface="Times New Roman"/>
                <a:cs typeface="Times New Roman"/>
                <a:sym typeface="Times New Roman"/>
              </a:rPr>
              <a:t>Includes significant updates like arrow functions, template literals, classes, modules, let and const for variable declarations and destructuring.</a:t>
            </a:r>
            <a:endParaRPr/>
          </a:p>
          <a:p>
            <a:pPr indent="-342900" lvl="0" marL="342900" rtl="0" algn="just">
              <a:lnSpc>
                <a:spcPct val="20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Newer Features: </a:t>
            </a:r>
            <a:r>
              <a:rPr lang="en" sz="2200">
                <a:latin typeface="Times New Roman"/>
                <a:ea typeface="Times New Roman"/>
                <a:cs typeface="Times New Roman"/>
                <a:sym typeface="Times New Roman"/>
              </a:rPr>
              <a:t>Recent versions of ECMAScript have introduced features like optional chaining, nullish coalescing, and advancements in asynchronous programming with async/await.</a:t>
            </a:r>
            <a:endParaRPr/>
          </a:p>
        </p:txBody>
      </p:sp>
      <p:sp>
        <p:nvSpPr>
          <p:cNvPr id="190" name="Google Shape;190;p33"/>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96" name="Google Shape;196;p34"/>
          <p:cNvSpPr txBox="1"/>
          <p:nvPr>
            <p:ph idx="1" type="body"/>
          </p:nvPr>
        </p:nvSpPr>
        <p:spPr>
          <a:xfrm>
            <a:off x="457199" y="607103"/>
            <a:ext cx="8447100" cy="42387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200000"/>
              </a:lnSpc>
              <a:spcBef>
                <a:spcPts val="0"/>
              </a:spcBef>
              <a:spcAft>
                <a:spcPts val="0"/>
              </a:spcAft>
              <a:buClr>
                <a:schemeClr val="dk1"/>
              </a:buClr>
              <a:buSzPct val="90089"/>
              <a:buNone/>
            </a:pPr>
            <a:r>
              <a:rPr b="1" lang="en" sz="2400">
                <a:latin typeface="Times New Roman"/>
                <a:ea typeface="Times New Roman"/>
                <a:cs typeface="Times New Roman"/>
                <a:sym typeface="Times New Roman"/>
              </a:rPr>
              <a:t>Popular Use Cases</a:t>
            </a:r>
            <a:endParaRPr/>
          </a:p>
          <a:p>
            <a:pPr indent="-322305"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Web Development: </a:t>
            </a:r>
            <a:r>
              <a:rPr lang="en" sz="2200">
                <a:latin typeface="Times New Roman"/>
                <a:ea typeface="Times New Roman"/>
                <a:cs typeface="Times New Roman"/>
                <a:sym typeface="Times New Roman"/>
              </a:rPr>
              <a:t>JavaScript is essential for building interactive and responsive web pages.</a:t>
            </a:r>
            <a:endParaRPr/>
          </a:p>
          <a:p>
            <a:pPr indent="-322305"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Mobile App Development: </a:t>
            </a:r>
            <a:r>
              <a:rPr lang="en" sz="2200">
                <a:latin typeface="Times New Roman"/>
                <a:ea typeface="Times New Roman"/>
                <a:cs typeface="Times New Roman"/>
                <a:sym typeface="Times New Roman"/>
              </a:rPr>
              <a:t>With frameworks like React Native, JavaScript can be used to develop cross-platform mobile apps.</a:t>
            </a:r>
            <a:endParaRPr/>
          </a:p>
          <a:p>
            <a:pPr indent="-322305"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Server-Side Applications: </a:t>
            </a:r>
            <a:r>
              <a:rPr lang="en" sz="2200">
                <a:latin typeface="Times New Roman"/>
                <a:ea typeface="Times New Roman"/>
                <a:cs typeface="Times New Roman"/>
                <a:sym typeface="Times New Roman"/>
              </a:rPr>
              <a:t>Node.js allows JavaScript to be used for server-side scripting and backend development.</a:t>
            </a:r>
            <a:endParaRPr/>
          </a:p>
          <a:p>
            <a:pPr indent="-322305"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Game Development: </a:t>
            </a:r>
            <a:r>
              <a:rPr lang="en" sz="2200">
                <a:latin typeface="Times New Roman"/>
                <a:ea typeface="Times New Roman"/>
                <a:cs typeface="Times New Roman"/>
                <a:sym typeface="Times New Roman"/>
              </a:rPr>
              <a:t>JavaScript is used in game development, particularly for web-based games.</a:t>
            </a:r>
            <a:endParaRPr sz="2200">
              <a:latin typeface="Times New Roman"/>
              <a:ea typeface="Times New Roman"/>
              <a:cs typeface="Times New Roman"/>
              <a:sym typeface="Times New Roman"/>
            </a:endParaRPr>
          </a:p>
        </p:txBody>
      </p:sp>
      <p:sp>
        <p:nvSpPr>
          <p:cNvPr id="197" name="Google Shape;197;p34"/>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203" name="Google Shape;203;p35"/>
          <p:cNvSpPr txBox="1"/>
          <p:nvPr>
            <p:ph idx="1" type="body"/>
          </p:nvPr>
        </p:nvSpPr>
        <p:spPr>
          <a:xfrm>
            <a:off x="457199" y="890718"/>
            <a:ext cx="8447100" cy="39549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Clr>
                <a:schemeClr val="dk1"/>
              </a:buClr>
              <a:buSzPts val="2000"/>
              <a:buNone/>
            </a:pPr>
            <a:r>
              <a:rPr b="1" lang="en" sz="2200">
                <a:latin typeface="Times New Roman"/>
                <a:ea typeface="Times New Roman"/>
                <a:cs typeface="Times New Roman"/>
                <a:sym typeface="Times New Roman"/>
              </a:rPr>
              <a:t>Future of JavaScript</a:t>
            </a:r>
            <a:endParaRPr/>
          </a:p>
          <a:p>
            <a:pPr indent="0" lvl="0" marL="0" rtl="0" algn="just">
              <a:lnSpc>
                <a:spcPct val="200000"/>
              </a:lnSpc>
              <a:spcBef>
                <a:spcPts val="0"/>
              </a:spcBef>
              <a:spcAft>
                <a:spcPts val="0"/>
              </a:spcAft>
              <a:buClr>
                <a:schemeClr val="dk1"/>
              </a:buClr>
              <a:buSzPts val="2000"/>
              <a:buNone/>
            </a:pPr>
            <a:r>
              <a:rPr lang="en" sz="2200">
                <a:latin typeface="Times New Roman"/>
                <a:ea typeface="Times New Roman"/>
                <a:cs typeface="Times New Roman"/>
                <a:sym typeface="Times New Roman"/>
              </a:rPr>
              <a:t>	JavaScript continues to evolve with regular updates to the ECMAScript standard. The language's versatility and widespread use ensure that it remains a key technology in web and software development for the foreseeable future.</a:t>
            </a:r>
            <a:endParaRPr sz="2200">
              <a:latin typeface="Times New Roman"/>
              <a:ea typeface="Times New Roman"/>
              <a:cs typeface="Times New Roman"/>
              <a:sym typeface="Times New Roman"/>
            </a:endParaRPr>
          </a:p>
        </p:txBody>
      </p:sp>
      <p:sp>
        <p:nvSpPr>
          <p:cNvPr id="204" name="Google Shape;204;p35"/>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210" name="Google Shape;210;p36"/>
          <p:cNvSpPr txBox="1"/>
          <p:nvPr>
            <p:ph idx="1" type="body"/>
          </p:nvPr>
        </p:nvSpPr>
        <p:spPr>
          <a:xfrm>
            <a:off x="457199" y="708285"/>
            <a:ext cx="8447100" cy="41373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200000"/>
              </a:lnSpc>
              <a:spcBef>
                <a:spcPts val="0"/>
              </a:spcBef>
              <a:spcAft>
                <a:spcPts val="0"/>
              </a:spcAft>
              <a:buClr>
                <a:schemeClr val="dk1"/>
              </a:buClr>
              <a:buSzPct val="98279"/>
              <a:buNone/>
            </a:pPr>
            <a:r>
              <a:rPr b="1" lang="en" sz="2200">
                <a:latin typeface="Times New Roman"/>
                <a:ea typeface="Times New Roman"/>
                <a:cs typeface="Times New Roman"/>
                <a:sym typeface="Times New Roman"/>
              </a:rPr>
              <a:t>Challenges</a:t>
            </a:r>
            <a:endParaRPr/>
          </a:p>
          <a:p>
            <a:pPr indent="-332602"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Browser Compatibility: </a:t>
            </a:r>
            <a:r>
              <a:rPr lang="en" sz="2200">
                <a:latin typeface="Times New Roman"/>
                <a:ea typeface="Times New Roman"/>
                <a:cs typeface="Times New Roman"/>
                <a:sym typeface="Times New Roman"/>
              </a:rPr>
              <a:t>Although modern browsers are more aligned, developers still need to consider compatibility issues.</a:t>
            </a:r>
            <a:endParaRPr/>
          </a:p>
          <a:p>
            <a:pPr indent="-332602"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Security: </a:t>
            </a:r>
            <a:r>
              <a:rPr lang="en" sz="2200">
                <a:latin typeface="Times New Roman"/>
                <a:ea typeface="Times New Roman"/>
                <a:cs typeface="Times New Roman"/>
                <a:sym typeface="Times New Roman"/>
              </a:rPr>
              <a:t>JavaScript's ubiquity makes it a common target for security vulnerabilities, requiring best practices in coding and security measures.</a:t>
            </a:r>
            <a:endParaRPr/>
          </a:p>
          <a:p>
            <a:pPr indent="0" lvl="0" marL="0" rtl="0" algn="just">
              <a:lnSpc>
                <a:spcPct val="200000"/>
              </a:lnSpc>
              <a:spcBef>
                <a:spcPts val="0"/>
              </a:spcBef>
              <a:spcAft>
                <a:spcPts val="0"/>
              </a:spcAft>
              <a:buClr>
                <a:schemeClr val="dk1"/>
              </a:buClr>
              <a:buSzPct val="98279"/>
              <a:buNone/>
            </a:pPr>
            <a:r>
              <a:rPr lang="en" sz="2200">
                <a:latin typeface="Times New Roman"/>
                <a:ea typeface="Times New Roman"/>
                <a:cs typeface="Times New Roman"/>
                <a:sym typeface="Times New Roman"/>
              </a:rPr>
              <a:t>	JavaScript is a foundational technology in modern web development and beyond, with a constantly evolving ecosystem that supports a wide range of applications.</a:t>
            </a:r>
            <a:endParaRPr sz="2200">
              <a:latin typeface="Times New Roman"/>
              <a:ea typeface="Times New Roman"/>
              <a:cs typeface="Times New Roman"/>
              <a:sym typeface="Times New Roman"/>
            </a:endParaRPr>
          </a:p>
        </p:txBody>
      </p:sp>
      <p:sp>
        <p:nvSpPr>
          <p:cNvPr id="211" name="Google Shape;211;p36"/>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ctrTitle"/>
          </p:nvPr>
        </p:nvSpPr>
        <p:spPr>
          <a:xfrm>
            <a:off x="179882" y="1597819"/>
            <a:ext cx="8944200" cy="1314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1" lang="en" sz="3200">
                <a:latin typeface="Times New Roman"/>
                <a:ea typeface="Times New Roman"/>
                <a:cs typeface="Times New Roman"/>
                <a:sym typeface="Times New Roman"/>
              </a:rPr>
              <a:t>UNDERSTANDING DYNAMIC WEBSITES AND HTML 5 APPLICATIONS</a:t>
            </a:r>
            <a:endParaRPr b="1" sz="3200">
              <a:latin typeface="Times New Roman"/>
              <a:ea typeface="Times New Roman"/>
              <a:cs typeface="Times New Roman"/>
              <a:sym typeface="Times New Roman"/>
            </a:endParaRPr>
          </a:p>
        </p:txBody>
      </p:sp>
      <p:sp>
        <p:nvSpPr>
          <p:cNvPr id="217" name="Google Shape;217;p37"/>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descr="Srmseal.png" id="218" name="Google Shape;218;p37"/>
          <p:cNvPicPr preferRelativeResize="0"/>
          <p:nvPr/>
        </p:nvPicPr>
        <p:blipFill rotWithShape="1">
          <a:blip r:embed="rId3">
            <a:alphaModFix/>
          </a:blip>
          <a:srcRect b="0" l="0" r="0" t="0"/>
          <a:stretch/>
        </p:blipFill>
        <p:spPr>
          <a:xfrm>
            <a:off x="8160871" y="7454"/>
            <a:ext cx="722438" cy="7201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24" name="Google Shape;224;p38"/>
          <p:cNvSpPr txBox="1"/>
          <p:nvPr>
            <p:ph idx="1" type="body"/>
          </p:nvPr>
        </p:nvSpPr>
        <p:spPr>
          <a:xfrm>
            <a:off x="457199" y="1101777"/>
            <a:ext cx="8447100" cy="37437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Clr>
                <a:schemeClr val="dk1"/>
              </a:buClr>
              <a:buSzPts val="2000"/>
              <a:buNone/>
            </a:pPr>
            <a:r>
              <a:rPr lang="en" sz="2200">
                <a:latin typeface="Times New Roman"/>
                <a:ea typeface="Times New Roman"/>
                <a:cs typeface="Times New Roman"/>
                <a:sym typeface="Times New Roman"/>
              </a:rPr>
              <a:t>	The term dynamic refers to something active or something that motivates another person to become active. A dynamic website is one that incorporates interactivity into its functionality and design and that also motivates a user to take an action.</a:t>
            </a:r>
            <a:endParaRPr sz="2200">
              <a:latin typeface="Times New Roman"/>
              <a:ea typeface="Times New Roman"/>
              <a:cs typeface="Times New Roman"/>
              <a:sym typeface="Times New Roman"/>
            </a:endParaRPr>
          </a:p>
        </p:txBody>
      </p:sp>
      <p:sp>
        <p:nvSpPr>
          <p:cNvPr id="225" name="Google Shape;225;p38"/>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31" name="Google Shape;231;p39"/>
          <p:cNvSpPr txBox="1"/>
          <p:nvPr>
            <p:ph idx="1" type="body"/>
          </p:nvPr>
        </p:nvSpPr>
        <p:spPr>
          <a:xfrm>
            <a:off x="457199" y="989352"/>
            <a:ext cx="8447100" cy="3777900"/>
          </a:xfrm>
          <a:prstGeom prst="rect">
            <a:avLst/>
          </a:prstGeom>
          <a:noFill/>
          <a:ln>
            <a:noFill/>
          </a:ln>
        </p:spPr>
        <p:txBody>
          <a:bodyPr anchorCtr="0" anchor="t" bIns="45700" lIns="91425" spcFirstLastPara="1" rIns="91425" wrap="square" tIns="45700">
            <a:normAutofit fontScale="62500"/>
          </a:bodyPr>
          <a:lstStyle/>
          <a:p>
            <a:pPr indent="0" lvl="0" marL="0" rtl="0" algn="just">
              <a:lnSpc>
                <a:spcPct val="200000"/>
              </a:lnSpc>
              <a:spcBef>
                <a:spcPts val="0"/>
              </a:spcBef>
              <a:spcAft>
                <a:spcPts val="0"/>
              </a:spcAft>
              <a:buClr>
                <a:schemeClr val="dk1"/>
              </a:buClr>
              <a:buSzPct val="98039"/>
              <a:buNone/>
            </a:pPr>
            <a:r>
              <a:rPr lang="en" sz="2400">
                <a:latin typeface="Times New Roman"/>
                <a:ea typeface="Times New Roman"/>
                <a:cs typeface="Times New Roman"/>
                <a:sym typeface="Times New Roman"/>
              </a:rPr>
              <a:t>	In web development, two types of scripting exist: server side and client side. Both types of scripting which is, in fact, a form of computer programming are beyond the scope of these lessons.</a:t>
            </a:r>
            <a:endParaRPr/>
          </a:p>
          <a:p>
            <a:pPr indent="0" lvl="0" marL="0" rtl="0" algn="just">
              <a:lnSpc>
                <a:spcPct val="200000"/>
              </a:lnSpc>
              <a:spcBef>
                <a:spcPts val="0"/>
              </a:spcBef>
              <a:spcAft>
                <a:spcPts val="0"/>
              </a:spcAft>
              <a:buClr>
                <a:schemeClr val="dk1"/>
              </a:buClr>
              <a:buSzPct val="98039"/>
              <a:buNone/>
            </a:pPr>
            <a:r>
              <a:rPr lang="en" sz="2400">
                <a:latin typeface="Times New Roman"/>
                <a:ea typeface="Times New Roman"/>
                <a:cs typeface="Times New Roman"/>
                <a:sym typeface="Times New Roman"/>
              </a:rPr>
              <a:t>	Some popular (and relatively easy-to-learn) server-side scripting languages include the following (to learn more, visit the websites listed):</a:t>
            </a:r>
            <a:endParaRPr/>
          </a:p>
          <a:p>
            <a:pPr indent="-309282" lvl="0" marL="342900" rtl="0" algn="just">
              <a:lnSpc>
                <a:spcPct val="200000"/>
              </a:lnSpc>
              <a:spcBef>
                <a:spcPts val="0"/>
              </a:spcBef>
              <a:spcAft>
                <a:spcPts val="0"/>
              </a:spcAft>
              <a:buClr>
                <a:schemeClr val="dk1"/>
              </a:buClr>
              <a:buSzPct val="106951"/>
              <a:buFont typeface="Noto Sans Symbols"/>
              <a:buChar char="❖"/>
            </a:pPr>
            <a:r>
              <a:rPr lang="en" sz="2200">
                <a:latin typeface="Times New Roman"/>
                <a:ea typeface="Times New Roman"/>
                <a:cs typeface="Times New Roman"/>
                <a:sym typeface="Times New Roman"/>
              </a:rPr>
              <a:t>Perl—www.perl.org</a:t>
            </a:r>
            <a:endParaRPr/>
          </a:p>
          <a:p>
            <a:pPr indent="-309282" lvl="0" marL="342900" rtl="0" algn="just">
              <a:lnSpc>
                <a:spcPct val="200000"/>
              </a:lnSpc>
              <a:spcBef>
                <a:spcPts val="0"/>
              </a:spcBef>
              <a:spcAft>
                <a:spcPts val="0"/>
              </a:spcAft>
              <a:buClr>
                <a:schemeClr val="dk1"/>
              </a:buClr>
              <a:buSzPct val="106951"/>
              <a:buFont typeface="Noto Sans Symbols"/>
              <a:buChar char="❖"/>
            </a:pPr>
            <a:r>
              <a:rPr lang="en" sz="2200">
                <a:latin typeface="Times New Roman"/>
                <a:ea typeface="Times New Roman"/>
                <a:cs typeface="Times New Roman"/>
                <a:sym typeface="Times New Roman"/>
              </a:rPr>
              <a:t>PHP (PHP: Hypertext Preprocessor)—www.php.net</a:t>
            </a:r>
            <a:endParaRPr/>
          </a:p>
          <a:p>
            <a:pPr indent="-309282" lvl="0" marL="342900" rtl="0" algn="just">
              <a:lnSpc>
                <a:spcPct val="200000"/>
              </a:lnSpc>
              <a:spcBef>
                <a:spcPts val="0"/>
              </a:spcBef>
              <a:spcAft>
                <a:spcPts val="0"/>
              </a:spcAft>
              <a:buClr>
                <a:schemeClr val="dk1"/>
              </a:buClr>
              <a:buSzPct val="106951"/>
              <a:buFont typeface="Noto Sans Symbols"/>
              <a:buChar char="❖"/>
            </a:pPr>
            <a:r>
              <a:rPr lang="en" sz="2200">
                <a:latin typeface="Times New Roman"/>
                <a:ea typeface="Times New Roman"/>
                <a:cs typeface="Times New Roman"/>
                <a:sym typeface="Times New Roman"/>
              </a:rPr>
              <a:t>Python—www.python.org</a:t>
            </a:r>
            <a:endParaRPr/>
          </a:p>
          <a:p>
            <a:pPr indent="-309282" lvl="0" marL="342900" rtl="0" algn="just">
              <a:lnSpc>
                <a:spcPct val="200000"/>
              </a:lnSpc>
              <a:spcBef>
                <a:spcPts val="0"/>
              </a:spcBef>
              <a:spcAft>
                <a:spcPts val="0"/>
              </a:spcAft>
              <a:buClr>
                <a:schemeClr val="dk1"/>
              </a:buClr>
              <a:buSzPct val="106951"/>
              <a:buFont typeface="Noto Sans Symbols"/>
              <a:buChar char="❖"/>
            </a:pPr>
            <a:r>
              <a:rPr lang="en" sz="2200">
                <a:latin typeface="Times New Roman"/>
                <a:ea typeface="Times New Roman"/>
                <a:cs typeface="Times New Roman"/>
                <a:sym typeface="Times New Roman"/>
              </a:rPr>
              <a:t>Ruby—www.ruby-lang.org</a:t>
            </a:r>
            <a:endParaRPr sz="2200">
              <a:latin typeface="Times New Roman"/>
              <a:ea typeface="Times New Roman"/>
              <a:cs typeface="Times New Roman"/>
              <a:sym typeface="Times New Roman"/>
            </a:endParaRPr>
          </a:p>
        </p:txBody>
      </p:sp>
      <p:sp>
        <p:nvSpPr>
          <p:cNvPr id="232" name="Google Shape;232;p39"/>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38" name="Google Shape;238;p40"/>
          <p:cNvSpPr txBox="1"/>
          <p:nvPr>
            <p:ph idx="1" type="body"/>
          </p:nvPr>
        </p:nvSpPr>
        <p:spPr>
          <a:xfrm>
            <a:off x="457199" y="989352"/>
            <a:ext cx="8447100" cy="37779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Clr>
                <a:schemeClr val="dk1"/>
              </a:buClr>
              <a:buSzPts val="2000"/>
              <a:buNone/>
            </a:pPr>
            <a:r>
              <a:rPr lang="en" sz="2200">
                <a:latin typeface="Times New Roman"/>
                <a:ea typeface="Times New Roman"/>
                <a:cs typeface="Times New Roman"/>
                <a:sym typeface="Times New Roman"/>
              </a:rPr>
              <a:t>Including JavaScript in HTML</a:t>
            </a:r>
            <a:endParaRPr/>
          </a:p>
          <a:p>
            <a:pPr indent="0" lvl="0" marL="0" rtl="0" algn="just">
              <a:lnSpc>
                <a:spcPct val="200000"/>
              </a:lnSpc>
              <a:spcBef>
                <a:spcPts val="0"/>
              </a:spcBef>
              <a:spcAft>
                <a:spcPts val="0"/>
              </a:spcAft>
              <a:buClr>
                <a:schemeClr val="dk1"/>
              </a:buClr>
              <a:buSzPts val="2000"/>
              <a:buNone/>
            </a:pPr>
            <a:r>
              <a:rPr lang="en" sz="2200">
                <a:latin typeface="Times New Roman"/>
                <a:ea typeface="Times New Roman"/>
                <a:cs typeface="Times New Roman"/>
                <a:sym typeface="Times New Roman"/>
              </a:rPr>
              <a:t>JavaScript code can live in one of two places in your files:</a:t>
            </a:r>
            <a:endParaRPr/>
          </a:p>
          <a:p>
            <a:pPr indent="-342900" lvl="0" marL="342900" rtl="0" algn="just">
              <a:lnSpc>
                <a:spcPct val="200000"/>
              </a:lnSpc>
              <a:spcBef>
                <a:spcPts val="0"/>
              </a:spcBef>
              <a:spcAft>
                <a:spcPts val="0"/>
              </a:spcAft>
              <a:buSzPts val="2000"/>
              <a:buFont typeface="Noto Sans Symbols"/>
              <a:buChar char="❖"/>
            </a:pPr>
            <a:r>
              <a:rPr lang="en" sz="2200">
                <a:latin typeface="Times New Roman"/>
                <a:ea typeface="Times New Roman"/>
                <a:cs typeface="Times New Roman"/>
                <a:sym typeface="Times New Roman"/>
              </a:rPr>
              <a:t>In its own file with a .js extension</a:t>
            </a:r>
            <a:endParaRPr/>
          </a:p>
          <a:p>
            <a:pPr indent="-342900" lvl="0" marL="342900" rtl="0" algn="just">
              <a:lnSpc>
                <a:spcPct val="200000"/>
              </a:lnSpc>
              <a:spcBef>
                <a:spcPts val="0"/>
              </a:spcBef>
              <a:spcAft>
                <a:spcPts val="0"/>
              </a:spcAft>
              <a:buSzPts val="2000"/>
              <a:buFont typeface="Noto Sans Symbols"/>
              <a:buChar char="❖"/>
            </a:pPr>
            <a:r>
              <a:rPr lang="en" sz="2200">
                <a:latin typeface="Times New Roman"/>
                <a:ea typeface="Times New Roman"/>
                <a:cs typeface="Times New Roman"/>
                <a:sym typeface="Times New Roman"/>
              </a:rPr>
              <a:t>Directly in your HTML files</a:t>
            </a:r>
            <a:endParaRPr sz="2200">
              <a:latin typeface="Times New Roman"/>
              <a:ea typeface="Times New Roman"/>
              <a:cs typeface="Times New Roman"/>
              <a:sym typeface="Times New Roman"/>
            </a:endParaRPr>
          </a:p>
        </p:txBody>
      </p:sp>
      <p:sp>
        <p:nvSpPr>
          <p:cNvPr id="239" name="Google Shape;239;p40"/>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45" name="Google Shape;245;p41"/>
          <p:cNvSpPr txBox="1"/>
          <p:nvPr>
            <p:ph idx="1" type="body"/>
          </p:nvPr>
        </p:nvSpPr>
        <p:spPr>
          <a:xfrm>
            <a:off x="457199" y="989352"/>
            <a:ext cx="8447100" cy="3777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200000"/>
              </a:lnSpc>
              <a:spcBef>
                <a:spcPts val="0"/>
              </a:spcBef>
              <a:spcAft>
                <a:spcPts val="0"/>
              </a:spcAft>
              <a:buClr>
                <a:schemeClr val="dk1"/>
              </a:buClr>
              <a:buSzPct val="98279"/>
              <a:buNone/>
            </a:pPr>
            <a:r>
              <a:rPr lang="en" sz="2200">
                <a:latin typeface="Times New Roman"/>
                <a:ea typeface="Times New Roman"/>
                <a:cs typeface="Times New Roman"/>
                <a:sym typeface="Times New Roman"/>
              </a:rPr>
              <a:t>	Regardless of where your JavaScript lives, your browser learns of its existence through the use of the &lt;script&gt;&lt;/script&gt; tag pair.</a:t>
            </a:r>
            <a:endParaRPr/>
          </a:p>
          <a:p>
            <a:pPr indent="0" lvl="0" marL="0" rtl="0" algn="just">
              <a:lnSpc>
                <a:spcPct val="200000"/>
              </a:lnSpc>
              <a:spcBef>
                <a:spcPts val="0"/>
              </a:spcBef>
              <a:spcAft>
                <a:spcPts val="0"/>
              </a:spcAft>
              <a:buClr>
                <a:schemeClr val="dk1"/>
              </a:buClr>
              <a:buSzPct val="98279"/>
              <a:buNone/>
            </a:pPr>
            <a:r>
              <a:rPr lang="en" sz="2200">
                <a:latin typeface="Times New Roman"/>
                <a:ea typeface="Times New Roman"/>
                <a:cs typeface="Times New Roman"/>
                <a:sym typeface="Times New Roman"/>
              </a:rPr>
              <a:t>When you store your JavaScript in external files, it is referenced in this manner:</a:t>
            </a:r>
            <a:endParaRPr/>
          </a:p>
          <a:p>
            <a:pPr indent="0" lvl="0" marL="0" rtl="0" algn="ctr">
              <a:lnSpc>
                <a:spcPct val="200000"/>
              </a:lnSpc>
              <a:spcBef>
                <a:spcPts val="0"/>
              </a:spcBef>
              <a:spcAft>
                <a:spcPts val="0"/>
              </a:spcAft>
              <a:buClr>
                <a:schemeClr val="dk1"/>
              </a:buClr>
              <a:buSzPct val="98279"/>
              <a:buNone/>
            </a:pPr>
            <a:r>
              <a:rPr b="1" lang="en" sz="2200">
                <a:solidFill>
                  <a:srgbClr val="FF0000"/>
                </a:solidFill>
                <a:latin typeface="Times New Roman"/>
                <a:ea typeface="Times New Roman"/>
                <a:cs typeface="Times New Roman"/>
                <a:sym typeface="Times New Roman"/>
              </a:rPr>
              <a:t>&lt;script src="/path/to/script.js"&gt;&lt;/script&gt;</a:t>
            </a:r>
            <a:endParaRPr/>
          </a:p>
          <a:p>
            <a:pPr indent="0" lvl="0" marL="0" rtl="0" algn="just">
              <a:lnSpc>
                <a:spcPct val="200000"/>
              </a:lnSpc>
              <a:spcBef>
                <a:spcPts val="0"/>
              </a:spcBef>
              <a:spcAft>
                <a:spcPts val="0"/>
              </a:spcAft>
              <a:buClr>
                <a:schemeClr val="dk1"/>
              </a:buClr>
              <a:buSzPct val="98279"/>
              <a:buNone/>
            </a:pPr>
            <a:r>
              <a:rPr lang="en" sz="2200">
                <a:latin typeface="Times New Roman"/>
                <a:ea typeface="Times New Roman"/>
                <a:cs typeface="Times New Roman"/>
                <a:sym typeface="Times New Roman"/>
              </a:rPr>
              <a:t>	These &lt;script&gt;&lt;/script&gt; tags are typically placed between the &lt;head&gt;&lt;/head&gt; tags because, strictly speaking, they are not content that belongs in the &lt;body&gt; of the page.</a:t>
            </a:r>
            <a:endParaRPr sz="2200">
              <a:latin typeface="Times New Roman"/>
              <a:ea typeface="Times New Roman"/>
              <a:cs typeface="Times New Roman"/>
              <a:sym typeface="Times New Roman"/>
            </a:endParaRPr>
          </a:p>
        </p:txBody>
      </p:sp>
      <p:sp>
        <p:nvSpPr>
          <p:cNvPr id="246" name="Google Shape;246;p41"/>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52" name="Google Shape;252;p42"/>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pic>
        <p:nvPicPr>
          <p:cNvPr id="253" name="Google Shape;253;p42"/>
          <p:cNvPicPr preferRelativeResize="0"/>
          <p:nvPr/>
        </p:nvPicPr>
        <p:blipFill rotWithShape="1">
          <a:blip r:embed="rId3">
            <a:alphaModFix/>
          </a:blip>
          <a:srcRect b="0" l="0" r="0" t="0"/>
          <a:stretch/>
        </p:blipFill>
        <p:spPr>
          <a:xfrm>
            <a:off x="989662" y="1213930"/>
            <a:ext cx="5148889" cy="3425320"/>
          </a:xfrm>
          <a:prstGeom prst="rect">
            <a:avLst/>
          </a:prstGeom>
          <a:noFill/>
          <a:ln>
            <a:noFill/>
          </a:ln>
        </p:spPr>
      </p:pic>
      <p:sp>
        <p:nvSpPr>
          <p:cNvPr id="254" name="Google Shape;254;p42"/>
          <p:cNvSpPr txBox="1"/>
          <p:nvPr>
            <p:ph idx="1" type="body"/>
          </p:nvPr>
        </p:nvSpPr>
        <p:spPr>
          <a:xfrm>
            <a:off x="2341901" y="4307593"/>
            <a:ext cx="5812500" cy="6633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200000"/>
              </a:lnSpc>
              <a:spcBef>
                <a:spcPts val="0"/>
              </a:spcBef>
              <a:spcAft>
                <a:spcPts val="0"/>
              </a:spcAft>
              <a:buClr>
                <a:schemeClr val="dk1"/>
              </a:buClr>
              <a:buSzPct val="90089"/>
              <a:buNone/>
            </a:pPr>
            <a:r>
              <a:rPr b="1" lang="en" sz="2400">
                <a:latin typeface="Times New Roman"/>
                <a:ea typeface="Times New Roman"/>
                <a:cs typeface="Times New Roman"/>
                <a:sym typeface="Times New Roman"/>
              </a:rPr>
              <a:t>Example of  Using javascript to print some 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ctrTitle"/>
          </p:nvPr>
        </p:nvSpPr>
        <p:spPr>
          <a:xfrm>
            <a:off x="479684" y="1597819"/>
            <a:ext cx="8334600" cy="13146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 AND UNDERSTANDING JAVASCRIPT</a:t>
            </a:r>
            <a:endParaRPr b="1" sz="3600">
              <a:latin typeface="Times New Roman"/>
              <a:ea typeface="Times New Roman"/>
              <a:cs typeface="Times New Roman"/>
              <a:sym typeface="Times New Roman"/>
            </a:endParaRPr>
          </a:p>
        </p:txBody>
      </p:sp>
      <p:sp>
        <p:nvSpPr>
          <p:cNvPr id="133" name="Google Shape;133;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pic>
        <p:nvPicPr>
          <p:cNvPr descr="Srmseal.png" id="134" name="Google Shape;134;p25"/>
          <p:cNvPicPr preferRelativeResize="0"/>
          <p:nvPr/>
        </p:nvPicPr>
        <p:blipFill rotWithShape="1">
          <a:blip r:embed="rId3">
            <a:alphaModFix/>
          </a:blip>
          <a:srcRect b="0" l="0" r="0" t="0"/>
          <a:stretch/>
        </p:blipFill>
        <p:spPr>
          <a:xfrm>
            <a:off x="8160871" y="7454"/>
            <a:ext cx="722438" cy="72015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Understanding Dynamic Websites and </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HTML 5 Applications</a:t>
            </a:r>
            <a:endParaRPr/>
          </a:p>
        </p:txBody>
      </p:sp>
      <p:sp>
        <p:nvSpPr>
          <p:cNvPr id="260" name="Google Shape;260;p43"/>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261" name="Google Shape;261;p43"/>
          <p:cNvSpPr txBox="1"/>
          <p:nvPr>
            <p:ph idx="1" type="body"/>
          </p:nvPr>
        </p:nvSpPr>
        <p:spPr>
          <a:xfrm>
            <a:off x="2435902" y="1005693"/>
            <a:ext cx="5388900" cy="618300"/>
          </a:xfrm>
          <a:prstGeom prst="rect">
            <a:avLst/>
          </a:prstGeom>
          <a:noFill/>
          <a:ln>
            <a:noFill/>
          </a:ln>
        </p:spPr>
        <p:txBody>
          <a:bodyPr anchorCtr="0" anchor="t" bIns="45700" lIns="91425" spcFirstLastPara="1" rIns="91425" wrap="square" tIns="45700">
            <a:normAutofit/>
          </a:bodyPr>
          <a:lstStyle/>
          <a:p>
            <a:pPr indent="0" lvl="0" marL="0" rtl="0" algn="just">
              <a:lnSpc>
                <a:spcPct val="200000"/>
              </a:lnSpc>
              <a:spcBef>
                <a:spcPts val="0"/>
              </a:spcBef>
              <a:spcAft>
                <a:spcPts val="0"/>
              </a:spcAft>
              <a:buSzPts val="2000"/>
              <a:buNone/>
            </a:pPr>
            <a:r>
              <a:rPr b="1" lang="en" sz="2000">
                <a:latin typeface="Times New Roman"/>
                <a:ea typeface="Times New Roman"/>
                <a:cs typeface="Times New Roman"/>
                <a:sym typeface="Times New Roman"/>
              </a:rPr>
              <a:t>Output of  Using javascript to print some text</a:t>
            </a:r>
            <a:endParaRPr/>
          </a:p>
        </p:txBody>
      </p:sp>
      <p:pic>
        <p:nvPicPr>
          <p:cNvPr id="262" name="Google Shape;262;p43"/>
          <p:cNvPicPr preferRelativeResize="0"/>
          <p:nvPr/>
        </p:nvPicPr>
        <p:blipFill rotWithShape="1">
          <a:blip r:embed="rId3">
            <a:alphaModFix/>
          </a:blip>
          <a:srcRect b="0" l="0" r="0" t="0"/>
          <a:stretch/>
        </p:blipFill>
        <p:spPr>
          <a:xfrm>
            <a:off x="1034321" y="1624036"/>
            <a:ext cx="7238859" cy="291798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Thinking Ahead to Developing HTML5</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Applications</a:t>
            </a:r>
            <a:endParaRPr/>
          </a:p>
        </p:txBody>
      </p:sp>
      <p:sp>
        <p:nvSpPr>
          <p:cNvPr id="268" name="Google Shape;268;p44"/>
          <p:cNvSpPr txBox="1"/>
          <p:nvPr>
            <p:ph idx="1" type="body"/>
          </p:nvPr>
        </p:nvSpPr>
        <p:spPr>
          <a:xfrm>
            <a:off x="179883" y="1202961"/>
            <a:ext cx="8724300" cy="31143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Clr>
                <a:schemeClr val="dk1"/>
              </a:buClr>
              <a:buSzPts val="2000"/>
              <a:buNone/>
            </a:pPr>
            <a:r>
              <a:rPr lang="en" sz="2000">
                <a:latin typeface="Times New Roman"/>
                <a:ea typeface="Times New Roman"/>
                <a:cs typeface="Times New Roman"/>
                <a:sym typeface="Times New Roman"/>
              </a:rPr>
              <a:t>	Although HTML5 is incredibly rich, the creation of highly interactive HTML5 websites and applications including mobile applications doesn’t happen in isolation. Interactivity comes when HTML5 is paired with a client-side language such as JavaScript, which then reaches back into the server and talks to a server-side language (PHP, Ruby, Python, and so on) through a persistent connection called a web socket. </a:t>
            </a:r>
            <a:endParaRPr sz="2000">
              <a:latin typeface="Times New Roman"/>
              <a:ea typeface="Times New Roman"/>
              <a:cs typeface="Times New Roman"/>
              <a:sym typeface="Times New Roman"/>
            </a:endParaRPr>
          </a:p>
        </p:txBody>
      </p:sp>
      <p:sp>
        <p:nvSpPr>
          <p:cNvPr id="269" name="Google Shape;269;p44"/>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457200" y="112165"/>
            <a:ext cx="8229600" cy="85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b="1" lang="en" sz="3600">
                <a:latin typeface="Times New Roman"/>
                <a:ea typeface="Times New Roman"/>
                <a:cs typeface="Times New Roman"/>
                <a:sym typeface="Times New Roman"/>
              </a:rPr>
              <a:t>Thinking Ahead to Developing HTML5</a:t>
            </a:r>
            <a:br>
              <a:rPr b="1" lang="en" sz="3600">
                <a:latin typeface="Times New Roman"/>
                <a:ea typeface="Times New Roman"/>
                <a:cs typeface="Times New Roman"/>
                <a:sym typeface="Times New Roman"/>
              </a:rPr>
            </a:br>
            <a:r>
              <a:rPr b="1" lang="en" sz="3600">
                <a:latin typeface="Times New Roman"/>
                <a:ea typeface="Times New Roman"/>
                <a:cs typeface="Times New Roman"/>
                <a:sym typeface="Times New Roman"/>
              </a:rPr>
              <a:t>Applications</a:t>
            </a:r>
            <a:endParaRPr/>
          </a:p>
        </p:txBody>
      </p:sp>
      <p:sp>
        <p:nvSpPr>
          <p:cNvPr id="275" name="Google Shape;275;p45"/>
          <p:cNvSpPr txBox="1"/>
          <p:nvPr>
            <p:ph idx="1" type="body"/>
          </p:nvPr>
        </p:nvSpPr>
        <p:spPr>
          <a:xfrm>
            <a:off x="179883" y="933141"/>
            <a:ext cx="8724300" cy="3834300"/>
          </a:xfrm>
          <a:prstGeom prst="rect">
            <a:avLst/>
          </a:prstGeom>
          <a:noFill/>
          <a:ln>
            <a:noFill/>
          </a:ln>
        </p:spPr>
        <p:txBody>
          <a:bodyPr anchorCtr="0" anchor="t" bIns="45700" lIns="91425" spcFirstLastPara="1" rIns="91425" wrap="square" tIns="45700">
            <a:noAutofit/>
          </a:bodyPr>
          <a:lstStyle/>
          <a:p>
            <a:pPr indent="0" lvl="0" marL="0" rtl="0" algn="just">
              <a:lnSpc>
                <a:spcPct val="200000"/>
              </a:lnSpc>
              <a:spcBef>
                <a:spcPts val="0"/>
              </a:spcBef>
              <a:spcAft>
                <a:spcPts val="0"/>
              </a:spcAft>
              <a:buClr>
                <a:schemeClr val="dk1"/>
              </a:buClr>
              <a:buSzPts val="2000"/>
              <a:buNone/>
            </a:pPr>
            <a:r>
              <a:rPr lang="en" sz="2000">
                <a:latin typeface="Times New Roman"/>
                <a:ea typeface="Times New Roman"/>
                <a:cs typeface="Times New Roman"/>
                <a:sym typeface="Times New Roman"/>
              </a:rPr>
              <a:t>	With this connection open and talking to some server-side code that is (for example) talking to a database or performing some calculation, the browser can relay a bundle of information that is additionally processed by JavaScript and finally rendered in HTML5. </a:t>
            </a:r>
            <a:endParaRPr/>
          </a:p>
          <a:p>
            <a:pPr indent="0" lvl="0" marL="0" rtl="0" algn="just">
              <a:lnSpc>
                <a:spcPct val="200000"/>
              </a:lnSpc>
              <a:spcBef>
                <a:spcPts val="0"/>
              </a:spcBef>
              <a:spcAft>
                <a:spcPts val="0"/>
              </a:spcAft>
              <a:buClr>
                <a:schemeClr val="dk1"/>
              </a:buClr>
              <a:buSzPts val="2000"/>
              <a:buNone/>
            </a:pPr>
            <a:r>
              <a:rPr lang="en" sz="2000">
                <a:latin typeface="Times New Roman"/>
                <a:ea typeface="Times New Roman"/>
                <a:cs typeface="Times New Roman"/>
                <a:sym typeface="Times New Roman"/>
              </a:rPr>
              <a:t>	The depth of the technologies involved in HTML5 application creation is beyond the scope of these lessons, but the foundation you should have in standards-compliant HTML5, CSS3, and JavaScript will serve you well if you begin to think outside the box of a basic website.</a:t>
            </a:r>
            <a:endParaRPr sz="2000">
              <a:latin typeface="Times New Roman"/>
              <a:ea typeface="Times New Roman"/>
              <a:cs typeface="Times New Roman"/>
              <a:sym typeface="Times New Roman"/>
            </a:endParaRPr>
          </a:p>
        </p:txBody>
      </p:sp>
      <p:sp>
        <p:nvSpPr>
          <p:cNvPr id="276" name="Google Shape;276;p45"/>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40" name="Google Shape;140;p26"/>
          <p:cNvSpPr txBox="1"/>
          <p:nvPr>
            <p:ph idx="1" type="body"/>
          </p:nvPr>
        </p:nvSpPr>
        <p:spPr>
          <a:xfrm>
            <a:off x="457199" y="1304144"/>
            <a:ext cx="8447100" cy="2113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150000"/>
              </a:lnSpc>
              <a:spcBef>
                <a:spcPts val="0"/>
              </a:spcBef>
              <a:spcAft>
                <a:spcPts val="0"/>
              </a:spcAft>
              <a:buClr>
                <a:schemeClr val="dk1"/>
              </a:buClr>
              <a:buSzPct val="67567"/>
              <a:buNone/>
            </a:pPr>
            <a:r>
              <a:rPr lang="en">
                <a:latin typeface="Times New Roman"/>
                <a:ea typeface="Times New Roman"/>
                <a:cs typeface="Times New Roman"/>
                <a:sym typeface="Times New Roman"/>
              </a:rPr>
              <a:t>	</a:t>
            </a:r>
            <a:r>
              <a:rPr lang="en" sz="2400">
                <a:latin typeface="Times New Roman"/>
                <a:ea typeface="Times New Roman"/>
                <a:cs typeface="Times New Roman"/>
                <a:sym typeface="Times New Roman"/>
              </a:rPr>
              <a:t>JavaScript is a versatile, high-level programming language that is primarily known for its use in web development. It was initially created to enhance web pages by enabling interactive and dynamic content, but its capabilities have expanded significantly over the years. </a:t>
            </a:r>
            <a:endParaRPr/>
          </a:p>
        </p:txBody>
      </p:sp>
      <p:sp>
        <p:nvSpPr>
          <p:cNvPr id="141" name="Google Shape;141;p26"/>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47" name="Google Shape;147;p27"/>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50000"/>
              </a:lnSpc>
              <a:spcBef>
                <a:spcPts val="0"/>
              </a:spcBef>
              <a:spcAft>
                <a:spcPts val="0"/>
              </a:spcAft>
              <a:buClr>
                <a:schemeClr val="dk1"/>
              </a:buClr>
              <a:buSzPct val="90909"/>
              <a:buNone/>
            </a:pPr>
            <a:r>
              <a:rPr b="1" lang="en" sz="2200">
                <a:latin typeface="Times New Roman"/>
                <a:ea typeface="Times New Roman"/>
                <a:cs typeface="Times New Roman"/>
                <a:sym typeface="Times New Roman"/>
              </a:rPr>
              <a:t>History and Evolution </a:t>
            </a:r>
            <a:endParaRPr/>
          </a:p>
          <a:p>
            <a:pPr indent="-333375" lvl="0" marL="342900" rtl="0" algn="just">
              <a:lnSpc>
                <a:spcPct val="150000"/>
              </a:lnSpc>
              <a:spcBef>
                <a:spcPts val="0"/>
              </a:spcBef>
              <a:spcAft>
                <a:spcPts val="0"/>
              </a:spcAft>
              <a:buClr>
                <a:schemeClr val="dk1"/>
              </a:buClr>
              <a:buSzPct val="90909"/>
              <a:buFont typeface="Noto Sans Symbols"/>
              <a:buChar char="⮚"/>
            </a:pPr>
            <a:r>
              <a:rPr b="1" lang="en" sz="2200">
                <a:latin typeface="Times New Roman"/>
                <a:ea typeface="Times New Roman"/>
                <a:cs typeface="Times New Roman"/>
                <a:sym typeface="Times New Roman"/>
              </a:rPr>
              <a:t>Creation: </a:t>
            </a:r>
            <a:endParaRPr/>
          </a:p>
          <a:p>
            <a:pPr indent="0" lvl="0" marL="0" rtl="0" algn="just">
              <a:lnSpc>
                <a:spcPct val="150000"/>
              </a:lnSpc>
              <a:spcBef>
                <a:spcPts val="0"/>
              </a:spcBef>
              <a:spcAft>
                <a:spcPts val="0"/>
              </a:spcAft>
              <a:buClr>
                <a:schemeClr val="dk1"/>
              </a:buClr>
              <a:buSzPct val="90909"/>
              <a:buNone/>
            </a:pPr>
            <a:r>
              <a:rPr lang="en" sz="2200">
                <a:latin typeface="Times New Roman"/>
                <a:ea typeface="Times New Roman"/>
                <a:cs typeface="Times New Roman"/>
                <a:sym typeface="Times New Roman"/>
              </a:rPr>
              <a:t>	JavaScript was created by Brendan Eich in 1995 while he was working at Netscape Communications. It was originally called "Mocha," then "LiveScript" and finally “JavaScript”</a:t>
            </a:r>
            <a:endParaRPr/>
          </a:p>
          <a:p>
            <a:pPr indent="-333375" lvl="0" marL="342900" rtl="0" algn="just">
              <a:lnSpc>
                <a:spcPct val="150000"/>
              </a:lnSpc>
              <a:spcBef>
                <a:spcPts val="0"/>
              </a:spcBef>
              <a:spcAft>
                <a:spcPts val="0"/>
              </a:spcAft>
              <a:buClr>
                <a:schemeClr val="dk1"/>
              </a:buClr>
              <a:buSzPct val="90909"/>
              <a:buFont typeface="Noto Sans Symbols"/>
              <a:buChar char="⮚"/>
            </a:pPr>
            <a:r>
              <a:rPr b="1" lang="en" sz="2200">
                <a:latin typeface="Times New Roman"/>
                <a:ea typeface="Times New Roman"/>
                <a:cs typeface="Times New Roman"/>
                <a:sym typeface="Times New Roman"/>
              </a:rPr>
              <a:t>Standardization: </a:t>
            </a:r>
            <a:endParaRPr/>
          </a:p>
          <a:p>
            <a:pPr indent="0" lvl="0" marL="0" rtl="0" algn="just">
              <a:lnSpc>
                <a:spcPct val="150000"/>
              </a:lnSpc>
              <a:spcBef>
                <a:spcPts val="0"/>
              </a:spcBef>
              <a:spcAft>
                <a:spcPts val="0"/>
              </a:spcAft>
              <a:buClr>
                <a:schemeClr val="dk1"/>
              </a:buClr>
              <a:buSzPct val="90909"/>
              <a:buNone/>
            </a:pPr>
            <a:r>
              <a:rPr lang="en" sz="2200">
                <a:latin typeface="Times New Roman"/>
                <a:ea typeface="Times New Roman"/>
                <a:cs typeface="Times New Roman"/>
                <a:sym typeface="Times New Roman"/>
              </a:rPr>
              <a:t>	JavaScript was standardized under the name ECMAScript (ES) by the European Computer Manufacturers Association (ECMA) in 1997. Since then, multiple versions of ECMAScript have been released, with ECMAScript 6 (ES6) in 2015 being a significant update.</a:t>
            </a:r>
            <a:endParaRPr sz="2200">
              <a:latin typeface="Times New Roman"/>
              <a:ea typeface="Times New Roman"/>
              <a:cs typeface="Times New Roman"/>
              <a:sym typeface="Times New Roman"/>
            </a:endParaRPr>
          </a:p>
        </p:txBody>
      </p:sp>
      <p:sp>
        <p:nvSpPr>
          <p:cNvPr id="148" name="Google Shape;148;p27"/>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54" name="Google Shape;154;p28"/>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00000"/>
              </a:lnSpc>
              <a:spcBef>
                <a:spcPts val="0"/>
              </a:spcBef>
              <a:spcAft>
                <a:spcPts val="0"/>
              </a:spcAft>
              <a:buClr>
                <a:schemeClr val="dk1"/>
              </a:buClr>
              <a:buSzPct val="90089"/>
              <a:buNone/>
            </a:pPr>
            <a:r>
              <a:rPr b="1" lang="en" sz="2400">
                <a:latin typeface="Times New Roman"/>
                <a:ea typeface="Times New Roman"/>
                <a:cs typeface="Times New Roman"/>
                <a:sym typeface="Times New Roman"/>
              </a:rPr>
              <a:t>Core Features:</a:t>
            </a:r>
            <a:endParaRPr/>
          </a:p>
          <a:p>
            <a:pPr indent="0" lvl="0" marL="0" rtl="0" algn="just">
              <a:lnSpc>
                <a:spcPct val="100000"/>
              </a:lnSpc>
              <a:spcBef>
                <a:spcPts val="0"/>
              </a:spcBef>
              <a:spcAft>
                <a:spcPts val="0"/>
              </a:spcAft>
              <a:buClr>
                <a:schemeClr val="dk1"/>
              </a:buClr>
              <a:buSzPct val="98279"/>
              <a:buNone/>
            </a:pPr>
            <a:r>
              <a:t/>
            </a:r>
            <a:endParaRPr b="1" sz="2200">
              <a:latin typeface="Times New Roman"/>
              <a:ea typeface="Times New Roman"/>
              <a:cs typeface="Times New Roman"/>
              <a:sym typeface="Times New Roman"/>
            </a:endParaRPr>
          </a:p>
          <a:p>
            <a:pPr indent="-332602" lvl="0" marL="342900" rtl="0" algn="just">
              <a:lnSpc>
                <a:spcPct val="15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Dynamic Typing: </a:t>
            </a:r>
            <a:r>
              <a:rPr lang="en" sz="2200">
                <a:latin typeface="Times New Roman"/>
                <a:ea typeface="Times New Roman"/>
                <a:cs typeface="Times New Roman"/>
                <a:sym typeface="Times New Roman"/>
              </a:rPr>
              <a:t>JavaScript is dynamically typed, meaning variable types are determined at runtime.</a:t>
            </a:r>
            <a:endParaRPr/>
          </a:p>
          <a:p>
            <a:pPr indent="-332602" lvl="0" marL="342900" rtl="0" algn="just">
              <a:lnSpc>
                <a:spcPct val="15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First-Class Functions: </a:t>
            </a:r>
            <a:r>
              <a:rPr lang="en" sz="2200">
                <a:latin typeface="Times New Roman"/>
                <a:ea typeface="Times New Roman"/>
                <a:cs typeface="Times New Roman"/>
                <a:sym typeface="Times New Roman"/>
              </a:rPr>
              <a:t>Functions in JavaScript are first-class citizens, meaning they can be assigned to variables, passed as arguments, and returned from other functions.</a:t>
            </a:r>
            <a:endParaRPr/>
          </a:p>
          <a:p>
            <a:pPr indent="-332602" lvl="0" marL="342900" rtl="0" algn="just">
              <a:lnSpc>
                <a:spcPct val="15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Prototype-Based Inheritance: </a:t>
            </a:r>
            <a:r>
              <a:rPr lang="en" sz="2200">
                <a:latin typeface="Times New Roman"/>
                <a:ea typeface="Times New Roman"/>
                <a:cs typeface="Times New Roman"/>
                <a:sym typeface="Times New Roman"/>
              </a:rPr>
              <a:t>JavaScript uses prototype-based inheritance, which is different from classical inheritance models found in languages like Java or C++.</a:t>
            </a:r>
            <a:endParaRPr/>
          </a:p>
          <a:p>
            <a:pPr indent="-332602" lvl="0" marL="342900" rtl="0" algn="just">
              <a:lnSpc>
                <a:spcPct val="15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Event-Driven:</a:t>
            </a:r>
            <a:r>
              <a:rPr lang="en" sz="2200">
                <a:latin typeface="Times New Roman"/>
                <a:ea typeface="Times New Roman"/>
                <a:cs typeface="Times New Roman"/>
                <a:sym typeface="Times New Roman"/>
              </a:rPr>
              <a:t> JavaScript is event-driven, which makes it suitable for handling events like user inputs, clicks, and other interactions in web applications.</a:t>
            </a:r>
            <a:endParaRPr sz="2200">
              <a:latin typeface="Times New Roman"/>
              <a:ea typeface="Times New Roman"/>
              <a:cs typeface="Times New Roman"/>
              <a:sym typeface="Times New Roman"/>
            </a:endParaRPr>
          </a:p>
        </p:txBody>
      </p:sp>
      <p:sp>
        <p:nvSpPr>
          <p:cNvPr id="155" name="Google Shape;155;p28"/>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61" name="Google Shape;161;p29"/>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50000"/>
              </a:lnSpc>
              <a:spcBef>
                <a:spcPts val="0"/>
              </a:spcBef>
              <a:spcAft>
                <a:spcPts val="0"/>
              </a:spcAft>
              <a:buClr>
                <a:schemeClr val="dk1"/>
              </a:buClr>
              <a:buSzPct val="90909"/>
              <a:buNone/>
            </a:pPr>
            <a:r>
              <a:rPr b="1" lang="en" sz="2200">
                <a:latin typeface="Times New Roman"/>
                <a:ea typeface="Times New Roman"/>
                <a:cs typeface="Times New Roman"/>
                <a:sym typeface="Times New Roman"/>
              </a:rPr>
              <a:t>Execution Environment</a:t>
            </a:r>
            <a:endParaRPr/>
          </a:p>
          <a:p>
            <a:pPr indent="-333375" lvl="0" marL="342900" rtl="0" algn="just">
              <a:lnSpc>
                <a:spcPct val="150000"/>
              </a:lnSpc>
              <a:spcBef>
                <a:spcPts val="0"/>
              </a:spcBef>
              <a:spcAft>
                <a:spcPts val="0"/>
              </a:spcAft>
              <a:buClr>
                <a:schemeClr val="dk1"/>
              </a:buClr>
              <a:buSzPct val="90909"/>
              <a:buFont typeface="Noto Sans Symbols"/>
              <a:buChar char="⮚"/>
            </a:pPr>
            <a:r>
              <a:rPr b="1" lang="en" sz="2200">
                <a:latin typeface="Times New Roman"/>
                <a:ea typeface="Times New Roman"/>
                <a:cs typeface="Times New Roman"/>
                <a:sym typeface="Times New Roman"/>
              </a:rPr>
              <a:t>Client-Side (Browser): </a:t>
            </a:r>
            <a:r>
              <a:rPr lang="en" sz="2200">
                <a:latin typeface="Times New Roman"/>
                <a:ea typeface="Times New Roman"/>
                <a:cs typeface="Times New Roman"/>
                <a:sym typeface="Times New Roman"/>
              </a:rPr>
              <a:t>JavaScript is most commonly run in the browser, where it interacts with the Document Object Model (DOM) to dynamically update web pages. Popular browsers like Chrome, Firefox, and Safari have JavaScript engines (e.g., V8 in Chrome) to execute JavaScript code.</a:t>
            </a:r>
            <a:endParaRPr/>
          </a:p>
          <a:p>
            <a:pPr indent="-215900" lvl="0" marL="342900" rtl="0" algn="just">
              <a:lnSpc>
                <a:spcPct val="150000"/>
              </a:lnSpc>
              <a:spcBef>
                <a:spcPts val="0"/>
              </a:spcBef>
              <a:spcAft>
                <a:spcPts val="0"/>
              </a:spcAft>
              <a:buClr>
                <a:schemeClr val="dk1"/>
              </a:buClr>
              <a:buSzPct val="90909"/>
              <a:buFont typeface="Noto Sans Symbols"/>
              <a:buNone/>
            </a:pPr>
            <a:r>
              <a:t/>
            </a:r>
            <a:endParaRPr sz="2200">
              <a:latin typeface="Times New Roman"/>
              <a:ea typeface="Times New Roman"/>
              <a:cs typeface="Times New Roman"/>
              <a:sym typeface="Times New Roman"/>
            </a:endParaRPr>
          </a:p>
          <a:p>
            <a:pPr indent="-333375" lvl="0" marL="342900" rtl="0" algn="just">
              <a:lnSpc>
                <a:spcPct val="150000"/>
              </a:lnSpc>
              <a:spcBef>
                <a:spcPts val="0"/>
              </a:spcBef>
              <a:spcAft>
                <a:spcPts val="0"/>
              </a:spcAft>
              <a:buClr>
                <a:schemeClr val="dk1"/>
              </a:buClr>
              <a:buSzPct val="90909"/>
              <a:buFont typeface="Noto Sans Symbols"/>
              <a:buChar char="⮚"/>
            </a:pPr>
            <a:r>
              <a:rPr b="1" lang="en" sz="2200">
                <a:latin typeface="Times New Roman"/>
                <a:ea typeface="Times New Roman"/>
                <a:cs typeface="Times New Roman"/>
                <a:sym typeface="Times New Roman"/>
              </a:rPr>
              <a:t>Server-Side (Node.js): </a:t>
            </a:r>
            <a:r>
              <a:rPr lang="en" sz="2200">
                <a:latin typeface="Times New Roman"/>
                <a:ea typeface="Times New Roman"/>
                <a:cs typeface="Times New Roman"/>
                <a:sym typeface="Times New Roman"/>
              </a:rPr>
              <a:t>With the advent of Node.js, JavaScript can also be run on the server side, allowing for the creation of full-stack applications using a single language.</a:t>
            </a:r>
            <a:endParaRPr sz="2200">
              <a:latin typeface="Times New Roman"/>
              <a:ea typeface="Times New Roman"/>
              <a:cs typeface="Times New Roman"/>
              <a:sym typeface="Times New Roman"/>
            </a:endParaRPr>
          </a:p>
        </p:txBody>
      </p:sp>
      <p:sp>
        <p:nvSpPr>
          <p:cNvPr id="162" name="Google Shape;162;p29"/>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68" name="Google Shape;168;p30"/>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150000"/>
              </a:lnSpc>
              <a:spcBef>
                <a:spcPts val="0"/>
              </a:spcBef>
              <a:spcAft>
                <a:spcPts val="0"/>
              </a:spcAft>
              <a:buClr>
                <a:schemeClr val="dk1"/>
              </a:buClr>
              <a:buSzPts val="2000"/>
              <a:buNone/>
            </a:pPr>
            <a:r>
              <a:rPr b="1" lang="en" sz="2200">
                <a:latin typeface="Times New Roman"/>
                <a:ea typeface="Times New Roman"/>
                <a:cs typeface="Times New Roman"/>
                <a:sym typeface="Times New Roman"/>
              </a:rPr>
              <a:t>Key Concepts</a:t>
            </a:r>
            <a:endParaRPr/>
          </a:p>
          <a:p>
            <a:pPr indent="0" lvl="0" marL="0" rtl="0" algn="just">
              <a:lnSpc>
                <a:spcPct val="150000"/>
              </a:lnSpc>
              <a:spcBef>
                <a:spcPts val="0"/>
              </a:spcBef>
              <a:spcAft>
                <a:spcPts val="0"/>
              </a:spcAft>
              <a:buClr>
                <a:schemeClr val="dk1"/>
              </a:buClr>
              <a:buSzPts val="2000"/>
              <a:buNone/>
            </a:pPr>
            <a:r>
              <a:t/>
            </a:r>
            <a:endParaRPr b="1" sz="1400">
              <a:latin typeface="Times New Roman"/>
              <a:ea typeface="Times New Roman"/>
              <a:cs typeface="Times New Roman"/>
              <a:sym typeface="Times New Roman"/>
            </a:endParaRPr>
          </a:p>
          <a:p>
            <a:pPr indent="-342900" lvl="0" marL="342900" rtl="0" algn="just">
              <a:lnSpc>
                <a:spcPct val="15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Variables and Data Types: </a:t>
            </a:r>
            <a:r>
              <a:rPr lang="en" sz="2200">
                <a:latin typeface="Times New Roman"/>
                <a:ea typeface="Times New Roman"/>
                <a:cs typeface="Times New Roman"/>
                <a:sym typeface="Times New Roman"/>
              </a:rPr>
              <a:t>JavaScript supports primitive data types like strings, numbers, booleans, null, undefined, and the more complex types like objects and arrays.</a:t>
            </a:r>
            <a:endParaRPr/>
          </a:p>
          <a:p>
            <a:pPr indent="-342900" lvl="0" marL="342900" rtl="0" algn="just">
              <a:lnSpc>
                <a:spcPct val="15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Functions and Scope: </a:t>
            </a:r>
            <a:r>
              <a:rPr lang="en" sz="2200">
                <a:latin typeface="Times New Roman"/>
                <a:ea typeface="Times New Roman"/>
                <a:cs typeface="Times New Roman"/>
                <a:sym typeface="Times New Roman"/>
              </a:rPr>
              <a:t>Functions can be defined using function declarations, expressions, or arrow functions. JavaScript also has lexical (block) scoping and closures.</a:t>
            </a:r>
            <a:endParaRPr/>
          </a:p>
          <a:p>
            <a:pPr indent="-342900" lvl="0" marL="342900" rtl="0" algn="just">
              <a:lnSpc>
                <a:spcPct val="15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Error Handling: </a:t>
            </a:r>
            <a:r>
              <a:rPr lang="en" sz="2200">
                <a:latin typeface="Times New Roman"/>
                <a:ea typeface="Times New Roman"/>
                <a:cs typeface="Times New Roman"/>
                <a:sym typeface="Times New Roman"/>
              </a:rPr>
              <a:t>Error handling in JavaScript is typically done using try...catch blocks</a:t>
            </a:r>
            <a:endParaRPr sz="2200">
              <a:latin typeface="Times New Roman"/>
              <a:ea typeface="Times New Roman"/>
              <a:cs typeface="Times New Roman"/>
              <a:sym typeface="Times New Roman"/>
            </a:endParaRPr>
          </a:p>
        </p:txBody>
      </p:sp>
      <p:sp>
        <p:nvSpPr>
          <p:cNvPr id="169" name="Google Shape;169;p30"/>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75" name="Google Shape;175;p31"/>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200000"/>
              </a:lnSpc>
              <a:spcBef>
                <a:spcPts val="0"/>
              </a:spcBef>
              <a:spcAft>
                <a:spcPts val="0"/>
              </a:spcAft>
              <a:buClr>
                <a:schemeClr val="dk1"/>
              </a:buClr>
              <a:buSzPts val="2000"/>
              <a:buNone/>
            </a:pPr>
            <a:r>
              <a:rPr b="1" lang="en" sz="2200">
                <a:latin typeface="Times New Roman"/>
                <a:ea typeface="Times New Roman"/>
                <a:cs typeface="Times New Roman"/>
                <a:sym typeface="Times New Roman"/>
              </a:rPr>
              <a:t>Libraries and Frameworks</a:t>
            </a:r>
            <a:endParaRPr/>
          </a:p>
          <a:p>
            <a:pPr indent="-342900" lvl="0" marL="342900" rtl="0" algn="just">
              <a:lnSpc>
                <a:spcPct val="20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Frontend Frameworks: </a:t>
            </a:r>
            <a:r>
              <a:rPr lang="en" sz="2200">
                <a:latin typeface="Times New Roman"/>
                <a:ea typeface="Times New Roman"/>
                <a:cs typeface="Times New Roman"/>
                <a:sym typeface="Times New Roman"/>
              </a:rPr>
              <a:t>Libraries and frameworks like React, Angular, and Vue.js are built on JavaScript to create complex user interfaces.</a:t>
            </a:r>
            <a:endParaRPr/>
          </a:p>
          <a:p>
            <a:pPr indent="-342900" lvl="0" marL="342900" rtl="0" algn="just">
              <a:lnSpc>
                <a:spcPct val="200000"/>
              </a:lnSpc>
              <a:spcBef>
                <a:spcPts val="0"/>
              </a:spcBef>
              <a:spcAft>
                <a:spcPts val="0"/>
              </a:spcAft>
              <a:buClr>
                <a:schemeClr val="dk1"/>
              </a:buClr>
              <a:buSzPts val="2000"/>
              <a:buFont typeface="Noto Sans Symbols"/>
              <a:buChar char="⮚"/>
            </a:pPr>
            <a:r>
              <a:rPr b="1" lang="en" sz="2200">
                <a:latin typeface="Times New Roman"/>
                <a:ea typeface="Times New Roman"/>
                <a:cs typeface="Times New Roman"/>
                <a:sym typeface="Times New Roman"/>
              </a:rPr>
              <a:t>Backend Frameworks: </a:t>
            </a:r>
            <a:r>
              <a:rPr lang="en" sz="2200">
                <a:latin typeface="Times New Roman"/>
                <a:ea typeface="Times New Roman"/>
                <a:cs typeface="Times New Roman"/>
                <a:sym typeface="Times New Roman"/>
              </a:rPr>
              <a:t>On the server side, frameworks like Express.js (for Node.js) are commonly used to build APIs and handle server-side logic.</a:t>
            </a:r>
            <a:endParaRPr/>
          </a:p>
        </p:txBody>
      </p:sp>
      <p:sp>
        <p:nvSpPr>
          <p:cNvPr id="176" name="Google Shape;176;p31"/>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457200" y="33468"/>
            <a:ext cx="8229600" cy="85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1" lang="en" sz="3600">
                <a:latin typeface="Times New Roman"/>
                <a:ea typeface="Times New Roman"/>
                <a:cs typeface="Times New Roman"/>
                <a:sym typeface="Times New Roman"/>
              </a:rPr>
              <a:t>Javascript Overview</a:t>
            </a:r>
            <a:endParaRPr/>
          </a:p>
        </p:txBody>
      </p:sp>
      <p:sp>
        <p:nvSpPr>
          <p:cNvPr id="182" name="Google Shape;182;p32"/>
          <p:cNvSpPr txBox="1"/>
          <p:nvPr>
            <p:ph idx="1" type="body"/>
          </p:nvPr>
        </p:nvSpPr>
        <p:spPr>
          <a:xfrm>
            <a:off x="457199" y="663315"/>
            <a:ext cx="8447100" cy="4238700"/>
          </a:xfrm>
          <a:prstGeom prst="rect">
            <a:avLst/>
          </a:prstGeom>
          <a:noFill/>
          <a:ln>
            <a:noFill/>
          </a:ln>
        </p:spPr>
        <p:txBody>
          <a:bodyPr anchorCtr="0" anchor="t" bIns="45700" lIns="91425" spcFirstLastPara="1" rIns="91425" wrap="square" tIns="45700">
            <a:normAutofit fontScale="85000"/>
          </a:bodyPr>
          <a:lstStyle/>
          <a:p>
            <a:pPr indent="0" lvl="0" marL="0" rtl="0" algn="just">
              <a:lnSpc>
                <a:spcPct val="200000"/>
              </a:lnSpc>
              <a:spcBef>
                <a:spcPts val="0"/>
              </a:spcBef>
              <a:spcAft>
                <a:spcPts val="0"/>
              </a:spcAft>
              <a:buClr>
                <a:schemeClr val="dk1"/>
              </a:buClr>
              <a:buSzPct val="90089"/>
              <a:buNone/>
            </a:pPr>
            <a:r>
              <a:rPr b="1" lang="en" sz="2400">
                <a:latin typeface="Times New Roman"/>
                <a:ea typeface="Times New Roman"/>
                <a:cs typeface="Times New Roman"/>
                <a:sym typeface="Times New Roman"/>
              </a:rPr>
              <a:t>Ecosystem and Tools</a:t>
            </a:r>
            <a:endParaRPr/>
          </a:p>
          <a:p>
            <a:pPr indent="-332602"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Package Management: </a:t>
            </a:r>
            <a:r>
              <a:rPr lang="en" sz="2200">
                <a:latin typeface="Times New Roman"/>
                <a:ea typeface="Times New Roman"/>
                <a:cs typeface="Times New Roman"/>
                <a:sym typeface="Times New Roman"/>
              </a:rPr>
              <a:t>NPM (Node Package Manager) is the default package manager for JavaScript, providing access to thousands of libraries and tools.</a:t>
            </a:r>
            <a:endParaRPr/>
          </a:p>
          <a:p>
            <a:pPr indent="-332602"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Build Tools: </a:t>
            </a:r>
            <a:r>
              <a:rPr lang="en" sz="2200">
                <a:latin typeface="Times New Roman"/>
                <a:ea typeface="Times New Roman"/>
                <a:cs typeface="Times New Roman"/>
                <a:sym typeface="Times New Roman"/>
              </a:rPr>
              <a:t>Tools like Webpack, Babel, and Parcel are used to bundle and transpile JavaScript code, making it compatible with various browsers.</a:t>
            </a:r>
            <a:endParaRPr/>
          </a:p>
          <a:p>
            <a:pPr indent="-332602" lvl="0" marL="342900" rtl="0" algn="just">
              <a:lnSpc>
                <a:spcPct val="200000"/>
              </a:lnSpc>
              <a:spcBef>
                <a:spcPts val="0"/>
              </a:spcBef>
              <a:spcAft>
                <a:spcPts val="0"/>
              </a:spcAft>
              <a:buClr>
                <a:schemeClr val="dk1"/>
              </a:buClr>
              <a:buSzPct val="98279"/>
              <a:buFont typeface="Noto Sans Symbols"/>
              <a:buChar char="⮚"/>
            </a:pPr>
            <a:r>
              <a:rPr b="1" lang="en" sz="2200">
                <a:latin typeface="Times New Roman"/>
                <a:ea typeface="Times New Roman"/>
                <a:cs typeface="Times New Roman"/>
                <a:sym typeface="Times New Roman"/>
              </a:rPr>
              <a:t>Testing: </a:t>
            </a:r>
            <a:r>
              <a:rPr lang="en" sz="2200">
                <a:latin typeface="Times New Roman"/>
                <a:ea typeface="Times New Roman"/>
                <a:cs typeface="Times New Roman"/>
                <a:sym typeface="Times New Roman"/>
              </a:rPr>
              <a:t>JavaScript has a rich ecosystem of testing libraries like Jest, Mocha, and Jasmine for unit and integration testing.</a:t>
            </a:r>
            <a:endParaRPr/>
          </a:p>
        </p:txBody>
      </p:sp>
      <p:sp>
        <p:nvSpPr>
          <p:cNvPr id="183" name="Google Shape;183;p32"/>
          <p:cNvSpPr txBox="1"/>
          <p:nvPr>
            <p:ph idx="12" type="sldNum"/>
          </p:nvPr>
        </p:nvSpPr>
        <p:spPr>
          <a:xfrm>
            <a:off x="6553200" y="35754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