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3537"/>
    <a:srgbClr val="6F6F74"/>
    <a:srgbClr val="FFD700"/>
    <a:srgbClr val="FF6347"/>
    <a:srgbClr val="00B33C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209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3846CF4-34F0-455E-B592-478E8FB8C5F7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5AF40C7-0C3C-4B41-A590-37D88AA149F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0639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CF4-34F0-455E-B592-478E8FB8C5F7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40C7-0C3C-4B41-A590-37D88AA149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60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CF4-34F0-455E-B592-478E8FB8C5F7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40C7-0C3C-4B41-A590-37D88AA149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36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CF4-34F0-455E-B592-478E8FB8C5F7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40C7-0C3C-4B41-A590-37D88AA149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5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CF4-34F0-455E-B592-478E8FB8C5F7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40C7-0C3C-4B41-A590-37D88AA149F7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662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CF4-34F0-455E-B592-478E8FB8C5F7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40C7-0C3C-4B41-A590-37D88AA149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5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CF4-34F0-455E-B592-478E8FB8C5F7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40C7-0C3C-4B41-A590-37D88AA149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CF4-34F0-455E-B592-478E8FB8C5F7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40C7-0C3C-4B41-A590-37D88AA149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51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CF4-34F0-455E-B592-478E8FB8C5F7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40C7-0C3C-4B41-A590-37D88AA149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62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CF4-34F0-455E-B592-478E8FB8C5F7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40C7-0C3C-4B41-A590-37D88AA149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3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6CF4-34F0-455E-B592-478E8FB8C5F7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40C7-0C3C-4B41-A590-37D88AA149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94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3846CF4-34F0-455E-B592-478E8FB8C5F7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5AF40C7-0C3C-4B41-A590-37D88AA149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61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A94CB-961E-5B5D-A5F0-E30ACEDAC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172" y="758952"/>
            <a:ext cx="10930128" cy="4041648"/>
          </a:xfrm>
        </p:spPr>
        <p:txBody>
          <a:bodyPr>
            <a:normAutofit/>
          </a:bodyPr>
          <a:lstStyle/>
          <a:p>
            <a:r>
              <a:rPr lang="pt-BR" sz="6600" dirty="0"/>
              <a:t>Análise de Dados: Diabetes e Fatores Correlatos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42EA34-A77B-00B6-E8BF-6223D7CBB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172" y="4800600"/>
            <a:ext cx="9418320" cy="1691640"/>
          </a:xfrm>
        </p:spPr>
        <p:txBody>
          <a:bodyPr/>
          <a:lstStyle/>
          <a:p>
            <a:r>
              <a:rPr lang="pt-BR" i="1" dirty="0"/>
              <a:t>Sprint 03 – </a:t>
            </a:r>
            <a:r>
              <a:rPr lang="pt-BR" i="1" dirty="0" err="1"/>
              <a:t>Sata</a:t>
            </a:r>
            <a:r>
              <a:rPr lang="pt-BR" i="1" dirty="0"/>
              <a:t> Science</a:t>
            </a:r>
          </a:p>
          <a:p>
            <a:endParaRPr lang="pt-BR" dirty="0"/>
          </a:p>
          <a:p>
            <a:r>
              <a:rPr lang="pt-BR" b="1" dirty="0"/>
              <a:t>FIAP</a:t>
            </a:r>
          </a:p>
        </p:txBody>
      </p:sp>
    </p:spTree>
    <p:extLst>
      <p:ext uri="{BB962C8B-B14F-4D97-AF65-F5344CB8AC3E}">
        <p14:creationId xmlns:p14="http://schemas.microsoft.com/office/powerpoint/2010/main" val="382997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9178EEC-BDF1-35F6-9091-43A9CA79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FFFFFF"/>
                </a:solidFill>
              </a:rPr>
              <a:t>Sumário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" name="Conector reto 19">
            <a:extLst>
              <a:ext uri="{FF2B5EF4-FFF2-40B4-BE49-F238E27FC236}">
                <a16:creationId xmlns:a16="http://schemas.microsoft.com/office/drawing/2014/main" id="{FA24C9B8-96C7-CAEF-4AFA-DE7C93ED350D}"/>
              </a:ext>
            </a:extLst>
          </p:cNvPr>
          <p:cNvSpPr/>
          <p:nvPr/>
        </p:nvSpPr>
        <p:spPr>
          <a:xfrm>
            <a:off x="4658815" y="1203254"/>
            <a:ext cx="5990135" cy="0"/>
          </a:xfrm>
          <a:prstGeom prst="line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D118E91B-960C-60EC-72B8-10B7DF90ADFF}"/>
              </a:ext>
            </a:extLst>
          </p:cNvPr>
          <p:cNvSpPr/>
          <p:nvPr/>
        </p:nvSpPr>
        <p:spPr>
          <a:xfrm>
            <a:off x="4658815" y="804672"/>
            <a:ext cx="5990135" cy="2631026"/>
          </a:xfrm>
          <a:custGeom>
            <a:avLst/>
            <a:gdLst>
              <a:gd name="connsiteX0" fmla="*/ 0 w 5990135"/>
              <a:gd name="connsiteY0" fmla="*/ 0 h 2631026"/>
              <a:gd name="connsiteX1" fmla="*/ 5990135 w 5990135"/>
              <a:gd name="connsiteY1" fmla="*/ 0 h 2631026"/>
              <a:gd name="connsiteX2" fmla="*/ 5990135 w 5990135"/>
              <a:gd name="connsiteY2" fmla="*/ 2631026 h 2631026"/>
              <a:gd name="connsiteX3" fmla="*/ 0 w 5990135"/>
              <a:gd name="connsiteY3" fmla="*/ 2631026 h 2631026"/>
              <a:gd name="connsiteX4" fmla="*/ 0 w 5990135"/>
              <a:gd name="connsiteY4" fmla="*/ 0 h 263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0135" h="2631026">
                <a:moveTo>
                  <a:pt x="0" y="0"/>
                </a:moveTo>
                <a:lnTo>
                  <a:pt x="5990135" y="0"/>
                </a:lnTo>
                <a:lnTo>
                  <a:pt x="5990135" y="2631026"/>
                </a:lnTo>
                <a:lnTo>
                  <a:pt x="0" y="26310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100" b="1" kern="1200" dirty="0"/>
              <a:t>Objetivo</a:t>
            </a:r>
          </a:p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100" kern="1200" dirty="0"/>
              <a:t>Analisar o conjunto de dados para identificar os fatores de risco associados ao diabetes, explorando o inter-relacionamento das variáveis e sua correlação com a presença da doença.</a:t>
            </a:r>
            <a:endParaRPr lang="en-US" sz="2100" kern="1200" dirty="0"/>
          </a:p>
        </p:txBody>
      </p:sp>
      <p:sp>
        <p:nvSpPr>
          <p:cNvPr id="23" name="Conector reto 22">
            <a:extLst>
              <a:ext uri="{FF2B5EF4-FFF2-40B4-BE49-F238E27FC236}">
                <a16:creationId xmlns:a16="http://schemas.microsoft.com/office/drawing/2014/main" id="{3895483E-5299-8957-646F-BBF304A75346}"/>
              </a:ext>
            </a:extLst>
          </p:cNvPr>
          <p:cNvSpPr/>
          <p:nvPr/>
        </p:nvSpPr>
        <p:spPr>
          <a:xfrm>
            <a:off x="4658815" y="3846003"/>
            <a:ext cx="5990135" cy="0"/>
          </a:xfrm>
          <a:prstGeom prst="line">
            <a:avLst/>
          </a:prstGeom>
        </p:spPr>
        <p:style>
          <a:lnRef idx="2">
            <a:schemeClr val="accent2">
              <a:hueOff val="-7424668"/>
              <a:satOff val="2422"/>
              <a:lumOff val="-2157"/>
              <a:alphaOff val="0"/>
            </a:schemeClr>
          </a:lnRef>
          <a:fillRef idx="1">
            <a:schemeClr val="accent2">
              <a:hueOff val="-7424668"/>
              <a:satOff val="2422"/>
              <a:lumOff val="-2157"/>
              <a:alphaOff val="0"/>
            </a:schemeClr>
          </a:fillRef>
          <a:effectRef idx="0">
            <a:schemeClr val="accent2">
              <a:hueOff val="-7424668"/>
              <a:satOff val="2422"/>
              <a:lumOff val="-2157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5C5F95E4-0045-85FC-DEDF-8AD0F74A9723}"/>
              </a:ext>
            </a:extLst>
          </p:cNvPr>
          <p:cNvSpPr/>
          <p:nvPr/>
        </p:nvSpPr>
        <p:spPr>
          <a:xfrm>
            <a:off x="4658815" y="3435698"/>
            <a:ext cx="5990135" cy="2631026"/>
          </a:xfrm>
          <a:custGeom>
            <a:avLst/>
            <a:gdLst>
              <a:gd name="connsiteX0" fmla="*/ 0 w 5990135"/>
              <a:gd name="connsiteY0" fmla="*/ 0 h 2631026"/>
              <a:gd name="connsiteX1" fmla="*/ 5990135 w 5990135"/>
              <a:gd name="connsiteY1" fmla="*/ 0 h 2631026"/>
              <a:gd name="connsiteX2" fmla="*/ 5990135 w 5990135"/>
              <a:gd name="connsiteY2" fmla="*/ 2631026 h 2631026"/>
              <a:gd name="connsiteX3" fmla="*/ 0 w 5990135"/>
              <a:gd name="connsiteY3" fmla="*/ 2631026 h 2631026"/>
              <a:gd name="connsiteX4" fmla="*/ 0 w 5990135"/>
              <a:gd name="connsiteY4" fmla="*/ 0 h 263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0135" h="2631026">
                <a:moveTo>
                  <a:pt x="0" y="0"/>
                </a:moveTo>
                <a:lnTo>
                  <a:pt x="5990135" y="0"/>
                </a:lnTo>
                <a:lnTo>
                  <a:pt x="5990135" y="2631026"/>
                </a:lnTo>
                <a:lnTo>
                  <a:pt x="0" y="26310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100" b="1" kern="1200" dirty="0"/>
              <a:t>Resumo Executivo</a:t>
            </a:r>
            <a:endParaRPr lang="pt-BR" sz="2100" kern="1200" dirty="0"/>
          </a:p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100" kern="1200" dirty="0"/>
              <a:t>A análise revela que variáveis como IMC, pressão arterial e atividade física têm correlação significativa com o risco de diabetes. O modelo preditivo criado para estimar o status de diabetes não atingiu os 80% de precisão esperados, ficando em torno de 74%.</a:t>
            </a:r>
            <a:endParaRPr lang="en-US" sz="2100" kern="1200" dirty="0"/>
          </a:p>
        </p:txBody>
      </p:sp>
    </p:spTree>
    <p:extLst>
      <p:ext uri="{BB962C8B-B14F-4D97-AF65-F5344CB8AC3E}">
        <p14:creationId xmlns:p14="http://schemas.microsoft.com/office/powerpoint/2010/main" val="241819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918102-188F-1819-BC09-64E1E747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100">
                <a:solidFill>
                  <a:srgbClr val="FFFFFF"/>
                </a:solidFill>
              </a:rPr>
              <a:t>Estatística Descritiva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2108898-11A4-733C-5C2B-8CF30D979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089" y="4800600"/>
            <a:ext cx="3441926" cy="1691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0" i="1" dirty="0" err="1">
                <a:solidFill>
                  <a:srgbClr val="D9D9D9"/>
                </a:solidFill>
                <a:effectLst/>
              </a:rPr>
              <a:t>Essas</a:t>
            </a:r>
            <a:r>
              <a:rPr lang="en-US" b="0" i="1" dirty="0">
                <a:solidFill>
                  <a:srgbClr val="D9D9D9"/>
                </a:solidFill>
                <a:effectLst/>
              </a:rPr>
              <a:t> </a:t>
            </a:r>
            <a:r>
              <a:rPr lang="en-US" b="0" i="1" dirty="0" err="1">
                <a:solidFill>
                  <a:srgbClr val="D9D9D9"/>
                </a:solidFill>
                <a:effectLst/>
              </a:rPr>
              <a:t>informações</a:t>
            </a:r>
            <a:r>
              <a:rPr lang="en-US" b="0" i="1" dirty="0">
                <a:solidFill>
                  <a:srgbClr val="D9D9D9"/>
                </a:solidFill>
                <a:effectLst/>
              </a:rPr>
              <a:t> </a:t>
            </a:r>
            <a:r>
              <a:rPr lang="en-US" b="0" i="1" dirty="0" err="1">
                <a:solidFill>
                  <a:srgbClr val="D9D9D9"/>
                </a:solidFill>
                <a:effectLst/>
              </a:rPr>
              <a:t>nos</a:t>
            </a:r>
            <a:r>
              <a:rPr lang="en-US" b="0" i="1" dirty="0">
                <a:solidFill>
                  <a:srgbClr val="D9D9D9"/>
                </a:solidFill>
                <a:effectLst/>
              </a:rPr>
              <a:t> </a:t>
            </a:r>
            <a:r>
              <a:rPr lang="en-US" b="0" i="1" dirty="0" err="1">
                <a:solidFill>
                  <a:srgbClr val="D9D9D9"/>
                </a:solidFill>
                <a:effectLst/>
              </a:rPr>
              <a:t>dão</a:t>
            </a:r>
            <a:r>
              <a:rPr lang="en-US" b="0" i="1" dirty="0">
                <a:solidFill>
                  <a:srgbClr val="D9D9D9"/>
                </a:solidFill>
                <a:effectLst/>
              </a:rPr>
              <a:t> </a:t>
            </a:r>
            <a:r>
              <a:rPr lang="en-US" b="0" i="1" dirty="0" err="1">
                <a:solidFill>
                  <a:srgbClr val="D9D9D9"/>
                </a:solidFill>
                <a:effectLst/>
              </a:rPr>
              <a:t>uma</a:t>
            </a:r>
            <a:r>
              <a:rPr lang="en-US" b="0" i="1" dirty="0">
                <a:solidFill>
                  <a:srgbClr val="D9D9D9"/>
                </a:solidFill>
                <a:effectLst/>
              </a:rPr>
              <a:t> </a:t>
            </a:r>
            <a:r>
              <a:rPr lang="en-US" b="0" i="1" dirty="0" err="1">
                <a:solidFill>
                  <a:srgbClr val="D9D9D9"/>
                </a:solidFill>
                <a:effectLst/>
              </a:rPr>
              <a:t>ideia</a:t>
            </a:r>
            <a:r>
              <a:rPr lang="en-US" b="0" i="1" dirty="0">
                <a:solidFill>
                  <a:srgbClr val="D9D9D9"/>
                </a:solidFill>
                <a:effectLst/>
              </a:rPr>
              <a:t> do </a:t>
            </a:r>
            <a:r>
              <a:rPr lang="en-US" b="0" i="1" dirty="0" err="1">
                <a:solidFill>
                  <a:srgbClr val="D9D9D9"/>
                </a:solidFill>
                <a:effectLst/>
              </a:rPr>
              <a:t>perfil</a:t>
            </a:r>
            <a:r>
              <a:rPr lang="en-US" b="0" i="1" dirty="0">
                <a:solidFill>
                  <a:srgbClr val="D9D9D9"/>
                </a:solidFill>
                <a:effectLst/>
              </a:rPr>
              <a:t> de </a:t>
            </a:r>
            <a:r>
              <a:rPr lang="en-US" b="0" i="1" dirty="0" err="1">
                <a:solidFill>
                  <a:srgbClr val="D9D9D9"/>
                </a:solidFill>
                <a:effectLst/>
              </a:rPr>
              <a:t>saúde</a:t>
            </a:r>
            <a:r>
              <a:rPr lang="en-US" b="0" i="1" dirty="0">
                <a:solidFill>
                  <a:srgbClr val="D9D9D9"/>
                </a:solidFill>
                <a:effectLst/>
              </a:rPr>
              <a:t> e </a:t>
            </a:r>
            <a:r>
              <a:rPr lang="en-US" b="0" i="1" dirty="0" err="1">
                <a:solidFill>
                  <a:srgbClr val="D9D9D9"/>
                </a:solidFill>
                <a:effectLst/>
              </a:rPr>
              <a:t>hábitos</a:t>
            </a:r>
            <a:r>
              <a:rPr lang="en-US" b="0" i="1" dirty="0">
                <a:solidFill>
                  <a:srgbClr val="D9D9D9"/>
                </a:solidFill>
                <a:effectLst/>
              </a:rPr>
              <a:t> da </a:t>
            </a:r>
            <a:r>
              <a:rPr lang="en-US" b="0" i="1" dirty="0" err="1">
                <a:solidFill>
                  <a:srgbClr val="D9D9D9"/>
                </a:solidFill>
                <a:effectLst/>
              </a:rPr>
              <a:t>população</a:t>
            </a:r>
            <a:r>
              <a:rPr lang="en-US" b="0" i="1" dirty="0">
                <a:solidFill>
                  <a:srgbClr val="D9D9D9"/>
                </a:solidFill>
                <a:effectLst/>
              </a:rPr>
              <a:t> </a:t>
            </a:r>
            <a:r>
              <a:rPr lang="en-US" b="0" i="1" dirty="0" err="1">
                <a:solidFill>
                  <a:srgbClr val="D9D9D9"/>
                </a:solidFill>
                <a:effectLst/>
              </a:rPr>
              <a:t>estudada</a:t>
            </a:r>
            <a:r>
              <a:rPr lang="en-US" b="0" i="1" dirty="0">
                <a:solidFill>
                  <a:srgbClr val="D9D9D9"/>
                </a:solidFill>
                <a:effectLst/>
              </a:rPr>
              <a:t>.</a:t>
            </a:r>
            <a:endParaRPr lang="en-US" i="1" dirty="0">
              <a:solidFill>
                <a:srgbClr val="D9D9D9"/>
              </a:solidFill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49F4BBE-FA6C-3521-426B-C96DCD07ECB0}"/>
              </a:ext>
            </a:extLst>
          </p:cNvPr>
          <p:cNvGrpSpPr/>
          <p:nvPr/>
        </p:nvGrpSpPr>
        <p:grpSpPr>
          <a:xfrm>
            <a:off x="489904" y="758952"/>
            <a:ext cx="7485766" cy="5333608"/>
            <a:chOff x="489904" y="758952"/>
            <a:chExt cx="7485766" cy="5333608"/>
          </a:xfrm>
        </p:grpSpPr>
        <p:pic>
          <p:nvPicPr>
            <p:cNvPr id="9" name="Imagem 8" descr="Uma imagem contendo Interface gráfica do usuário&#10;&#10;Descrição gerada automaticamente">
              <a:extLst>
                <a:ext uri="{FF2B5EF4-FFF2-40B4-BE49-F238E27FC236}">
                  <a16:creationId xmlns:a16="http://schemas.microsoft.com/office/drawing/2014/main" id="{2CCF063F-7CE7-5930-6658-64A1C7631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04" y="758952"/>
              <a:ext cx="7485766" cy="5333608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847B47A-550D-9FAC-EB4E-BA03F963D80E}"/>
                </a:ext>
              </a:extLst>
            </p:cNvPr>
            <p:cNvSpPr/>
            <p:nvPr/>
          </p:nvSpPr>
          <p:spPr>
            <a:xfrm>
              <a:off x="3431951" y="5863960"/>
              <a:ext cx="144000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265740CF-49FE-AE2F-2FF8-0B266DB23928}"/>
              </a:ext>
            </a:extLst>
          </p:cNvPr>
          <p:cNvSpPr/>
          <p:nvPr/>
        </p:nvSpPr>
        <p:spPr>
          <a:xfrm>
            <a:off x="1950774" y="5967508"/>
            <a:ext cx="540000" cy="180000"/>
          </a:xfrm>
          <a:prstGeom prst="rect">
            <a:avLst/>
          </a:prstGeom>
          <a:solidFill>
            <a:srgbClr val="00B33C"/>
          </a:solidFill>
          <a:ln>
            <a:solidFill>
              <a:srgbClr val="00B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23E940D-7203-A17A-3A97-90172FF0ECB1}"/>
              </a:ext>
            </a:extLst>
          </p:cNvPr>
          <p:cNvSpPr/>
          <p:nvPr/>
        </p:nvSpPr>
        <p:spPr>
          <a:xfrm>
            <a:off x="5196781" y="5967508"/>
            <a:ext cx="540000" cy="180000"/>
          </a:xfrm>
          <a:prstGeom prst="rect">
            <a:avLst/>
          </a:prstGeom>
          <a:solidFill>
            <a:srgbClr val="A6A6A6"/>
          </a:solidFill>
          <a:ln>
            <a:solidFill>
              <a:srgbClr val="A6A6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CED4EF0-EE92-AB66-BD42-3133A27977DB}"/>
              </a:ext>
            </a:extLst>
          </p:cNvPr>
          <p:cNvSpPr txBox="1"/>
          <p:nvPr/>
        </p:nvSpPr>
        <p:spPr>
          <a:xfrm>
            <a:off x="2650848" y="587284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2F7FE79-07AC-58E5-ABB0-1991A6AC46F7}"/>
              </a:ext>
            </a:extLst>
          </p:cNvPr>
          <p:cNvSpPr txBox="1"/>
          <p:nvPr/>
        </p:nvSpPr>
        <p:spPr>
          <a:xfrm>
            <a:off x="5896855" y="585929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73850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3FE5E0F-E359-5940-CB12-A90A1F0AC9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7489" y="2301554"/>
            <a:ext cx="2752745" cy="40992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Diabetes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Correlação positiva com pressão alta (0.27), colesterol alto (0.30) e IMC elevado (0.22).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Atividade Física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Reduz o risco de diabetes (-0.12), pressão alta (-0.13) e doenças cardíacas (-0.13).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Saúde Mental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Níveis socioeconômicos mais baixos estão associados a pior saúde mental (renda: -0.21, educação: -0.28).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IMC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Elevado IMC está relacionado à pressão alta (0.21) e menor atividade física (-0.15). </a:t>
            </a:r>
          </a:p>
        </p:txBody>
      </p:sp>
      <p:pic>
        <p:nvPicPr>
          <p:cNvPr id="9" name="Imagem 8" descr="Gráfico&#10;&#10;Descrição gerada automaticamente">
            <a:extLst>
              <a:ext uri="{FF2B5EF4-FFF2-40B4-BE49-F238E27FC236}">
                <a16:creationId xmlns:a16="http://schemas.microsoft.com/office/drawing/2014/main" id="{BC410960-2F69-57B4-448A-BFA7228DF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2" r="-2" b="-14"/>
          <a:stretch/>
        </p:blipFill>
        <p:spPr>
          <a:xfrm>
            <a:off x="5283201" y="101600"/>
            <a:ext cx="6921500" cy="67568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AADA232-9CB6-395C-C3A0-CCCFFA013259}"/>
              </a:ext>
            </a:extLst>
          </p:cNvPr>
          <p:cNvCxnSpPr/>
          <p:nvPr/>
        </p:nvCxnSpPr>
        <p:spPr>
          <a:xfrm>
            <a:off x="4864100" y="393700"/>
            <a:ext cx="0" cy="6007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89FA2B71-60C4-ED08-6938-EE5AD1671C2C}"/>
              </a:ext>
            </a:extLst>
          </p:cNvPr>
          <p:cNvSpPr/>
          <p:nvPr/>
        </p:nvSpPr>
        <p:spPr>
          <a:xfrm>
            <a:off x="11290301" y="0"/>
            <a:ext cx="914400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5A2A915-0707-9AA2-D335-D13AE70F3D42}"/>
              </a:ext>
            </a:extLst>
          </p:cNvPr>
          <p:cNvSpPr/>
          <p:nvPr/>
        </p:nvSpPr>
        <p:spPr>
          <a:xfrm>
            <a:off x="914400" y="766763"/>
            <a:ext cx="3075836" cy="1287779"/>
          </a:xfrm>
          <a:prstGeom prst="rect">
            <a:avLst/>
          </a:prstGeom>
          <a:solidFill>
            <a:srgbClr val="353537"/>
          </a:solidFill>
          <a:ln>
            <a:solidFill>
              <a:srgbClr val="3535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F67971-B87F-A115-FE9D-DAC05FC43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40080"/>
            <a:ext cx="3075836" cy="1325562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Matriz de correlação</a:t>
            </a:r>
          </a:p>
        </p:txBody>
      </p:sp>
    </p:spTree>
    <p:extLst>
      <p:ext uri="{BB962C8B-B14F-4D97-AF65-F5344CB8AC3E}">
        <p14:creationId xmlns:p14="http://schemas.microsoft.com/office/powerpoint/2010/main" val="104682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Gráfico, Gráfico de pizza&#10;&#10;Descrição gerada automaticamente">
            <a:extLst>
              <a:ext uri="{FF2B5EF4-FFF2-40B4-BE49-F238E27FC236}">
                <a16:creationId xmlns:a16="http://schemas.microsoft.com/office/drawing/2014/main" id="{316FECFB-7615-1ED1-2F33-809364678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3" t="9844" r="11393" b="13406"/>
          <a:stretch/>
        </p:blipFill>
        <p:spPr>
          <a:xfrm>
            <a:off x="358158" y="407467"/>
            <a:ext cx="4594842" cy="42476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F4AB70-D9C4-7580-C12F-B48A0A22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214" y="412841"/>
            <a:ext cx="5455411" cy="424222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8000" b="1" dirty="0">
                <a:solidFill>
                  <a:srgbClr val="0070C0"/>
                </a:solidFill>
              </a:rPr>
              <a:t>74%</a:t>
            </a:r>
            <a:r>
              <a:rPr lang="pt-BR" sz="2400" dirty="0">
                <a:solidFill>
                  <a:srgbClr val="0070C0"/>
                </a:solidFill>
              </a:rPr>
              <a:t> </a:t>
            </a:r>
            <a:r>
              <a:rPr lang="pt-BR" sz="2400" dirty="0"/>
              <a:t>de taxa de acerto. </a:t>
            </a:r>
            <a:br>
              <a:rPr lang="pt-BR" sz="1600" dirty="0"/>
            </a:br>
            <a:br>
              <a:rPr lang="pt-BR" sz="1600" dirty="0"/>
            </a:br>
            <a:r>
              <a:rPr lang="pt-BR" sz="2000" dirty="0"/>
              <a:t>O valor esperado de </a:t>
            </a:r>
            <a:r>
              <a:rPr lang="pt-BR" sz="2400" b="1" dirty="0">
                <a:solidFill>
                  <a:srgbClr val="0070C0"/>
                </a:solidFill>
              </a:rPr>
              <a:t>80%</a:t>
            </a:r>
            <a:r>
              <a:rPr lang="pt-BR" sz="2000" dirty="0"/>
              <a:t> poderia ter sido alcançado caso a distribuição dos valores de </a:t>
            </a:r>
            <a:r>
              <a:rPr lang="pt-BR" sz="2000" dirty="0">
                <a:solidFill>
                  <a:srgbClr val="00B33C"/>
                </a:solidFill>
              </a:rPr>
              <a:t>Diabetes</a:t>
            </a:r>
            <a:r>
              <a:rPr lang="pt-BR" sz="2000" dirty="0"/>
              <a:t>, </a:t>
            </a:r>
            <a:r>
              <a:rPr lang="pt-BR" sz="2000" dirty="0" err="1">
                <a:solidFill>
                  <a:srgbClr val="FFD700"/>
                </a:solidFill>
              </a:rPr>
              <a:t>Pré</a:t>
            </a:r>
            <a:r>
              <a:rPr lang="pt-BR" sz="2000" dirty="0">
                <a:solidFill>
                  <a:srgbClr val="FFD700"/>
                </a:solidFill>
              </a:rPr>
              <a:t>-diabetes</a:t>
            </a:r>
            <a:r>
              <a:rPr lang="pt-BR" sz="2000" dirty="0"/>
              <a:t> e </a:t>
            </a:r>
            <a:r>
              <a:rPr lang="pt-BR" sz="2000" dirty="0">
                <a:solidFill>
                  <a:srgbClr val="FF6347"/>
                </a:solidFill>
              </a:rPr>
              <a:t>Sem Diabetes </a:t>
            </a:r>
            <a:r>
              <a:rPr lang="pt-BR" sz="2000" dirty="0"/>
              <a:t>fosse mais uniforme.</a:t>
            </a:r>
          </a:p>
          <a:p>
            <a:pPr marL="0" indent="0">
              <a:buNone/>
            </a:pPr>
            <a:r>
              <a:rPr lang="pt-BR" sz="2000" dirty="0"/>
              <a:t>Comparado a base tratada, a base crua apresentou uma pequena melhora de </a:t>
            </a:r>
            <a:r>
              <a:rPr lang="pt-BR" sz="2400" b="1" dirty="0">
                <a:solidFill>
                  <a:srgbClr val="0070C0"/>
                </a:solidFill>
              </a:rPr>
              <a:t>2%</a:t>
            </a:r>
            <a:r>
              <a:rPr lang="pt-BR" sz="2000" dirty="0"/>
              <a:t> no percentual de acerto, mas ainda abaixo do esperado.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1BCBDA0-C438-D7BD-221C-CD17817CF1BC}"/>
              </a:ext>
            </a:extLst>
          </p:cNvPr>
          <p:cNvSpPr/>
          <p:nvPr/>
        </p:nvSpPr>
        <p:spPr>
          <a:xfrm>
            <a:off x="546100" y="4908854"/>
            <a:ext cx="10746732" cy="1117600"/>
          </a:xfrm>
          <a:prstGeom prst="rect">
            <a:avLst/>
          </a:prstGeom>
          <a:solidFill>
            <a:srgbClr val="6F6F74"/>
          </a:solidFill>
          <a:ln>
            <a:solidFill>
              <a:srgbClr val="6F6F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AD077A-D371-F39A-03B0-A6BFB9F0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659924"/>
            <a:ext cx="10649364" cy="1615461"/>
          </a:xfrm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Teste de Hipóteses: Modelo de Classificação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2E5ADE-C0A3-D45D-6851-57880A616099}"/>
              </a:ext>
            </a:extLst>
          </p:cNvPr>
          <p:cNvSpPr/>
          <p:nvPr/>
        </p:nvSpPr>
        <p:spPr>
          <a:xfrm>
            <a:off x="4714879" y="4594590"/>
            <a:ext cx="47625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89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1D8598-4C92-DD50-2CC6-9F825D172D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56" t="-1" r="140" b="-1"/>
          <a:stretch/>
        </p:blipFill>
        <p:spPr>
          <a:xfrm>
            <a:off x="2334768" y="-800100"/>
            <a:ext cx="21145499" cy="10328858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 fov="3600000">
              <a:rot lat="1200000" lon="21000000" rev="78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B4D670-1D23-0278-E734-11CA9C22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Consideraçãoes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427B25-5264-C8C6-648D-D7CCA06F8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5739"/>
            <a:ext cx="8595360" cy="41743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500" dirty="0">
                <a:solidFill>
                  <a:schemeClr val="bg1"/>
                </a:solidFill>
              </a:rPr>
              <a:t>O estudo realizado demonstrou que o banco de dados é adequado para entender as correlações entre as variáveis de saúde e o risco de diabetes. Variáveis como IMC, pressão alta e nível de atividade física mostraram-se significativamente associadas à presença de diabetes, corroborando o conhecimento médico existente. Além disso, o modelo preditivo desenvolvido obteve uma precisão moderada, ainda que abaixo dos 80% esperados, sugerindo que o conjunto de dados pode ser melhorado para aumentar a eficácia preditiva, especialmente ao lidar com o desbalanceamento de classes.</a:t>
            </a:r>
          </a:p>
          <a:p>
            <a:pPr marL="0" indent="0" algn="just">
              <a:buNone/>
            </a:pPr>
            <a:r>
              <a:rPr lang="pt-BR" sz="1500" dirty="0">
                <a:solidFill>
                  <a:schemeClr val="bg1"/>
                </a:solidFill>
              </a:rPr>
              <a:t>A remoção de outliers não proporcionou um aumento na precisão do modelo, destacando que o tratamento desses valores deve ser cuidadosamente considerado, dependendo do impacto nas análises subsequentes. No geral, o projeto cumpre seu objetivo de explorar as inter-relações entre as variáveis e oferece uma base sólida para o desenvolvimento de modelos preditivos mais robustos, especialmente com ajustes nas classes minoritárias e variáveis-chave.</a:t>
            </a:r>
          </a:p>
          <a:p>
            <a:endParaRPr lang="pt-BR" sz="1500" dirty="0">
              <a:solidFill>
                <a:schemeClr val="bg1"/>
              </a:solidFill>
            </a:endParaRPr>
          </a:p>
          <a:p>
            <a:endParaRPr lang="pt-BR" sz="1500" dirty="0">
              <a:solidFill>
                <a:schemeClr val="bg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2F8BE84-FEB8-EDA5-4BFE-F03D2D355DA8}"/>
              </a:ext>
            </a:extLst>
          </p:cNvPr>
          <p:cNvSpPr/>
          <p:nvPr/>
        </p:nvSpPr>
        <p:spPr>
          <a:xfrm>
            <a:off x="11301984" y="-2"/>
            <a:ext cx="890016" cy="6858001"/>
          </a:xfrm>
          <a:prstGeom prst="rect">
            <a:avLst/>
          </a:prstGeom>
          <a:solidFill>
            <a:srgbClr val="353537"/>
          </a:solidFill>
          <a:ln>
            <a:solidFill>
              <a:srgbClr val="3535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79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8BB6BF-414A-7C36-BC8B-E04FED1D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pt-BR" dirty="0"/>
              <a:t>Grupo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4764E-217D-9DDB-CE69-AB2DA74B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pPr rtl="0"/>
            <a:r>
              <a:rPr lang="pt-BR" dirty="0">
                <a:effectLst/>
              </a:rPr>
              <a:t>Caíque Walter Silva - RM550693</a:t>
            </a:r>
            <a:endParaRPr lang="pt-BR" dirty="0"/>
          </a:p>
          <a:p>
            <a:pPr rtl="0"/>
            <a:r>
              <a:rPr lang="pt-BR" dirty="0">
                <a:effectLst/>
              </a:rPr>
              <a:t>Gabriela Marsiglia - RM551237</a:t>
            </a:r>
            <a:endParaRPr lang="pt-BR" dirty="0"/>
          </a:p>
          <a:p>
            <a:pPr rtl="0"/>
            <a:r>
              <a:rPr lang="pt-BR" dirty="0">
                <a:effectLst/>
              </a:rPr>
              <a:t>Guilherme Nobre Bernardo - RM98604</a:t>
            </a:r>
            <a:endParaRPr lang="pt-BR" dirty="0"/>
          </a:p>
          <a:p>
            <a:pPr rtl="0"/>
            <a:r>
              <a:rPr lang="pt-BR" dirty="0">
                <a:effectLst/>
              </a:rPr>
              <a:t>Matheus José de Lima Costa - RM551157</a:t>
            </a:r>
            <a:endParaRPr lang="pt-BR" dirty="0"/>
          </a:p>
          <a:p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26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245</TotalTime>
  <Words>459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Exibir</vt:lpstr>
      <vt:lpstr>Análise de Dados: Diabetes e Fatores Correlatos</vt:lpstr>
      <vt:lpstr>Sumário</vt:lpstr>
      <vt:lpstr>Estatística Descritiva</vt:lpstr>
      <vt:lpstr>Matriz de correlação</vt:lpstr>
      <vt:lpstr>Teste de Hipóteses: Modelo de Classificação</vt:lpstr>
      <vt:lpstr>Consideraçãoes Finais</vt:lpstr>
      <vt:lpstr>Grupo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Guilherme Nobre Bernardo</dc:creator>
  <cp:lastModifiedBy>Guilherme Nobre Bernardo</cp:lastModifiedBy>
  <cp:revision>4</cp:revision>
  <dcterms:created xsi:type="dcterms:W3CDTF">2024-09-28T21:13:57Z</dcterms:created>
  <dcterms:modified xsi:type="dcterms:W3CDTF">2024-09-29T01:23:56Z</dcterms:modified>
</cp:coreProperties>
</file>