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376" r:id="rId3"/>
    <p:sldId id="377" r:id="rId4"/>
    <p:sldId id="263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76" r:id="rId16"/>
    <p:sldId id="277" r:id="rId17"/>
    <p:sldId id="278" r:id="rId18"/>
    <p:sldId id="280" r:id="rId19"/>
    <p:sldId id="281" r:id="rId20"/>
    <p:sldId id="282" r:id="rId21"/>
    <p:sldId id="286" r:id="rId22"/>
    <p:sldId id="288" r:id="rId23"/>
    <p:sldId id="314" r:id="rId24"/>
    <p:sldId id="290" r:id="rId25"/>
    <p:sldId id="291" r:id="rId26"/>
    <p:sldId id="292" r:id="rId27"/>
    <p:sldId id="293" r:id="rId28"/>
    <p:sldId id="295" r:id="rId29"/>
    <p:sldId id="296" r:id="rId30"/>
    <p:sldId id="297" r:id="rId31"/>
    <p:sldId id="304" r:id="rId32"/>
    <p:sldId id="311" r:id="rId33"/>
    <p:sldId id="432" r:id="rId34"/>
    <p:sldId id="378" r:id="rId35"/>
    <p:sldId id="380" r:id="rId36"/>
    <p:sldId id="381" r:id="rId37"/>
    <p:sldId id="383" r:id="rId38"/>
    <p:sldId id="384" r:id="rId39"/>
    <p:sldId id="392" r:id="rId40"/>
    <p:sldId id="279" r:id="rId41"/>
    <p:sldId id="394" r:id="rId42"/>
    <p:sldId id="395" r:id="rId43"/>
    <p:sldId id="396" r:id="rId44"/>
    <p:sldId id="397" r:id="rId45"/>
    <p:sldId id="398" r:id="rId46"/>
    <p:sldId id="402" r:id="rId47"/>
    <p:sldId id="289" r:id="rId48"/>
    <p:sldId id="403" r:id="rId49"/>
    <p:sldId id="405" r:id="rId50"/>
    <p:sldId id="406" r:id="rId51"/>
    <p:sldId id="408" r:id="rId52"/>
    <p:sldId id="410" r:id="rId53"/>
    <p:sldId id="412" r:id="rId54"/>
    <p:sldId id="413" r:id="rId55"/>
    <p:sldId id="415" r:id="rId56"/>
    <p:sldId id="416" r:id="rId57"/>
    <p:sldId id="419" r:id="rId58"/>
    <p:sldId id="420" r:id="rId59"/>
    <p:sldId id="421" r:id="rId60"/>
    <p:sldId id="422" r:id="rId61"/>
    <p:sldId id="317" r:id="rId62"/>
    <p:sldId id="612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8" autoAdjust="0"/>
    <p:restoredTop sz="78562" autoAdjust="0"/>
  </p:normalViewPr>
  <p:slideViewPr>
    <p:cSldViewPr>
      <p:cViewPr varScale="1">
        <p:scale>
          <a:sx n="101" d="100"/>
          <a:sy n="101" d="100"/>
        </p:scale>
        <p:origin x="15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25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3218" indent="-233218"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05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44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3218" indent="-233218" defTabSz="932871"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82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6609" indent="-116609" defTabSz="932871"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19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6609" indent="-116609" defTabSz="932871"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9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33218" indent="-233218"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478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02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82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44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89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22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326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81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21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lvl="1"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7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38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54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lvl="1"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230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45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84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6609" indent="-116609" defTabSz="932871"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288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21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186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63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70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86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ym typeface="Souvenir Lt BT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741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303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50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ym typeface="Souvenir Lt BT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403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62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01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708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303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003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55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678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6609" indent="-116609" defTabSz="932871"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44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6609" indent="-116609" defTabSz="932871"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011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821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664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9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778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6609" indent="-116609" defTabSz="932871"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8692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3218" indent="-233218" defTabSz="932871" eaLnBrk="1" hangingPunct="1"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6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868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578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19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5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48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4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 Pearson Canada Inc.</a:t>
            </a:r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 Pearson Canada Inc.</a:t>
            </a:r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11/6/18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 Pearson Canada Inc.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91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11/6/18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71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4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400"/>
            </a:lvl3pPr>
            <a:lvl4pPr>
              <a:buClr>
                <a:srgbClr val="007FA3"/>
              </a:buClr>
              <a:defRPr sz="2400"/>
            </a:lvl4pPr>
            <a:lvl5pPr>
              <a:buClr>
                <a:srgbClr val="007FA3"/>
              </a:buClr>
              <a:defRPr sz="2400"/>
            </a:lvl5pPr>
            <a:lvl6pPr>
              <a:buClr>
                <a:srgbClr val="007FA3"/>
              </a:buClr>
              <a:defRPr sz="2400"/>
            </a:lvl6pPr>
            <a:lvl7pPr>
              <a:buClr>
                <a:srgbClr val="007FA3"/>
              </a:buClr>
              <a:defRPr sz="2400"/>
            </a:lvl7pPr>
            <a:lvl8pPr>
              <a:buClr>
                <a:srgbClr val="007FA3"/>
              </a:buClr>
              <a:defRPr sz="2400"/>
            </a:lvl8pPr>
            <a:lvl9pPr>
              <a:buClr>
                <a:srgbClr val="007FA3"/>
              </a:buCl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4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400"/>
            </a:lvl3pPr>
            <a:lvl4pPr>
              <a:buClr>
                <a:srgbClr val="007FA3"/>
              </a:buClr>
              <a:defRPr sz="2400"/>
            </a:lvl4pPr>
            <a:lvl5pPr>
              <a:buClr>
                <a:srgbClr val="007FA3"/>
              </a:buClr>
              <a:defRPr sz="2400"/>
            </a:lvl5pPr>
            <a:lvl6pPr>
              <a:buClr>
                <a:srgbClr val="007FA3"/>
              </a:buClr>
              <a:defRPr sz="2400"/>
            </a:lvl6pPr>
            <a:lvl7pPr>
              <a:buClr>
                <a:srgbClr val="007FA3"/>
              </a:buClr>
              <a:defRPr sz="2400"/>
            </a:lvl7pPr>
            <a:lvl8pPr>
              <a:buClr>
                <a:srgbClr val="007FA3"/>
              </a:buClr>
              <a:defRPr sz="2400"/>
            </a:lvl8pPr>
            <a:lvl9pPr>
              <a:buClr>
                <a:srgbClr val="007FA3"/>
              </a:buCl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4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400"/>
            </a:lvl3pPr>
            <a:lvl4pPr>
              <a:buClr>
                <a:srgbClr val="007FA3"/>
              </a:buClr>
              <a:defRPr sz="2400"/>
            </a:lvl4pPr>
            <a:lvl5pPr>
              <a:buClr>
                <a:srgbClr val="007FA3"/>
              </a:buClr>
              <a:defRPr sz="2400"/>
            </a:lvl5pPr>
            <a:lvl6pPr>
              <a:buClr>
                <a:srgbClr val="007FA3"/>
              </a:buClr>
              <a:defRPr sz="2400"/>
            </a:lvl6pPr>
            <a:lvl7pPr>
              <a:buClr>
                <a:srgbClr val="007FA3"/>
              </a:buClr>
              <a:defRPr sz="2400"/>
            </a:lvl7pPr>
            <a:lvl8pPr>
              <a:buClr>
                <a:srgbClr val="007FA3"/>
              </a:buClr>
              <a:defRPr sz="2400"/>
            </a:lvl8pPr>
            <a:lvl9pPr>
              <a:buClr>
                <a:srgbClr val="007FA3"/>
              </a:buCl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4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400"/>
            </a:lvl3pPr>
            <a:lvl4pPr>
              <a:buClr>
                <a:srgbClr val="007FA3"/>
              </a:buClr>
              <a:defRPr sz="2400"/>
            </a:lvl4pPr>
            <a:lvl5pPr>
              <a:buClr>
                <a:srgbClr val="007FA3"/>
              </a:buClr>
              <a:defRPr sz="2400"/>
            </a:lvl5pPr>
            <a:lvl6pPr>
              <a:buClr>
                <a:srgbClr val="007FA3"/>
              </a:buClr>
              <a:defRPr sz="2400"/>
            </a:lvl6pPr>
            <a:lvl7pPr>
              <a:buClr>
                <a:srgbClr val="007FA3"/>
              </a:buClr>
              <a:defRPr sz="2400"/>
            </a:lvl7pPr>
            <a:lvl8pPr>
              <a:buClr>
                <a:srgbClr val="007FA3"/>
              </a:buClr>
              <a:defRPr sz="2400"/>
            </a:lvl8pPr>
            <a:lvl9pPr>
              <a:buClr>
                <a:srgbClr val="007FA3"/>
              </a:buCl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37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"/>
          </a:xfrm>
          <a:ln w="12700">
            <a:solidFill>
              <a:schemeClr val="bg2"/>
            </a:solidFill>
          </a:ln>
        </p:spPr>
        <p:txBody>
          <a:bodyPr lIns="45720" tIns="45720" rIns="45720" bIns="45720"/>
          <a:lstStyle>
            <a:lvl1pPr>
              <a:buClr>
                <a:srgbClr val="007FA3"/>
              </a:buClr>
              <a:buSzPct val="100000"/>
              <a:defRPr sz="24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400"/>
            </a:lvl3pPr>
            <a:lvl4pPr>
              <a:buClr>
                <a:srgbClr val="007FA3"/>
              </a:buClr>
              <a:defRPr sz="2400"/>
            </a:lvl4pPr>
            <a:lvl5pPr>
              <a:buClr>
                <a:srgbClr val="007FA3"/>
              </a:buClr>
              <a:defRPr sz="2400"/>
            </a:lvl5pPr>
            <a:lvl6pPr>
              <a:buClr>
                <a:srgbClr val="007FA3"/>
              </a:buClr>
              <a:defRPr sz="2400"/>
            </a:lvl6pPr>
            <a:lvl7pPr>
              <a:buClr>
                <a:srgbClr val="007FA3"/>
              </a:buClr>
              <a:defRPr sz="2400"/>
            </a:lvl7pPr>
            <a:lvl8pPr>
              <a:buClr>
                <a:srgbClr val="007FA3"/>
              </a:buClr>
              <a:defRPr sz="2400"/>
            </a:lvl8pPr>
            <a:lvl9pPr>
              <a:buClr>
                <a:srgbClr val="007FA3"/>
              </a:buCl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133600"/>
            <a:ext cx="8229600" cy="365760"/>
          </a:xfrm>
          <a:ln w="12700">
            <a:solidFill>
              <a:schemeClr val="bg2"/>
            </a:solidFill>
          </a:ln>
        </p:spPr>
        <p:txBody>
          <a:bodyPr lIns="45720" tIns="45720" rIns="45720" bIns="45720"/>
          <a:lstStyle>
            <a:lvl1pPr>
              <a:buClr>
                <a:srgbClr val="007FA3"/>
              </a:buClr>
              <a:buSzPct val="100000"/>
              <a:defRPr sz="24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400"/>
            </a:lvl3pPr>
            <a:lvl4pPr>
              <a:buClr>
                <a:srgbClr val="007FA3"/>
              </a:buClr>
              <a:defRPr sz="2400"/>
            </a:lvl4pPr>
            <a:lvl5pPr>
              <a:buClr>
                <a:srgbClr val="007FA3"/>
              </a:buClr>
              <a:defRPr sz="2400"/>
            </a:lvl5pPr>
            <a:lvl6pPr>
              <a:buClr>
                <a:srgbClr val="007FA3"/>
              </a:buClr>
              <a:defRPr sz="2400"/>
            </a:lvl6pPr>
            <a:lvl7pPr>
              <a:buClr>
                <a:srgbClr val="007FA3"/>
              </a:buClr>
              <a:defRPr sz="2400"/>
            </a:lvl7pPr>
            <a:lvl8pPr>
              <a:buClr>
                <a:srgbClr val="007FA3"/>
              </a:buClr>
              <a:defRPr sz="2400"/>
            </a:lvl8pPr>
            <a:lvl9pPr>
              <a:buClr>
                <a:srgbClr val="007FA3"/>
              </a:buCl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2654300"/>
            <a:ext cx="8229600" cy="365760"/>
          </a:xfrm>
          <a:ln w="12700">
            <a:solidFill>
              <a:schemeClr val="bg2"/>
            </a:solidFill>
          </a:ln>
        </p:spPr>
        <p:txBody>
          <a:bodyPr lIns="45720" tIns="45720" rIns="45720" bIns="45720"/>
          <a:lstStyle>
            <a:lvl1pPr>
              <a:buClr>
                <a:srgbClr val="007FA3"/>
              </a:buClr>
              <a:buSzPct val="100000"/>
              <a:defRPr sz="24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400"/>
            </a:lvl3pPr>
            <a:lvl4pPr>
              <a:buClr>
                <a:srgbClr val="007FA3"/>
              </a:buClr>
              <a:defRPr sz="2400"/>
            </a:lvl4pPr>
            <a:lvl5pPr>
              <a:buClr>
                <a:srgbClr val="007FA3"/>
              </a:buClr>
              <a:defRPr sz="2400"/>
            </a:lvl5pPr>
            <a:lvl6pPr>
              <a:buClr>
                <a:srgbClr val="007FA3"/>
              </a:buClr>
              <a:defRPr sz="2400"/>
            </a:lvl6pPr>
            <a:lvl7pPr>
              <a:buClr>
                <a:srgbClr val="007FA3"/>
              </a:buClr>
              <a:defRPr sz="2400"/>
            </a:lvl7pPr>
            <a:lvl8pPr>
              <a:buClr>
                <a:srgbClr val="007FA3"/>
              </a:buClr>
              <a:defRPr sz="2400"/>
            </a:lvl8pPr>
            <a:lvl9pPr>
              <a:buClr>
                <a:srgbClr val="007FA3"/>
              </a:buCl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3175000"/>
            <a:ext cx="8229600" cy="365760"/>
          </a:xfrm>
          <a:ln w="12700">
            <a:solidFill>
              <a:schemeClr val="bg2"/>
            </a:solidFill>
          </a:ln>
        </p:spPr>
        <p:txBody>
          <a:bodyPr lIns="45720" tIns="45720" rIns="45720" bIns="45720"/>
          <a:lstStyle>
            <a:lvl1pPr>
              <a:buClr>
                <a:srgbClr val="007FA3"/>
              </a:buClr>
              <a:buSzPct val="100000"/>
              <a:defRPr sz="24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400"/>
            </a:lvl3pPr>
            <a:lvl4pPr>
              <a:buClr>
                <a:srgbClr val="007FA3"/>
              </a:buClr>
              <a:defRPr sz="2400"/>
            </a:lvl4pPr>
            <a:lvl5pPr>
              <a:buClr>
                <a:srgbClr val="007FA3"/>
              </a:buClr>
              <a:defRPr sz="2400"/>
            </a:lvl5pPr>
            <a:lvl6pPr>
              <a:buClr>
                <a:srgbClr val="007FA3"/>
              </a:buClr>
              <a:defRPr sz="2400"/>
            </a:lvl6pPr>
            <a:lvl7pPr>
              <a:buClr>
                <a:srgbClr val="007FA3"/>
              </a:buClr>
              <a:defRPr sz="2400"/>
            </a:lvl7pPr>
            <a:lvl8pPr>
              <a:buClr>
                <a:srgbClr val="007FA3"/>
              </a:buClr>
              <a:defRPr sz="2400"/>
            </a:lvl8pPr>
            <a:lvl9pPr>
              <a:buClr>
                <a:srgbClr val="007FA3"/>
              </a:buCl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003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77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6"/>
          </p:nvPr>
        </p:nvSpPr>
        <p:spPr>
          <a:xfrm>
            <a:off x="457200" y="3688080"/>
            <a:ext cx="8229600" cy="365760"/>
          </a:xfrm>
          <a:ln w="12700">
            <a:solidFill>
              <a:schemeClr val="bg2"/>
            </a:solidFill>
          </a:ln>
        </p:spPr>
        <p:txBody>
          <a:bodyPr lIns="45720" tIns="45720" rIns="45720" bIns="45720"/>
          <a:lstStyle>
            <a:lvl1pPr>
              <a:buClr>
                <a:srgbClr val="007FA3"/>
              </a:buClr>
              <a:buSzPct val="100000"/>
              <a:defRPr sz="24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400"/>
            </a:lvl3pPr>
            <a:lvl4pPr>
              <a:buClr>
                <a:srgbClr val="007FA3"/>
              </a:buClr>
              <a:defRPr sz="2400"/>
            </a:lvl4pPr>
            <a:lvl5pPr>
              <a:buClr>
                <a:srgbClr val="007FA3"/>
              </a:buClr>
              <a:defRPr sz="2400"/>
            </a:lvl5pPr>
            <a:lvl6pPr>
              <a:buClr>
                <a:srgbClr val="007FA3"/>
              </a:buClr>
              <a:defRPr sz="2400"/>
            </a:lvl6pPr>
            <a:lvl7pPr>
              <a:buClr>
                <a:srgbClr val="007FA3"/>
              </a:buClr>
              <a:defRPr sz="2400"/>
            </a:lvl7pPr>
            <a:lvl8pPr>
              <a:buClr>
                <a:srgbClr val="007FA3"/>
              </a:buClr>
              <a:defRPr sz="2400"/>
            </a:lvl8pPr>
            <a:lvl9pPr>
              <a:buClr>
                <a:srgbClr val="007FA3"/>
              </a:buCl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7"/>
          </p:nvPr>
        </p:nvSpPr>
        <p:spPr>
          <a:xfrm>
            <a:off x="457200" y="4221480"/>
            <a:ext cx="8229600" cy="365760"/>
          </a:xfrm>
          <a:ln w="12700">
            <a:solidFill>
              <a:schemeClr val="bg2"/>
            </a:solidFill>
          </a:ln>
        </p:spPr>
        <p:txBody>
          <a:bodyPr lIns="45720" tIns="45720" rIns="45720" bIns="45720"/>
          <a:lstStyle>
            <a:lvl1pPr>
              <a:buClr>
                <a:srgbClr val="007FA3"/>
              </a:buClr>
              <a:buSzPct val="100000"/>
              <a:defRPr sz="24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400"/>
            </a:lvl3pPr>
            <a:lvl4pPr>
              <a:buClr>
                <a:srgbClr val="007FA3"/>
              </a:buClr>
              <a:defRPr sz="2400"/>
            </a:lvl4pPr>
            <a:lvl5pPr>
              <a:buClr>
                <a:srgbClr val="007FA3"/>
              </a:buClr>
              <a:defRPr sz="2400"/>
            </a:lvl5pPr>
            <a:lvl6pPr>
              <a:buClr>
                <a:srgbClr val="007FA3"/>
              </a:buClr>
              <a:defRPr sz="2400"/>
            </a:lvl6pPr>
            <a:lvl7pPr>
              <a:buClr>
                <a:srgbClr val="007FA3"/>
              </a:buClr>
              <a:defRPr sz="2400"/>
            </a:lvl7pPr>
            <a:lvl8pPr>
              <a:buClr>
                <a:srgbClr val="007FA3"/>
              </a:buClr>
              <a:defRPr sz="2400"/>
            </a:lvl8pPr>
            <a:lvl9pPr>
              <a:buClr>
                <a:srgbClr val="007FA3"/>
              </a:buCl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57200" y="4724400"/>
            <a:ext cx="8229600" cy="365760"/>
          </a:xfrm>
          <a:ln w="12700">
            <a:solidFill>
              <a:schemeClr val="bg2"/>
            </a:solidFill>
          </a:ln>
        </p:spPr>
        <p:txBody>
          <a:bodyPr lIns="45720" tIns="45720" rIns="45720" bIns="45720"/>
          <a:lstStyle>
            <a:lvl1pPr>
              <a:buClr>
                <a:srgbClr val="007FA3"/>
              </a:buClr>
              <a:buSzPct val="100000"/>
              <a:defRPr sz="24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400"/>
            </a:lvl3pPr>
            <a:lvl4pPr>
              <a:buClr>
                <a:srgbClr val="007FA3"/>
              </a:buClr>
              <a:defRPr sz="2400"/>
            </a:lvl4pPr>
            <a:lvl5pPr>
              <a:buClr>
                <a:srgbClr val="007FA3"/>
              </a:buClr>
              <a:defRPr sz="2400"/>
            </a:lvl5pPr>
            <a:lvl6pPr>
              <a:buClr>
                <a:srgbClr val="007FA3"/>
              </a:buClr>
              <a:defRPr sz="2400"/>
            </a:lvl6pPr>
            <a:lvl7pPr>
              <a:buClr>
                <a:srgbClr val="007FA3"/>
              </a:buClr>
              <a:defRPr sz="2400"/>
            </a:lvl7pPr>
            <a:lvl8pPr>
              <a:buClr>
                <a:srgbClr val="007FA3"/>
              </a:buClr>
              <a:defRPr sz="2400"/>
            </a:lvl8pPr>
            <a:lvl9pPr>
              <a:buClr>
                <a:srgbClr val="007FA3"/>
              </a:buCl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9"/>
          </p:nvPr>
        </p:nvSpPr>
        <p:spPr>
          <a:xfrm>
            <a:off x="457200" y="5257800"/>
            <a:ext cx="8229600" cy="365760"/>
          </a:xfrm>
          <a:ln w="12700">
            <a:solidFill>
              <a:schemeClr val="bg2"/>
            </a:solidFill>
          </a:ln>
        </p:spPr>
        <p:txBody>
          <a:bodyPr lIns="45720" tIns="45720" rIns="45720" bIns="45720"/>
          <a:lstStyle>
            <a:lvl1pPr>
              <a:buClr>
                <a:srgbClr val="007FA3"/>
              </a:buClr>
              <a:buSzPct val="100000"/>
              <a:defRPr sz="24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400"/>
            </a:lvl3pPr>
            <a:lvl4pPr>
              <a:buClr>
                <a:srgbClr val="007FA3"/>
              </a:buClr>
              <a:defRPr sz="2400"/>
            </a:lvl4pPr>
            <a:lvl5pPr>
              <a:buClr>
                <a:srgbClr val="007FA3"/>
              </a:buClr>
              <a:defRPr sz="2400"/>
            </a:lvl5pPr>
            <a:lvl6pPr>
              <a:buClr>
                <a:srgbClr val="007FA3"/>
              </a:buClr>
              <a:defRPr sz="2400"/>
            </a:lvl6pPr>
            <a:lvl7pPr>
              <a:buClr>
                <a:srgbClr val="007FA3"/>
              </a:buClr>
              <a:defRPr sz="2400"/>
            </a:lvl7pPr>
            <a:lvl8pPr>
              <a:buClr>
                <a:srgbClr val="007FA3"/>
              </a:buClr>
              <a:defRPr sz="2400"/>
            </a:lvl8pPr>
            <a:lvl9pPr>
              <a:buClr>
                <a:srgbClr val="007FA3"/>
              </a:buCl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</p:spTree>
    <p:extLst>
      <p:ext uri="{BB962C8B-B14F-4D97-AF65-F5344CB8AC3E}">
        <p14:creationId xmlns:p14="http://schemas.microsoft.com/office/powerpoint/2010/main" val="75225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1499616" y="6428232"/>
            <a:ext cx="6172200" cy="274320"/>
          </a:xfrm>
        </p:spPr>
        <p:txBody>
          <a:bodyPr lIns="91440" tIns="45720" rIns="91440" bIns="4572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altLang="en-US" sz="1200" b="0" kern="120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2017 Pearson Canada Inc.</a:t>
            </a:r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sub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914400"/>
          </a:xfrm>
          <a:ln w="19050">
            <a:solidFill>
              <a:schemeClr val="bg2"/>
            </a:solidFill>
          </a:ln>
        </p:spPr>
        <p:txBody>
          <a:bodyPr lIns="91440" tIns="91440" rIns="91440" bIns="91440"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7200" y="2984500"/>
            <a:ext cx="8229600" cy="914400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457200" y="4114800"/>
            <a:ext cx="8229600" cy="914400"/>
          </a:xfrm>
          <a:ln w="19050">
            <a:solidFill>
              <a:schemeClr val="bg2"/>
            </a:solidFill>
          </a:ln>
        </p:spPr>
        <p:txBody>
          <a:bodyPr lIns="91440" tIns="91440" rIns="91440" bIns="91440"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457200" y="5257800"/>
            <a:ext cx="8229600" cy="914400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88720"/>
            <a:ext cx="8229600" cy="457200"/>
          </a:xfrm>
        </p:spPr>
        <p:txBody>
          <a:bodyPr/>
          <a:lstStyle>
            <a:lvl1pPr>
              <a:buClr>
                <a:srgbClr val="007FA3"/>
              </a:buClr>
              <a:buSzPct val="100000"/>
              <a:buNone/>
              <a:defRPr sz="2800" b="1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sub 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457200" y="1869149"/>
            <a:ext cx="8229600" cy="914400"/>
          </a:xfrm>
          <a:ln w="19050">
            <a:solidFill>
              <a:schemeClr val="bg2"/>
            </a:solidFill>
          </a:ln>
        </p:spPr>
        <p:txBody>
          <a:bodyPr lIns="91440" tIns="91440" rIns="91440" bIns="91440"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4"/>
          </p:nvPr>
        </p:nvSpPr>
        <p:spPr>
          <a:xfrm>
            <a:off x="457200" y="2984500"/>
            <a:ext cx="8229600" cy="914400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457200" y="4114800"/>
            <a:ext cx="8229600" cy="914400"/>
          </a:xfrm>
          <a:ln w="19050">
            <a:solidFill>
              <a:schemeClr val="bg2"/>
            </a:solidFill>
          </a:ln>
        </p:spPr>
        <p:txBody>
          <a:bodyPr lIns="91440" tIns="91440" rIns="91440" bIns="91440"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457200" y="5257800"/>
            <a:ext cx="8229600" cy="914400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 Pearson Canada Inc.</a:t>
            </a:r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11/6/18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kern="12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 Pearson Canada Inc.</a:t>
            </a:r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3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0"/>
            <a:ext cx="7772400" cy="4343400"/>
          </a:xfrm>
        </p:spPr>
        <p:txBody>
          <a:bodyPr/>
          <a:lstStyle/>
          <a:p>
            <a:r>
              <a:rPr lang="en-US" sz="4800" b="1" dirty="0"/>
              <a:t>ADM 1100</a:t>
            </a:r>
            <a:br>
              <a:rPr lang="en-US" sz="4800" b="1" dirty="0"/>
            </a:br>
            <a:r>
              <a:rPr lang="en-US" sz="4800" b="1" dirty="0"/>
              <a:t>INTRODUCTION TO BUSINESS MANAGEMENT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>
                <a:solidFill>
                  <a:schemeClr val="tx1"/>
                </a:solidFill>
              </a:rPr>
              <a:t>November 7, 2018</a:t>
            </a:r>
            <a:br>
              <a:rPr lang="en-US" sz="4800" b="1" dirty="0"/>
            </a:br>
            <a:br>
              <a:rPr lang="en-US" sz="4800" b="1" dirty="0"/>
            </a:br>
            <a:endParaRPr lang="en-US" sz="2800" b="1" dirty="0"/>
          </a:p>
        </p:txBody>
      </p:sp>
      <p:pic>
        <p:nvPicPr>
          <p:cNvPr id="4" name="Picture 3" descr="IMG_168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029200"/>
            <a:ext cx="2980858" cy="11158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AF2C34-148E-BA4E-93F3-172174705972}"/>
              </a:ext>
            </a:extLst>
          </p:cNvPr>
          <p:cNvSpPr/>
          <p:nvPr/>
        </p:nvSpPr>
        <p:spPr>
          <a:xfrm>
            <a:off x="381000" y="6172200"/>
            <a:ext cx="8458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 err="1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8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848600" cy="1097280"/>
          </a:xfrm>
        </p:spPr>
        <p:txBody>
          <a:bodyPr/>
          <a:lstStyle/>
          <a:p>
            <a:r>
              <a:rPr lang="en-US" dirty="0"/>
              <a:t>Methods of Interpersonal Communication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000"/>
              </a:spcBef>
              <a:buFont typeface="+mj-lt"/>
              <a:buAutoNum type="arabicPeriod" startAt="7"/>
            </a:pPr>
            <a:r>
              <a:rPr lang="en-US" b="1" i="1" dirty="0">
                <a:solidFill>
                  <a:srgbClr val="C00000"/>
                </a:solidFill>
              </a:rPr>
              <a:t>Time–space constraint.</a:t>
            </a:r>
            <a:r>
              <a:rPr lang="en-US" i="1" dirty="0"/>
              <a:t> </a:t>
            </a:r>
            <a:r>
              <a:rPr lang="en-US" dirty="0"/>
              <a:t>Do senders and receivers need to communicate at the same time and in the same space?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 startAt="7"/>
            </a:pPr>
            <a:r>
              <a:rPr lang="en-US" b="1" i="1" dirty="0">
                <a:solidFill>
                  <a:srgbClr val="C00000"/>
                </a:solidFill>
              </a:rPr>
              <a:t>Cost.</a:t>
            </a:r>
            <a:r>
              <a:rPr lang="en-US" dirty="0"/>
              <a:t> How much does it cost to use this method?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 startAt="7"/>
            </a:pPr>
            <a:r>
              <a:rPr lang="en-US" b="1" i="1" dirty="0">
                <a:solidFill>
                  <a:srgbClr val="C00000"/>
                </a:solidFill>
              </a:rPr>
              <a:t>Interpersonal warmth.</a:t>
            </a:r>
            <a:r>
              <a:rPr lang="en-US" dirty="0"/>
              <a:t> How well does this method convey interpersonal warmth?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848600" cy="1097280"/>
          </a:xfrm>
        </p:spPr>
        <p:txBody>
          <a:bodyPr/>
          <a:lstStyle/>
          <a:p>
            <a:r>
              <a:rPr lang="en-US" dirty="0"/>
              <a:t>Methods of Interpersonal Communication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1175" indent="-511175">
              <a:buFont typeface="+mj-lt"/>
              <a:buAutoNum type="arabicPeriod" startAt="10"/>
            </a:pPr>
            <a:r>
              <a:rPr lang="en-US" b="1" i="1" dirty="0">
                <a:solidFill>
                  <a:srgbClr val="C00000"/>
                </a:solidFill>
              </a:rPr>
              <a:t>Formality.</a:t>
            </a:r>
            <a:r>
              <a:rPr lang="en-US" dirty="0"/>
              <a:t> Does this method have the needed amount of formality?</a:t>
            </a:r>
          </a:p>
          <a:p>
            <a:pPr marL="511175" indent="-511175">
              <a:buFont typeface="+mj-lt"/>
              <a:buAutoNum type="arabicPeriod" startAt="10"/>
            </a:pPr>
            <a:r>
              <a:rPr lang="en-US" b="1" i="1" dirty="0" err="1">
                <a:solidFill>
                  <a:srgbClr val="C00000"/>
                </a:solidFill>
              </a:rPr>
              <a:t>Scanability</a:t>
            </a:r>
            <a:r>
              <a:rPr lang="en-US" b="1" i="1" dirty="0">
                <a:solidFill>
                  <a:srgbClr val="C00000"/>
                </a:solidFill>
              </a:rPr>
              <a:t>.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/>
              <a:t>Does this method allow the message to be easily browsed or scanned for relevant information?</a:t>
            </a:r>
          </a:p>
          <a:p>
            <a:pPr marL="511175" indent="-511175">
              <a:buFont typeface="+mj-lt"/>
              <a:buAutoNum type="arabicPeriod" startAt="10"/>
            </a:pPr>
            <a:r>
              <a:rPr lang="en-US" b="1" i="1" dirty="0">
                <a:solidFill>
                  <a:srgbClr val="C00000"/>
                </a:solidFill>
              </a:rPr>
              <a:t>Time of consumption.</a:t>
            </a:r>
            <a:r>
              <a:rPr lang="en-US" dirty="0"/>
              <a:t> Does the sender or receiver exercise the most control over when the message is dealt with?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848600" cy="1097280"/>
          </a:xfrm>
        </p:spPr>
        <p:txBody>
          <a:bodyPr/>
          <a:lstStyle/>
          <a:p>
            <a:r>
              <a:rPr lang="en-US" dirty="0"/>
              <a:t>Methods of Interpersonal Communication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Nonverbal communication</a:t>
            </a:r>
            <a:r>
              <a:rPr lang="en-US" dirty="0"/>
              <a:t>: </a:t>
            </a:r>
            <a:r>
              <a:rPr lang="en-US" sz="3200" dirty="0"/>
              <a:t>communication transmitted without words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Body language</a:t>
            </a:r>
            <a:r>
              <a:rPr lang="en-US" dirty="0"/>
              <a:t>: gestures, facial expressions, and other body movements that convey meaning.</a:t>
            </a:r>
          </a:p>
          <a:p>
            <a:r>
              <a:rPr lang="en-US" b="1" dirty="0">
                <a:solidFill>
                  <a:srgbClr val="C00000"/>
                </a:solidFill>
              </a:rPr>
              <a:t>Verbal intonation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paralinguistics</a:t>
            </a:r>
            <a:r>
              <a:rPr lang="en-US" dirty="0"/>
              <a:t>): An emphasis given to words or phrases that conveys meaning.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848600" cy="1097280"/>
          </a:xfrm>
        </p:spPr>
        <p:txBody>
          <a:bodyPr/>
          <a:lstStyle/>
          <a:p>
            <a:r>
              <a:rPr lang="en-US" dirty="0"/>
              <a:t>Methods of Interpersonal Communication </a:t>
            </a:r>
          </a:p>
        </p:txBody>
      </p:sp>
      <p:pic>
        <p:nvPicPr>
          <p:cNvPr id="7" name="Picture 6" descr="A chart shows a comparison of the different aspects of communication methods.&#10;The communication methods and their characteristics are as follows:&#10;High Feedback Potential: face to face, telephone, computer conference; Low Feedback Potential: publications&#10;High Complexity Capacity: face to face; Low Complexity Capacity: bulletin boards&#10;High Breadth Potential: face to face, bulletin boards, email; Low Breadth Potential: postal mail, audio-videotapes&#10;High Confidentiality: face to face, voice mail; Low Confidentiality: publications, bulletin boards, audio-videotapes, teleconferenc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0120" y="1345095"/>
            <a:ext cx="7223760" cy="50082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Interpersonal Communication </a:t>
            </a:r>
          </a:p>
        </p:txBody>
      </p:sp>
      <p:pic>
        <p:nvPicPr>
          <p:cNvPr id="7" name="Picture 6" descr="A chart shows a comparison of the different aspects of communication methods.&#10;The communication methods and their characteristics are as follows:&#10;High Encoding Ease: face to face, telephone; Low Encoding Ease: publications&#10;High Time-Decoding Ease: face to face, telephone, hotlines, voice mail; Low Time-Decoding Ease: memos, postal mail, fax, publications&#10;High Space Constraint: face to face, group meetings, formal presentations; Low Space Constraint: memos, postal mail, fax, publications, voice mail&#10;High Cost: group meetings, formal presentations, videoconference; Low Cost: bulletin boards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405641"/>
            <a:ext cx="6400800" cy="48418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924800" cy="1097280"/>
          </a:xfrm>
        </p:spPr>
        <p:txBody>
          <a:bodyPr/>
          <a:lstStyle/>
          <a:p>
            <a:r>
              <a:rPr lang="en-US" dirty="0"/>
              <a:t>Methods of Interpersonal Communication </a:t>
            </a:r>
          </a:p>
        </p:txBody>
      </p:sp>
      <p:pic>
        <p:nvPicPr>
          <p:cNvPr id="7" name="Picture 6" descr="A chart shows a comparison of the different aspects of communication methods.&#10;The communication methods and their characteristics are as follows:&#10;High Personal Warmth: face to face; Low Personal Warmth: memos, bulletin boards&#10;High Formality: postal mail, publications; Low Formality: face to face, telephone, voice mail&#10;High Scanability: memos, postal mail, fax, publications, bulletin boards; Low Scanability: formal presentations, face to face, telephone, group meetings, audio-videotapes, hotlines, email, computer conference, voice mail, teleconference, videoconferenc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3016" y="1335688"/>
            <a:ext cx="6035040" cy="50706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382000" cy="1097280"/>
          </a:xfrm>
        </p:spPr>
        <p:txBody>
          <a:bodyPr/>
          <a:lstStyle/>
          <a:p>
            <a:r>
              <a:rPr lang="en-CA" dirty="0"/>
              <a:t>Effective Interpersonal Communication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>
                <a:solidFill>
                  <a:srgbClr val="C00000"/>
                </a:solidFill>
              </a:rPr>
              <a:t>How Distortions Can Happen in Interpersonal Communication:</a:t>
            </a:r>
          </a:p>
          <a:p>
            <a:pPr lvl="1"/>
            <a:r>
              <a:rPr lang="en-CA" dirty="0"/>
              <a:t>Sender</a:t>
            </a:r>
          </a:p>
          <a:p>
            <a:pPr lvl="1"/>
            <a:r>
              <a:rPr lang="en-CA" dirty="0"/>
              <a:t>Message</a:t>
            </a:r>
          </a:p>
          <a:p>
            <a:pPr lvl="1"/>
            <a:r>
              <a:rPr lang="en-CA" dirty="0"/>
              <a:t>Channel </a:t>
            </a:r>
          </a:p>
          <a:p>
            <a:pPr lvl="1"/>
            <a:r>
              <a:rPr lang="en-CA" dirty="0"/>
              <a:t>Receiver</a:t>
            </a:r>
          </a:p>
          <a:p>
            <a:pPr lvl="1"/>
            <a:r>
              <a:rPr lang="en-CA" dirty="0"/>
              <a:t>Feedback Loop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305800" cy="1097280"/>
          </a:xfrm>
        </p:spPr>
        <p:txBody>
          <a:bodyPr/>
          <a:lstStyle/>
          <a:p>
            <a:r>
              <a:rPr lang="en-CA" dirty="0"/>
              <a:t>Effective Interpersonal Communication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/>
              <a:t>Barriers to Effective Interpersonal Communication:</a:t>
            </a:r>
          </a:p>
          <a:p>
            <a:pPr>
              <a:spcBef>
                <a:spcPts val="800"/>
              </a:spcBef>
              <a:buNone/>
            </a:pPr>
            <a:r>
              <a:rPr lang="en-US" sz="2600" b="1" dirty="0">
                <a:solidFill>
                  <a:srgbClr val="C00000"/>
                </a:solidFill>
              </a:rPr>
              <a:t>Filtering: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deliberate manipulation of information to make it appear more </a:t>
            </a:r>
            <a:r>
              <a:rPr lang="en-US" sz="2400" dirty="0" err="1"/>
              <a:t>favourable</a:t>
            </a:r>
            <a:r>
              <a:rPr lang="en-US" sz="2400" dirty="0"/>
              <a:t> to the receiver</a:t>
            </a:r>
          </a:p>
          <a:p>
            <a:pPr>
              <a:spcBef>
                <a:spcPts val="800"/>
              </a:spcBef>
              <a:buNone/>
            </a:pPr>
            <a:r>
              <a:rPr lang="en-US" sz="2600" b="1" dirty="0">
                <a:solidFill>
                  <a:srgbClr val="C00000"/>
                </a:solidFill>
              </a:rPr>
              <a:t>Emotions: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Disregarding rational and objective thinking processes and substituting emotional judgments when interpreting messages</a:t>
            </a:r>
          </a:p>
          <a:p>
            <a:pPr>
              <a:spcBef>
                <a:spcPts val="800"/>
              </a:spcBef>
              <a:buNone/>
            </a:pPr>
            <a:r>
              <a:rPr lang="en-US" sz="2600" b="1" dirty="0">
                <a:solidFill>
                  <a:srgbClr val="C00000"/>
                </a:solidFill>
              </a:rPr>
              <a:t>Information Overload: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When the information we have to work with exceeds our processing capacity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382000" cy="1097280"/>
          </a:xfrm>
        </p:spPr>
        <p:txBody>
          <a:bodyPr/>
          <a:lstStyle/>
          <a:p>
            <a:r>
              <a:rPr lang="en-US" dirty="0"/>
              <a:t>Effective Interpersonal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Selective Perception: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/>
              <a:t>Individuals interpret “reality” based on their own needs, motivations, experience, background, and other personal characteristics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Defensiveness: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/>
              <a:t>When threatened, reacting in a way that reduces the ability to achieve mutual understanding</a:t>
            </a:r>
            <a:endParaRPr lang="en-CA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305800" cy="1097280"/>
          </a:xfrm>
        </p:spPr>
        <p:txBody>
          <a:bodyPr/>
          <a:lstStyle/>
          <a:p>
            <a:r>
              <a:rPr lang="en-US" dirty="0"/>
              <a:t>Effective Interpersonal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Language:</a:t>
            </a:r>
            <a:endParaRPr lang="en-US" b="1" i="1" dirty="0">
              <a:solidFill>
                <a:srgbClr val="C00000"/>
              </a:solidFill>
            </a:endParaRPr>
          </a:p>
          <a:p>
            <a:pPr marL="256032" lvl="1" indent="-256032">
              <a:spcBef>
                <a:spcPts val="15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The different meanings of and specialized ways (jargon) in which senders use words can cause receivers to misinterpret their messages.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Jargon:</a:t>
            </a:r>
            <a:endParaRPr lang="en-US" b="1" i="1" dirty="0">
              <a:solidFill>
                <a:srgbClr val="C00000"/>
              </a:solidFill>
            </a:endParaRPr>
          </a:p>
          <a:p>
            <a:pPr marL="256032" lvl="1" indent="-256032">
              <a:spcBef>
                <a:spcPts val="15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800" dirty="0"/>
              <a:t>Specialized terminology or technical language that members of a group use to communicate among themselves.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817C-C241-2E4A-9C45-55569367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61389-B099-7D43-96DF-F6EAD2F2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Individual Projects – Questions</a:t>
            </a:r>
          </a:p>
          <a:p>
            <a:r>
              <a:rPr lang="en-CA" dirty="0"/>
              <a:t>Chapter 12 &amp; 13</a:t>
            </a:r>
          </a:p>
          <a:p>
            <a:r>
              <a:rPr lang="en-CA" dirty="0"/>
              <a:t>Guest speaker – next lecture – attendance required!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FA7445-8EAF-EB42-91A5-7AB37A57B637}"/>
              </a:ext>
            </a:extLst>
          </p:cNvPr>
          <p:cNvSpPr/>
          <p:nvPr/>
        </p:nvSpPr>
        <p:spPr>
          <a:xfrm>
            <a:off x="381000" y="6172200"/>
            <a:ext cx="8458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 err="1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1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305800" cy="1097280"/>
          </a:xfrm>
        </p:spPr>
        <p:txBody>
          <a:bodyPr/>
          <a:lstStyle/>
          <a:p>
            <a:r>
              <a:rPr lang="en-US" dirty="0"/>
              <a:t>Effective Interpersonal Communication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Overcoming Barriers to Communication</a:t>
            </a:r>
          </a:p>
          <a:p>
            <a:r>
              <a:rPr lang="en-US" dirty="0"/>
              <a:t>Use Feedback</a:t>
            </a:r>
          </a:p>
          <a:p>
            <a:r>
              <a:rPr lang="en-US" dirty="0"/>
              <a:t>Simplify Language</a:t>
            </a:r>
          </a:p>
          <a:p>
            <a:r>
              <a:rPr lang="en-US" dirty="0"/>
              <a:t>Listen Actively</a:t>
            </a:r>
          </a:p>
          <a:p>
            <a:r>
              <a:rPr lang="en-US" dirty="0"/>
              <a:t>Constrain Emotions</a:t>
            </a:r>
          </a:p>
          <a:p>
            <a:r>
              <a:rPr lang="en-US" dirty="0"/>
              <a:t>Watch Nonverbal Cues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Listening </a:t>
            </a:r>
            <a:r>
              <a:rPr lang="en-US" dirty="0" err="1"/>
              <a:t>Behaviours</a:t>
            </a:r>
            <a:endParaRPr lang="en-US" dirty="0"/>
          </a:p>
        </p:txBody>
      </p:sp>
      <p:pic>
        <p:nvPicPr>
          <p:cNvPr id="4" name="Picture 3" descr="A diagram showing the behaviours of active listeners.&#10;Active Listeners:&#10;• Show empathy&#10;• Show interest by making eye contact&#10;• Exhibit affirmativehead nods andappropriate facialexpressions&#10;• Ask questions&#10;• Avoid distracting actions or gestures&#10;• Paraphrase what’s being said&#10;• Don’t interrupt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5920" y="1469136"/>
            <a:ext cx="5852160" cy="48491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Communication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Formal Communication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Communication that follows the official chain of command or is part of the communication required to do one’s job.</a:t>
            </a:r>
          </a:p>
          <a:p>
            <a:pPr>
              <a:spcBef>
                <a:spcPts val="10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Informal Communication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Communication that is not defined by the organization’s hierarchy.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Communication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109728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Direction of Communication Flow </a:t>
            </a:r>
          </a:p>
          <a:p>
            <a:r>
              <a:rPr lang="en-US" i="1" dirty="0">
                <a:solidFill>
                  <a:schemeClr val="tx1"/>
                </a:solidFill>
                <a:latin typeface="+mn-lt"/>
              </a:rPr>
              <a:t>Downward</a:t>
            </a:r>
          </a:p>
          <a:p>
            <a:endParaRPr lang="en-US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2362200"/>
            <a:ext cx="8305800" cy="144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Communications that flow from managers to employees to inform, direct, coordinate, and evaluate employees.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Communication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Direction of Communication 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869149"/>
            <a:ext cx="8229600" cy="569251"/>
          </a:xfr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b="1" i="1" dirty="0"/>
              <a:t>Upward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2984500"/>
            <a:ext cx="8229600" cy="1968500"/>
          </a:xfrm>
          <a:ln w="19050">
            <a:solidFill>
              <a:srgbClr val="007FA3"/>
            </a:solidFill>
          </a:ln>
        </p:spPr>
        <p:txBody>
          <a:bodyPr lIns="91440" tIns="91440" rIns="91440" bIns="91440"/>
          <a:lstStyle/>
          <a:p>
            <a:pPr marL="0" lvl="1" indent="0">
              <a:spcBef>
                <a:spcPts val="1500"/>
              </a:spcBef>
              <a:buSzPct val="100000"/>
              <a:buNone/>
            </a:pPr>
            <a:r>
              <a:rPr lang="en-US" sz="2800" dirty="0"/>
              <a:t>Communications that flow from employees up to managers to keep them aware of employee needs and how things can be improved to create a climate of trust and respect.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Communication 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869149"/>
            <a:ext cx="8229600" cy="569251"/>
          </a:xfr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b="1" i="1" dirty="0">
                <a:solidFill>
                  <a:srgbClr val="C00000"/>
                </a:solidFill>
              </a:rPr>
              <a:t>Lateral (Horizontal) Communication: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2984500"/>
            <a:ext cx="8229600" cy="1130300"/>
          </a:xfrm>
          <a:ln w="19050">
            <a:solidFill>
              <a:srgbClr val="007FA3"/>
            </a:solidFill>
          </a:ln>
        </p:spPr>
        <p:txBody>
          <a:bodyPr lIns="91440" tIns="91440" rIns="91440" bIns="91440"/>
          <a:lstStyle/>
          <a:p>
            <a:pPr marL="0" lvl="1" indent="0">
              <a:spcBef>
                <a:spcPts val="1500"/>
              </a:spcBef>
              <a:buNone/>
            </a:pPr>
            <a:r>
              <a:rPr lang="en-US" sz="2800" dirty="0"/>
              <a:t>Communication that takes place among employees on the same organizational level.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Communication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869149"/>
            <a:ext cx="8229600" cy="569251"/>
          </a:xfr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b="1" i="1" dirty="0">
                <a:solidFill>
                  <a:srgbClr val="C00000"/>
                </a:solidFill>
              </a:rPr>
              <a:t>Diagonal Communication: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2984500"/>
            <a:ext cx="8229600" cy="1130300"/>
          </a:xfrm>
          <a:ln w="19050">
            <a:solidFill>
              <a:srgbClr val="007FA3"/>
            </a:solidFill>
          </a:ln>
        </p:spPr>
        <p:txBody>
          <a:bodyPr lIns="91440" tIns="91440" rIns="91440" bIns="91440"/>
          <a:lstStyle/>
          <a:p>
            <a:pPr marL="0" lvl="1" indent="0">
              <a:spcBef>
                <a:spcPts val="1500"/>
              </a:spcBef>
              <a:buNone/>
            </a:pPr>
            <a:r>
              <a:rPr lang="en-US" sz="2800" dirty="0"/>
              <a:t>Communication that cuts across both work </a:t>
            </a:r>
            <a:br>
              <a:rPr lang="en-US" sz="2800" dirty="0"/>
            </a:br>
            <a:r>
              <a:rPr lang="en-US" sz="2800" dirty="0"/>
              <a:t>areas and organizational levels.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Communication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869149"/>
            <a:ext cx="8229600" cy="569251"/>
          </a:xfrm>
          <a:ln>
            <a:noFill/>
          </a:ln>
        </p:spPr>
        <p:txBody>
          <a:bodyPr/>
          <a:lstStyle/>
          <a:p>
            <a:pPr>
              <a:buNone/>
            </a:pPr>
            <a:r>
              <a:rPr lang="en-US" b="1" i="1" dirty="0">
                <a:solidFill>
                  <a:srgbClr val="C00000"/>
                </a:solidFill>
              </a:rPr>
              <a:t>Communication Networks: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2984500"/>
            <a:ext cx="8229600" cy="1130300"/>
          </a:xfrm>
          <a:ln w="19050">
            <a:solidFill>
              <a:srgbClr val="007FA3"/>
            </a:solidFill>
          </a:ln>
        </p:spPr>
        <p:txBody>
          <a:bodyPr lIns="91440" tIns="91440" rIns="91440" bIns="91440"/>
          <a:lstStyle/>
          <a:p>
            <a:pPr marL="0" lvl="1" indent="0">
              <a:spcBef>
                <a:spcPts val="1500"/>
              </a:spcBef>
              <a:buNone/>
            </a:pPr>
            <a:r>
              <a:rPr lang="en-US" sz="2800" dirty="0"/>
              <a:t>The variety of patterns of vertical and horizontal flows of organizational communication.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Three Common Organizational Communication Networks and How They Rate on Effectiveness Criteria</a:t>
            </a:r>
          </a:p>
        </p:txBody>
      </p:sp>
      <p:pic>
        <p:nvPicPr>
          <p:cNvPr id="4" name="Picture 3" descr="A diagram showing three common organizational communication networks and how they rate on effectiveness criteria.&#10;Diagrams of three types of organizational networks are shown, as follows: Chain, where nodes are connected in a series; Wheel, where separate nodes each connect to a single hub node; and All-Channel, where all nodes are connected to all others. The criteria for each and how they rate are as follows:&#10;• Chain&#10;   • Speed: Moderate&#10;   • Accuracy: High&#10;   • Emergence of leader: Moderate&#10;   • Member satisfaction: Moderate&#10;• Wheel&#10;   • Speed: Fast&#10;   • Accuracy: High&#10;   • Emergence of leader: High&#10;   • Member satisfaction: Low&#10;• All-Channel&#10;   • Speed: Fast&#10;   • Accuracy: Moderate&#10;   • Emergence of leader: None&#10;   • Member satisfaction: High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7320" y="1470613"/>
            <a:ext cx="6309360" cy="485398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Communication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The Grapevine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869148"/>
            <a:ext cx="8229600" cy="9980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informal organizational communication network.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E6F97-1475-AF4D-9E20-21356CD66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200400"/>
            <a:ext cx="5270500" cy="3111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D513-18C2-554F-8608-DD84E844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552" y="2160687"/>
            <a:ext cx="6377940" cy="1293028"/>
          </a:xfrm>
        </p:spPr>
        <p:txBody>
          <a:bodyPr/>
          <a:lstStyle/>
          <a:p>
            <a:r>
              <a:rPr lang="en-CA" dirty="0"/>
              <a:t>CHAPTER 12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6AEB8-FEA5-B643-BA17-9032F100EF64}"/>
              </a:ext>
            </a:extLst>
          </p:cNvPr>
          <p:cNvSpPr/>
          <p:nvPr/>
        </p:nvSpPr>
        <p:spPr>
          <a:xfrm>
            <a:off x="381000" y="6172200"/>
            <a:ext cx="8458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 err="1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51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Communication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Workplace Design and Communication</a:t>
            </a:r>
          </a:p>
          <a:p>
            <a:pPr marL="0" indent="0">
              <a:buNone/>
            </a:pPr>
            <a:r>
              <a:rPr lang="en-US" dirty="0"/>
              <a:t>Another factor that influences organizational communication is workplace design.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BCC052-AA77-C244-A4C0-6BB24B09642B}"/>
              </a:ext>
            </a:extLst>
          </p:cNvPr>
          <p:cNvSpPr txBox="1">
            <a:spLocks/>
          </p:cNvSpPr>
          <p:nvPr/>
        </p:nvSpPr>
        <p:spPr>
          <a:xfrm>
            <a:off x="1295400" y="3434372"/>
            <a:ext cx="8229600" cy="45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Wingdings" panose="05000000000000000000" pitchFamily="2" charset="2"/>
              <a:buChar char="§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b="1" dirty="0">
                <a:solidFill>
                  <a:srgbClr val="C00000"/>
                </a:solidFill>
              </a:rPr>
              <a:t>Open Workplaces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5C588AE-81B9-1143-AE06-6A05322C7254}"/>
              </a:ext>
            </a:extLst>
          </p:cNvPr>
          <p:cNvSpPr txBox="1">
            <a:spLocks/>
          </p:cNvSpPr>
          <p:nvPr/>
        </p:nvSpPr>
        <p:spPr>
          <a:xfrm>
            <a:off x="1295400" y="4114800"/>
            <a:ext cx="8229600" cy="1178851"/>
          </a:xfrm>
          <a:prstGeom prst="rect">
            <a:avLst/>
          </a:prstGeom>
        </p:spPr>
        <p:txBody>
          <a:bodyPr/>
          <a:lstStyle>
            <a:lvl1pPr marL="256032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Workplaces with few physical barriers and enclosures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Issues in Today`s </a:t>
            </a:r>
            <a:br>
              <a:rPr lang="en-US" dirty="0"/>
            </a:br>
            <a:r>
              <a:rPr lang="en-US" dirty="0"/>
              <a:t>Organizations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Managing Communication in an Internet World</a:t>
            </a:r>
            <a:endParaRPr lang="en-US" sz="2600" b="1" dirty="0">
              <a:solidFill>
                <a:srgbClr val="C00000"/>
              </a:solidFill>
            </a:endParaRPr>
          </a:p>
          <a:p>
            <a:pPr marL="0" lvl="1" indent="0">
              <a:buNone/>
            </a:pPr>
            <a:r>
              <a:rPr lang="en-US" sz="2800" dirty="0"/>
              <a:t>New technology has created special communication challenges: </a:t>
            </a:r>
          </a:p>
          <a:p>
            <a:pPr marL="512064" lvl="1" indent="-512064">
              <a:spcBef>
                <a:spcPts val="1500"/>
              </a:spcBef>
              <a:buFont typeface="+mj-lt"/>
              <a:buAutoNum type="arabicPeriod"/>
            </a:pPr>
            <a:r>
              <a:rPr lang="en-US" sz="2800" dirty="0"/>
              <a:t>legal and security issues </a:t>
            </a:r>
          </a:p>
          <a:p>
            <a:pPr marL="512064" lvl="1" indent="-512064">
              <a:spcBef>
                <a:spcPts val="1500"/>
              </a:spcBef>
              <a:buFont typeface="+mj-lt"/>
              <a:buAutoNum type="arabicPeriod"/>
            </a:pPr>
            <a:r>
              <a:rPr lang="en-US" sz="2800" dirty="0"/>
              <a:t>personal interaction.</a:t>
            </a:r>
            <a:endParaRPr lang="en-CA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"/>
            <a:ext cx="8382000" cy="1097280"/>
          </a:xfrm>
        </p:spPr>
        <p:txBody>
          <a:bodyPr/>
          <a:lstStyle/>
          <a:p>
            <a:r>
              <a:rPr lang="en-US" dirty="0"/>
              <a:t>Communication Issues in Today`s </a:t>
            </a:r>
            <a:br>
              <a:rPr lang="en-US" dirty="0"/>
            </a:br>
            <a:r>
              <a:rPr lang="en-US" dirty="0"/>
              <a:t>Organizations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Ethical Communication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869148"/>
            <a:ext cx="8229600" cy="17122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Communication that includes all relevant information, is true in every sense, and is not deceptive in any way.</a:t>
            </a:r>
            <a:endParaRPr lang="en-CA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D513-18C2-554F-8608-DD84E844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552" y="2160687"/>
            <a:ext cx="6377940" cy="1293028"/>
          </a:xfrm>
        </p:spPr>
        <p:txBody>
          <a:bodyPr/>
          <a:lstStyle/>
          <a:p>
            <a:r>
              <a:rPr lang="en-CA" dirty="0"/>
              <a:t>CHAPTER 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6AEB8-FEA5-B643-BA17-9032F100EF64}"/>
              </a:ext>
            </a:extLst>
          </p:cNvPr>
          <p:cNvSpPr/>
          <p:nvPr/>
        </p:nvSpPr>
        <p:spPr>
          <a:xfrm>
            <a:off x="381000" y="6172200"/>
            <a:ext cx="8458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 err="1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7611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Human Resource Management Process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69705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700" b="1" dirty="0"/>
              <a:t>Why Human Resources Management is Important </a:t>
            </a:r>
          </a:p>
          <a:p>
            <a:pPr>
              <a:spcBef>
                <a:spcPts val="800"/>
              </a:spcBef>
            </a:pPr>
            <a:r>
              <a:rPr lang="en-US" sz="2600" dirty="0">
                <a:solidFill>
                  <a:srgbClr val="C00000"/>
                </a:solidFill>
              </a:rPr>
              <a:t>It can be a significant source of competitive advantage </a:t>
            </a:r>
            <a:endParaRPr lang="en-US" dirty="0"/>
          </a:p>
          <a:p>
            <a:pPr>
              <a:spcBef>
                <a:spcPts val="800"/>
              </a:spcBef>
            </a:pPr>
            <a:r>
              <a:rPr lang="en-US" sz="2600" dirty="0">
                <a:solidFill>
                  <a:srgbClr val="C00000"/>
                </a:solidFill>
              </a:rPr>
              <a:t>An important part of organizational strategies</a:t>
            </a:r>
          </a:p>
          <a:p>
            <a:pPr>
              <a:spcBef>
                <a:spcPts val="800"/>
              </a:spcBef>
            </a:pPr>
            <a:r>
              <a:rPr lang="en-US" sz="2600" dirty="0">
                <a:solidFill>
                  <a:srgbClr val="C00000"/>
                </a:solidFill>
              </a:rPr>
              <a:t>Adds value to the firm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E4986B-85A2-5D4E-82AB-16BA7A5DAC2A}"/>
              </a:ext>
            </a:extLst>
          </p:cNvPr>
          <p:cNvSpPr txBox="1">
            <a:spLocks/>
          </p:cNvSpPr>
          <p:nvPr/>
        </p:nvSpPr>
        <p:spPr>
          <a:xfrm>
            <a:off x="495300" y="3815371"/>
            <a:ext cx="8229600" cy="457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56032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Wingdings" panose="05000000000000000000" pitchFamily="2" charset="2"/>
              <a:buChar char="§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i="1" dirty="0"/>
              <a:t>High-performance work practices:</a:t>
            </a:r>
            <a:endParaRPr lang="en-CA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C21F60E-8CD7-9A46-8C65-35A382112629}"/>
              </a:ext>
            </a:extLst>
          </p:cNvPr>
          <p:cNvSpPr txBox="1">
            <a:spLocks/>
          </p:cNvSpPr>
          <p:nvPr/>
        </p:nvSpPr>
        <p:spPr>
          <a:xfrm>
            <a:off x="495300" y="4495800"/>
            <a:ext cx="8229600" cy="1102652"/>
          </a:xfrm>
          <a:prstGeom prst="rect">
            <a:avLst/>
          </a:prstGeom>
        </p:spPr>
        <p:txBody>
          <a:bodyPr/>
          <a:lstStyle>
            <a:lvl1pPr marL="256032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ts val="300"/>
              </a:spcBef>
              <a:buClr>
                <a:srgbClr val="007FA3"/>
              </a:buClr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/>
              <a:t>Work practices that lead to both high individual and high organizational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230188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High-Performance Work Practices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643739"/>
          <a:ext cx="8229600" cy="3177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Self-managed teams</a:t>
                      </a:r>
                    </a:p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Decentralized decision making</a:t>
                      </a:r>
                    </a:p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Training programs to develop knowledge, skills, and abilities</a:t>
                      </a:r>
                    </a:p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Flexible job assignments</a:t>
                      </a:r>
                    </a:p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communication</a:t>
                      </a:r>
                    </a:p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Performance-based compensation</a:t>
                      </a:r>
                    </a:p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Staffing based on person–job and person–organization fit</a:t>
                      </a:r>
                    </a:p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Extensive employee involvement</a:t>
                      </a:r>
                    </a:p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Giving employees more control over decision making</a:t>
                      </a:r>
                    </a:p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Increasing employee access to information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5" y="4901163"/>
            <a:ext cx="83820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1200" i="1" dirty="0"/>
              <a:t>Sources: </a:t>
            </a:r>
            <a:r>
              <a:rPr lang="en-US" sz="1200" dirty="0"/>
              <a:t>C. H. Chuang and H. Liao, “Strategic Human Resource Management in Service Context: Taking Care of Business by Taking Care of Employees and Customers,” </a:t>
            </a:r>
            <a:r>
              <a:rPr lang="en-US" sz="1200" i="1" dirty="0"/>
              <a:t>Personnel Psychology, </a:t>
            </a:r>
            <a:r>
              <a:rPr lang="en-US" sz="1200" dirty="0"/>
              <a:t>Spring 2010, pp. 153–196; M. </a:t>
            </a:r>
            <a:r>
              <a:rPr lang="en-US" sz="1200" dirty="0" err="1"/>
              <a:t>Subramony</a:t>
            </a:r>
            <a:r>
              <a:rPr lang="en-US" sz="1200" dirty="0"/>
              <a:t>, “A Meta-Analytic Investigation of the Relationship Between HRM Bundles and Firm Performance,” </a:t>
            </a:r>
            <a:r>
              <a:rPr lang="en-US" sz="1200" i="1" dirty="0"/>
              <a:t>Human Resource Management, </a:t>
            </a:r>
            <a:r>
              <a:rPr lang="en-US" sz="1200" dirty="0"/>
              <a:t>September–October 2009, pp. 745–768; M. M. Butts et al., “Individual Reactions to High Involvement Work Practices: Investigating the Role of Empowerment and Perceived Organizational Support,” </a:t>
            </a:r>
            <a:r>
              <a:rPr lang="en-US" sz="1200" i="1" dirty="0"/>
              <a:t>Journal of Occupational Health Psychology, </a:t>
            </a:r>
            <a:r>
              <a:rPr lang="en-US" sz="1200" dirty="0"/>
              <a:t>April 2009, pp. 122–136; and W. R. Evans and W. D. Davis, “High-Performance Work Systems and Organizational Performance: The Mediating Role of Internal Social Structure,” </a:t>
            </a:r>
            <a:r>
              <a:rPr lang="en-US" sz="1200" i="1" dirty="0"/>
              <a:t>Journal of Management, </a:t>
            </a:r>
            <a:r>
              <a:rPr lang="en-US" sz="1200" dirty="0"/>
              <a:t>October 2005, p. 760.</a:t>
            </a:r>
          </a:p>
        </p:txBody>
      </p:sp>
    </p:spTree>
    <p:extLst>
      <p:ext uri="{BB962C8B-B14F-4D97-AF65-F5344CB8AC3E}">
        <p14:creationId xmlns:p14="http://schemas.microsoft.com/office/powerpoint/2010/main" val="3853540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Human Resource Management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Human Resources for Non-HR Managers </a:t>
            </a:r>
          </a:p>
          <a:p>
            <a:pPr>
              <a:buNone/>
            </a:pPr>
            <a:r>
              <a:rPr lang="en-US" dirty="0"/>
              <a:t>Small vs. large organizations</a:t>
            </a:r>
          </a:p>
          <a:p>
            <a:r>
              <a:rPr lang="en-CA" dirty="0"/>
              <a:t>Large organizations have HR function.</a:t>
            </a:r>
          </a:p>
          <a:p>
            <a:r>
              <a:rPr lang="en-CA" dirty="0"/>
              <a:t>Smaller organizations may rely on managers to handle HR issues.</a:t>
            </a:r>
          </a:p>
        </p:txBody>
      </p:sp>
    </p:spTree>
    <p:extLst>
      <p:ext uri="{BB962C8B-B14F-4D97-AF65-F5344CB8AC3E}">
        <p14:creationId xmlns:p14="http://schemas.microsoft.com/office/powerpoint/2010/main" val="3264177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The Human Resources Management Process</a:t>
            </a:r>
          </a:p>
        </p:txBody>
      </p:sp>
      <p:pic>
        <p:nvPicPr>
          <p:cNvPr id="4" name="Picture 3" descr="A flowchart showing the steps in the human resource management process.&#10;The steps are as follows:&#10;• Human Resource Planning&#10;• Recruitment&#10;• Selection: Identify and select competent employees&#10;• Orientation&#10;• Training: Provide employees with up-to-date skills and knowledge&#10;• Performance Management&#10;• Compensation and Benefits&#10;• Career Development: Retain competent and high-performing employee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535446"/>
            <a:ext cx="7315200" cy="481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17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Human Resource Management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External Factors That Affect the HRM Process </a:t>
            </a:r>
          </a:p>
          <a:p>
            <a:pPr>
              <a:buNone/>
            </a:pPr>
            <a:r>
              <a:rPr lang="en-US" sz="2400" b="1" dirty="0"/>
              <a:t>The Economy</a:t>
            </a:r>
          </a:p>
          <a:p>
            <a:pPr>
              <a:buNone/>
            </a:pPr>
            <a:r>
              <a:rPr lang="en-US" sz="2400" b="1" dirty="0" err="1"/>
              <a:t>Labour</a:t>
            </a:r>
            <a:r>
              <a:rPr lang="en-US" sz="2400" b="1" dirty="0"/>
              <a:t> Union</a:t>
            </a:r>
          </a:p>
          <a:p>
            <a:pPr>
              <a:buNone/>
            </a:pPr>
            <a:r>
              <a:rPr lang="en-US" sz="2400" b="1" dirty="0"/>
              <a:t>Collective Bargaining Agreement</a:t>
            </a:r>
          </a:p>
          <a:p>
            <a:pPr>
              <a:buNone/>
            </a:pPr>
            <a:r>
              <a:rPr lang="en-US" sz="2400" b="1" dirty="0"/>
              <a:t>Government Legislation</a:t>
            </a:r>
          </a:p>
          <a:p>
            <a:r>
              <a:rPr lang="en-US" sz="2400" dirty="0"/>
              <a:t>The Canadian Human Rights Act, Occupational Health and Safety Act, The Employment Equity Act</a:t>
            </a:r>
          </a:p>
          <a:p>
            <a:pPr marL="0" indent="0">
              <a:buNone/>
            </a:pPr>
            <a:r>
              <a:rPr lang="en-US" sz="2400" b="1" dirty="0"/>
              <a:t>Demographic Trends </a:t>
            </a:r>
          </a:p>
          <a:p>
            <a:pPr lvl="1"/>
            <a:endParaRPr lang="en-US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91959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and Selecting Competent Employees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Human Resources (HR) Planning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869148"/>
            <a:ext cx="8229600" cy="15598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Ensuring that the organization has the right number and kinds of capable people in the right places and at the right times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3505200"/>
            <a:ext cx="8229600" cy="28194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53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Communication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  <a:latin typeface="+mn-lt"/>
              </a:rPr>
              <a:t>What is Communication?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869149"/>
            <a:ext cx="8229600" cy="721651"/>
          </a:xfrm>
        </p:spPr>
        <p:txBody>
          <a:bodyPr/>
          <a:lstStyle/>
          <a:p>
            <a:pPr marL="256032" lvl="1" indent="-256032">
              <a:spcBef>
                <a:spcPts val="1500"/>
              </a:spcBef>
              <a:buSzPct val="100000"/>
              <a:buNone/>
            </a:pPr>
            <a:r>
              <a:rPr lang="en-US" dirty="0"/>
              <a:t>The transfer and understanding of meaning.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2895600"/>
            <a:ext cx="8229600" cy="2590800"/>
          </a:xfrm>
        </p:spPr>
        <p:txBody>
          <a:bodyPr/>
          <a:lstStyle/>
          <a:p>
            <a:r>
              <a:rPr lang="en-US" b="1" dirty="0"/>
              <a:t>Interpersonal communication</a:t>
            </a:r>
          </a:p>
          <a:p>
            <a:pPr lvl="1"/>
            <a:r>
              <a:rPr lang="en-US" dirty="0"/>
              <a:t>Communication between two or more people</a:t>
            </a:r>
          </a:p>
          <a:p>
            <a:r>
              <a:rPr lang="en-US" b="1" dirty="0"/>
              <a:t>Organizational communication</a:t>
            </a:r>
          </a:p>
          <a:p>
            <a:pPr lvl="1"/>
            <a:r>
              <a:rPr lang="en-US" dirty="0"/>
              <a:t>All the patterns, network, and systems of communications within an organization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and Selecting Competent Employees – Assessing current HR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6032" lvl="1" indent="-256032">
              <a:spcBef>
                <a:spcPts val="1500"/>
              </a:spcBef>
              <a:buSzPct val="100000"/>
              <a:buNone/>
            </a:pPr>
            <a:r>
              <a:rPr lang="en-US" b="1" i="1" dirty="0"/>
              <a:t>Job Analysis: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869148"/>
            <a:ext cx="8229600" cy="11026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assessment that defines a job and the </a:t>
            </a:r>
            <a:r>
              <a:rPr lang="en-US" dirty="0" err="1"/>
              <a:t>behaviours</a:t>
            </a:r>
            <a:r>
              <a:rPr lang="en-US" dirty="0"/>
              <a:t> necessary to perform them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3289300"/>
            <a:ext cx="8229600" cy="1739900"/>
          </a:xfrm>
        </p:spPr>
        <p:txBody>
          <a:bodyPr/>
          <a:lstStyle/>
          <a:p>
            <a:pPr marL="256032" lvl="2" indent="-256032">
              <a:spcBef>
                <a:spcPts val="1500"/>
              </a:spcBef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26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and Selecting Competent Employees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  <a:latin typeface="+mn-lt"/>
              </a:rPr>
              <a:t>Job Description: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869148"/>
            <a:ext cx="8229600" cy="10264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written statement of what the jobholder does, how it is done, and why it is done.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2984500"/>
            <a:ext cx="8229600" cy="749300"/>
          </a:xfrm>
        </p:spPr>
        <p:txBody>
          <a:bodyPr anchor="ctr"/>
          <a:lstStyle/>
          <a:p>
            <a:pPr>
              <a:buNone/>
            </a:pPr>
            <a:r>
              <a:rPr lang="en-US" b="1" i="1" dirty="0"/>
              <a:t>Job Specification: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>
          <a:xfrm>
            <a:off x="457200" y="3925017"/>
            <a:ext cx="8229600" cy="1447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written statement of the minimum qualifications that a person must possess to perform a given job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889842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and Selecting Competent Employees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  <a:latin typeface="+mn-lt"/>
              </a:rPr>
              <a:t>Recruitment: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869148"/>
            <a:ext cx="8229600" cy="11026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process of locating, identifying, and attracting capable applicants to an organization.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3114135"/>
            <a:ext cx="8229600" cy="698500"/>
          </a:xfrm>
        </p:spPr>
        <p:txBody>
          <a:bodyPr anchor="ctr"/>
          <a:lstStyle/>
          <a:p>
            <a:pPr>
              <a:buNone/>
            </a:pPr>
            <a:r>
              <a:rPr lang="en-US" b="1" i="1" dirty="0" err="1"/>
              <a:t>Decruitment</a:t>
            </a:r>
            <a:r>
              <a:rPr lang="en-US" b="1" i="1" dirty="0"/>
              <a:t>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>
          <a:xfrm>
            <a:off x="457200" y="4114800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Techniques for reducing the organization’s workforce.</a:t>
            </a:r>
          </a:p>
        </p:txBody>
      </p:sp>
    </p:spTree>
    <p:extLst>
      <p:ext uri="{BB962C8B-B14F-4D97-AF65-F5344CB8AC3E}">
        <p14:creationId xmlns:p14="http://schemas.microsoft.com/office/powerpoint/2010/main" val="503870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Sources of Potential Job Candidates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52091" y="1397000"/>
          <a:ext cx="8134709" cy="425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2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Advantages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Disadvantages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Internet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Reaches large numbers of people; can get immediate feedback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Generates many unqualified candidates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Employee referrals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Knowledge about the organization provided by current employee; can generate strong candidates because a good referral reflects on the recommender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 not increase the diversity and mix of employees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Company website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Wide distribution; can be targeted to specific groups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Generates many unqualified candidates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College/university recruiting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Large centralized body of candidates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Limited to entry-level positions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Professional recruiting organizations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 knowledge of industry challenges and requirements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Little commitment to specific requirements organization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872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Decruitment Options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581150"/>
          <a:ext cx="8229600" cy="4587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Permanent involuntary termination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Layoffs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Temporary involuntary termination; may last only a few days or extend to years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Attrition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filling openings created by voluntary resignations or normal retirements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Transfers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Moving employees either laterally or downward; usually do not reduce costs but can reduce </a:t>
                      </a:r>
                      <a:r>
                        <a:rPr lang="en-US" sz="1800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intraorganizational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supply–demand imbalances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Reduced workweeks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Having employees work fewer hours per week, share jobs, or perform their jobs on a part-time basis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Early retirements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Providing incentives to older and more senior employees for retiring before their normal retirement dates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sharing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Having employees share one full-time position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87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and Selecting Competent Employees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  <a:latin typeface="+mn-lt"/>
              </a:rPr>
              <a:t>Selection Process: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735798"/>
            <a:ext cx="8229600" cy="1007401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The process of screening job applicants to ensure that the most appropriate candidates are hired.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2717800"/>
            <a:ext cx="8229600" cy="596900"/>
          </a:xfrm>
        </p:spPr>
        <p:txBody>
          <a:bodyPr anchor="ctr"/>
          <a:lstStyle/>
          <a:p>
            <a:pPr>
              <a:buNone/>
            </a:pPr>
            <a:r>
              <a:rPr lang="en-US" b="1" i="1" dirty="0"/>
              <a:t>Selection: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5"/>
          </p:nvPr>
        </p:nvSpPr>
        <p:spPr>
          <a:xfrm>
            <a:off x="457200" y="3352800"/>
            <a:ext cx="8229600" cy="3048000"/>
          </a:xfrm>
          <a:ln>
            <a:noFill/>
          </a:ln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sz="2600" dirty="0"/>
              <a:t>Predicting which applicants will be (or will not be) successful in performing well on the criteria the organization uses to evaluate performance.</a:t>
            </a:r>
          </a:p>
          <a:p>
            <a:pPr>
              <a:spcBef>
                <a:spcPts val="800"/>
              </a:spcBef>
            </a:pPr>
            <a:r>
              <a:rPr lang="en-US" sz="2600" dirty="0"/>
              <a:t>Selection errors:</a:t>
            </a:r>
          </a:p>
          <a:p>
            <a:pPr lvl="1"/>
            <a:r>
              <a:rPr lang="en-US" sz="2200" dirty="0"/>
              <a:t>Reject errors for potentially successful applicants</a:t>
            </a:r>
          </a:p>
          <a:p>
            <a:pPr lvl="1"/>
            <a:r>
              <a:rPr lang="en-US" sz="2200" dirty="0"/>
              <a:t>Accept errors for ultimately poor performers</a:t>
            </a:r>
          </a:p>
        </p:txBody>
      </p:sp>
    </p:spTree>
    <p:extLst>
      <p:ext uri="{BB962C8B-B14F-4D97-AF65-F5344CB8AC3E}">
        <p14:creationId xmlns:p14="http://schemas.microsoft.com/office/powerpoint/2010/main" val="30106274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and Selecting Competent Employees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Types of Selection Devices </a:t>
            </a:r>
          </a:p>
          <a:p>
            <a:r>
              <a:rPr lang="en-US" dirty="0"/>
              <a:t>Application Forms</a:t>
            </a:r>
          </a:p>
          <a:p>
            <a:r>
              <a:rPr lang="en-US" dirty="0"/>
              <a:t>Written Tests</a:t>
            </a:r>
          </a:p>
          <a:p>
            <a:r>
              <a:rPr lang="en-US" dirty="0"/>
              <a:t>Performance Simulations</a:t>
            </a:r>
          </a:p>
          <a:p>
            <a:r>
              <a:rPr lang="en-US" dirty="0"/>
              <a:t>Interviews</a:t>
            </a:r>
          </a:p>
          <a:p>
            <a:r>
              <a:rPr lang="en-US" dirty="0"/>
              <a:t>Background Investigations</a:t>
            </a:r>
          </a:p>
          <a:p>
            <a:r>
              <a:rPr lang="en-US" dirty="0"/>
              <a:t>Physical Examinations</a:t>
            </a:r>
          </a:p>
        </p:txBody>
      </p:sp>
    </p:spTree>
    <p:extLst>
      <p:ext uri="{BB962C8B-B14F-4D97-AF65-F5344CB8AC3E}">
        <p14:creationId xmlns:p14="http://schemas.microsoft.com/office/powerpoint/2010/main" val="1612922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Devices </a:t>
            </a:r>
            <a:endParaRPr lang="en-US" b="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36700"/>
          <a:ext cx="8382000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Selection Device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Strengths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Weaknesses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Application forms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Relevant biographical data and facts that can be verified have been shown to be valid performance measures for some jobs.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When items on the form have been weighted to reflect job relatedness, this device has proved to be a valid predictor for diverse groups.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Usually only a couple of items on the form prove to be valid predictors of job performance, and then only for a specific job.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Weighted-item applications are difficult and expensive to create and maintain.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Written tests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of intellectual ability, spatial and mechanical ability, perceptual accuracy, and motor ability are moderately valid predictors for many semi-skilled and unskilled lower-level jobs in manufacturing.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Intelligence tests are reasonably good predictors for supervisory positions.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Intelligence and other tested characteristics can be somewhat removed from actual job performance, thus reducing their validity.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Performance-simulation</a:t>
                      </a:r>
                    </a:p>
                    <a:p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are based on job analysis data and easily meet the requirement of job relatedness.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Tests have proven to be valid predictors of job performance.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They are expensive to create and administer.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934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Devices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36700"/>
          <a:ext cx="8382000" cy="255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Selection Device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Strengths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Weaknesses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Interviews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Interviews must be structured and well organized to be effective predictors.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Interviewers must use common questions to be effective predictors.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Interviewers must be aware of the legality of certain questions.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Interviews are subject to potential biases, especially if they are not well structured and standardized.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Background investigations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Verifications of background data are valuable sources of information.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 checks are essentially worthless as a selection tool.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Physical examinations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Physical exams have some validity for jobs with certain physical requirements.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Managers must be sure that physical requirements are job related and do not discriminate.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534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and Selecting Competent Employees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9611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Other Selection Approaches </a:t>
            </a:r>
          </a:p>
          <a:p>
            <a:pPr>
              <a:spcBef>
                <a:spcPts val="600"/>
              </a:spcBef>
              <a:buNone/>
            </a:pPr>
            <a:r>
              <a:rPr lang="en-US" sz="2600" b="1" dirty="0"/>
              <a:t>Interviews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Interviews in which candidates are evaluated on how well they handle role play in mock scenarios</a:t>
            </a:r>
          </a:p>
          <a:p>
            <a:pPr>
              <a:spcBef>
                <a:spcPts val="600"/>
              </a:spcBef>
              <a:buNone/>
            </a:pPr>
            <a:r>
              <a:rPr lang="en-US" sz="2600" b="1" dirty="0"/>
              <a:t>Background Investigations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Verification of application data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Reference checks:</a:t>
            </a:r>
          </a:p>
          <a:p>
            <a:pPr lvl="1"/>
            <a:r>
              <a:rPr lang="en-US" sz="2200" dirty="0"/>
              <a:t>Lack validity because self-selection of references ensures only positive outcomes</a:t>
            </a:r>
          </a:p>
          <a:p>
            <a:pPr>
              <a:spcBef>
                <a:spcPts val="600"/>
              </a:spcBef>
              <a:buNone/>
            </a:pPr>
            <a:r>
              <a:rPr lang="en-US" sz="2600" b="1" dirty="0"/>
              <a:t>Physical Examinations</a:t>
            </a:r>
          </a:p>
          <a:p>
            <a:pPr marL="256032" lvl="1" indent="-256032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Useful for physical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24700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Communication </a:t>
            </a:r>
            <a:r>
              <a:rPr lang="en-US" sz="2000" b="0" dirty="0"/>
              <a:t>(2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Functions of Communication:</a:t>
            </a:r>
          </a:p>
          <a:p>
            <a:pPr lvl="1"/>
            <a:r>
              <a:rPr lang="en-US" dirty="0"/>
              <a:t>Control</a:t>
            </a:r>
          </a:p>
          <a:p>
            <a:pPr lvl="1"/>
            <a:r>
              <a:rPr lang="en-US" dirty="0"/>
              <a:t>Motivation</a:t>
            </a:r>
          </a:p>
          <a:p>
            <a:pPr lvl="1"/>
            <a:r>
              <a:rPr lang="en-US" dirty="0"/>
              <a:t>Emotional Expression</a:t>
            </a:r>
          </a:p>
          <a:p>
            <a:pPr lvl="1"/>
            <a:r>
              <a:rPr lang="en-US" dirty="0"/>
              <a:t>Information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Selection Devices as Predictors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153400" cy="370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en-US" sz="1200" dirty="0"/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854200"/>
          <a:ext cx="8229600" cy="3761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7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/>
                        <a:t>Selection Device</a:t>
                      </a:r>
                      <a:endParaRPr lang="en-US" sz="1200" b="1" dirty="0"/>
                    </a:p>
                  </a:txBody>
                  <a:tcPr marT="91440" marB="9144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/>
                        <a:t>Senior Management</a:t>
                      </a:r>
                      <a:endParaRPr lang="en-US" sz="1200" b="1" dirty="0"/>
                    </a:p>
                  </a:txBody>
                  <a:tcPr marT="91440" marB="9144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/>
                        <a:t>Middle and Lower Management</a:t>
                      </a:r>
                      <a:endParaRPr lang="en-US" sz="1200" b="1" dirty="0"/>
                    </a:p>
                  </a:txBody>
                  <a:tcPr marT="91440" marB="9144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/>
                        <a:t>Complex </a:t>
                      </a:r>
                      <a:r>
                        <a:rPr lang="en-US" sz="1200" b="1" kern="1200" baseline="0" dirty="0" err="1"/>
                        <a:t>Nonmanagerial</a:t>
                      </a:r>
                      <a:endParaRPr lang="en-US" sz="1200" b="1" dirty="0"/>
                    </a:p>
                  </a:txBody>
                  <a:tcPr marT="91440" marB="9144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baseline="0" dirty="0"/>
                        <a:t>Routine Work</a:t>
                      </a:r>
                      <a:endParaRPr lang="en-US" sz="1200" b="1" dirty="0"/>
                    </a:p>
                  </a:txBody>
                  <a:tcPr marT="91440" marB="9144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Application forms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2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2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2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2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Written tests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1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1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2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3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Work sampling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—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—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4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4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Assessment centres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5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5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—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—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Interviews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4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3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2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2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Verification of application data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3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3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3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3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Reference checks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1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1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1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1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/>
                        <a:t>Physical exams</a:t>
                      </a:r>
                      <a:endParaRPr lang="en-US" sz="12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1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1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1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/>
                        <a:t>2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T="91440" marB="9144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256" y="5834746"/>
            <a:ext cx="8229600" cy="304800"/>
          </a:xfrm>
        </p:spPr>
        <p:txBody>
          <a:bodyPr/>
          <a:lstStyle/>
          <a:p>
            <a:pPr marL="0" indent="0">
              <a:buNone/>
            </a:pPr>
            <a:r>
              <a:rPr lang="en-US" sz="1200" i="1" dirty="0"/>
              <a:t>Note: </a:t>
            </a:r>
            <a:r>
              <a:rPr lang="en-US" sz="1200" dirty="0"/>
              <a:t>Validity is measured on a scale from 5 (highest) to 1 (lowest). A dash means “not applicable.”</a:t>
            </a:r>
          </a:p>
        </p:txBody>
      </p:sp>
    </p:spTree>
    <p:extLst>
      <p:ext uri="{BB962C8B-B14F-4D97-AF65-F5344CB8AC3E}">
        <p14:creationId xmlns:p14="http://schemas.microsoft.com/office/powerpoint/2010/main" val="1811154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Employees with Needed Skills and Knowledge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Employee Orientation</a:t>
            </a:r>
          </a:p>
          <a:p>
            <a:r>
              <a:rPr lang="en-US" dirty="0"/>
              <a:t>Orientation</a:t>
            </a:r>
          </a:p>
          <a:p>
            <a:pPr lvl="1"/>
            <a:r>
              <a:rPr lang="en-US" dirty="0"/>
              <a:t>Familiarizes new employee with work-unit goals</a:t>
            </a:r>
          </a:p>
          <a:p>
            <a:pPr lvl="1"/>
            <a:r>
              <a:rPr lang="en-US" dirty="0"/>
              <a:t>Clarifies how his or her job contributes to unit goals</a:t>
            </a:r>
          </a:p>
          <a:p>
            <a:pPr lvl="1"/>
            <a:r>
              <a:rPr lang="en-US" dirty="0"/>
              <a:t>Introduces employee to his or her co-workers</a:t>
            </a:r>
          </a:p>
        </p:txBody>
      </p:sp>
    </p:spTree>
    <p:extLst>
      <p:ext uri="{BB962C8B-B14F-4D97-AF65-F5344CB8AC3E}">
        <p14:creationId xmlns:p14="http://schemas.microsoft.com/office/powerpoint/2010/main" val="33349777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Employees with Needed Skills and Knowledge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652"/>
            <a:ext cx="8229600" cy="4525963"/>
          </a:xfrm>
        </p:spPr>
        <p:txBody>
          <a:bodyPr/>
          <a:lstStyle/>
          <a:p>
            <a:pPr marL="0" lvl="1" indent="0">
              <a:spcBef>
                <a:spcPts val="1500"/>
              </a:spcBef>
              <a:buNone/>
            </a:pPr>
            <a:r>
              <a:rPr lang="en-US" sz="2800" b="1" dirty="0">
                <a:solidFill>
                  <a:srgbClr val="C00000"/>
                </a:solidFill>
              </a:rPr>
              <a:t>Employee Training: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1168B9-C6FB-5346-8F07-0E7CFFF27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174419"/>
              </p:ext>
            </p:extLst>
          </p:nvPr>
        </p:nvGraphicFramePr>
        <p:xfrm>
          <a:off x="457200" y="2133600"/>
          <a:ext cx="7924800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8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5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b="1" dirty="0"/>
                    </a:p>
                  </a:txBody>
                  <a:tcPr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Includes</a:t>
                      </a:r>
                      <a:endParaRPr lang="en-US" b="1" dirty="0"/>
                    </a:p>
                  </a:txBody>
                  <a:tcPr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General</a:t>
                      </a:r>
                      <a:endParaRPr lang="en-US" dirty="0"/>
                    </a:p>
                  </a:txBody>
                  <a:tcPr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skills, computer systems application and programming, customer service, executive development, management skills and development, personal growth, sales, supervisory skills, and technological skills and knowledge</a:t>
                      </a:r>
                      <a:endParaRPr lang="en-US" dirty="0"/>
                    </a:p>
                  </a:txBody>
                  <a:tcPr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Specific</a:t>
                      </a:r>
                      <a:endParaRPr lang="en-US" dirty="0"/>
                    </a:p>
                  </a:txBody>
                  <a:tcPr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Basic life/work skills, creativity, customer education, diversity/cultural awareness, remedial writing, managing change, leadership, product knowledge, public speaking/presentation skills, safety, ethics, sexual harassment, team building, wellness, and others</a:t>
                      </a:r>
                      <a:endParaRPr lang="en-US" dirty="0"/>
                    </a:p>
                  </a:txBody>
                  <a:tcPr marT="91440" marB="914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02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Training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549398"/>
          <a:ext cx="7924800" cy="431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Traditional Training Methods</a:t>
                      </a:r>
                    </a:p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en-US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the job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—Employees learn how to do tasks simply by performing them, usually after an initial introduction to the task.</a:t>
                      </a:r>
                    </a:p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en-US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Job rotation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—Employees work at different jobs in a particular area, getting exposure to a variety of tasks.</a:t>
                      </a:r>
                    </a:p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en-US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Mentoring and coaching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—Employees work with an experienced worker who provides information, support, and encouragement; also called </a:t>
                      </a:r>
                      <a:r>
                        <a:rPr lang="en-US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apprenticing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certain industries.</a:t>
                      </a:r>
                    </a:p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en-US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Experiential exercises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—Employees participate in role playing, simulations, or other face-to-face types of training.</a:t>
                      </a:r>
                    </a:p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en-US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Workbooks/manuals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—Employees refer to training workbooks and manuals for information.</a:t>
                      </a:r>
                    </a:p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en-US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Classroom lectures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—Employees attend lectures designed to convey specific information.</a:t>
                      </a:r>
                    </a:p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None/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Technology-Based Training Methods</a:t>
                      </a:r>
                    </a:p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en-US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CD-ROM/DVD/videotapes/audiotapes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—Employees listen to or watch selected media that convey information or demonstrate certain techniques.</a:t>
                      </a:r>
                    </a:p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en-US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Videoconferencing/teleconferencing/satellite TV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—Employees listen or participate as information is conveyed or techniques demonstrated.</a:t>
                      </a:r>
                    </a:p>
                    <a:p>
                      <a:pPr marL="228600" indent="-228600">
                        <a:spcBef>
                          <a:spcPts val="300"/>
                        </a:spcBef>
                        <a:buFont typeface="Arial" pitchFamily="34" charset="0"/>
                        <a:buChar char="•"/>
                      </a:pPr>
                      <a:r>
                        <a:rPr lang="en-US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E-learning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—Internet-based learning where employees participate in multimedia simulations or other interactive modules.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9731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Retaining Competent and High Performance Employees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  <a:latin typeface="+mn-lt"/>
              </a:rPr>
              <a:t>Performance Management System: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869148"/>
            <a:ext cx="8229600" cy="20170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process of establishing performance standards and evaluating performance in order to arrive at objective HR decisions, as well as to provide documentation to support those decisions.</a:t>
            </a:r>
          </a:p>
        </p:txBody>
      </p:sp>
    </p:spTree>
    <p:extLst>
      <p:ext uri="{BB962C8B-B14F-4D97-AF65-F5344CB8AC3E}">
        <p14:creationId xmlns:p14="http://schemas.microsoft.com/office/powerpoint/2010/main" val="23296726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Advantages and Disadvantages of Performance Appraisal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3486" y="1426028"/>
          <a:ext cx="8098971" cy="449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8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9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Advantage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Disadvantage</a:t>
                      </a:r>
                      <a:endParaRPr lang="en-US" sz="15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Written essays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Simple to use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More a measure of evaluator’s writing ability than of employee’s actual performance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Critical incidents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Rich examples; </a:t>
                      </a:r>
                      <a:r>
                        <a:rPr lang="en-US" sz="15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behaviourally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based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consuming; lack quantification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Graphic rating scales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 quantitative data; less time-consuming than others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 not provide depth of job </a:t>
                      </a:r>
                      <a:r>
                        <a:rPr lang="en-US" sz="15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behaviour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assessed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BARS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Focus on specific and measurable </a:t>
                      </a:r>
                      <a:r>
                        <a:rPr lang="en-US" sz="15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behaviours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consuming; difficult to develop job </a:t>
                      </a:r>
                      <a:r>
                        <a:rPr lang="en-US" sz="15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behaviours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Multiperson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comparisons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Compare employees with one another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Unwieldy with large number of employees; legal concerns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MBO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Focuses on end goals; results oriented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consuming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360-degree feedback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Thorough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 consuming</a:t>
                      </a:r>
                      <a:endParaRPr lang="en-US" sz="15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3691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Retaining Competent and High Performance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500"/>
              </a:spcBef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Happens When Performance Falls Short?</a:t>
            </a:r>
          </a:p>
          <a:p>
            <a:pPr marL="0" lvl="1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Discipline </a:t>
            </a:r>
          </a:p>
          <a:p>
            <a:r>
              <a:rPr lang="en-US" dirty="0"/>
              <a:t>Actions taken by a manager to enforce an organization’s standards and regulations</a:t>
            </a:r>
          </a:p>
          <a:p>
            <a:pPr marL="0" lvl="1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Employee Job </a:t>
            </a:r>
            <a:r>
              <a:rPr lang="en-US" sz="2800" dirty="0" err="1">
                <a:solidFill>
                  <a:srgbClr val="C00000"/>
                </a:solidFill>
              </a:rPr>
              <a:t>Counselling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dirty="0"/>
              <a:t> A process designed to help employees overcome performance-related problems</a:t>
            </a:r>
          </a:p>
        </p:txBody>
      </p:sp>
    </p:spTree>
    <p:extLst>
      <p:ext uri="{BB962C8B-B14F-4D97-AF65-F5344CB8AC3E}">
        <p14:creationId xmlns:p14="http://schemas.microsoft.com/office/powerpoint/2010/main" val="40505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Retaining Competent and High Performance Employees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>
                <a:solidFill>
                  <a:srgbClr val="C00000"/>
                </a:solidFill>
              </a:rPr>
              <a:t>Types of Compensation</a:t>
            </a:r>
          </a:p>
          <a:p>
            <a:r>
              <a:rPr lang="en-US" dirty="0"/>
              <a:t>Base wage or salary</a:t>
            </a:r>
          </a:p>
          <a:p>
            <a:r>
              <a:rPr lang="en-US" dirty="0"/>
              <a:t>Wage and salary add-ons</a:t>
            </a:r>
          </a:p>
          <a:p>
            <a:r>
              <a:rPr lang="en-US" dirty="0"/>
              <a:t>Incentive payments</a:t>
            </a:r>
          </a:p>
          <a:p>
            <a:r>
              <a:rPr lang="en-US" dirty="0"/>
              <a:t>Skill-based pay</a:t>
            </a:r>
          </a:p>
        </p:txBody>
      </p:sp>
    </p:spTree>
    <p:extLst>
      <p:ext uri="{BB962C8B-B14F-4D97-AF65-F5344CB8AC3E}">
        <p14:creationId xmlns:p14="http://schemas.microsoft.com/office/powerpoint/2010/main" val="21434885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Influence Compensation and Benefits</a:t>
            </a:r>
          </a:p>
        </p:txBody>
      </p:sp>
      <p:pic>
        <p:nvPicPr>
          <p:cNvPr id="4" name="Picture 3" descr="A diagram showing the factors that influence compensation and benefits.&#10;The level of compensation and benefits is determined by:&#10;• Employee’s Tenure and Performance: How long has employeebeen with company andhow has he or she performed?&#10;&#10;• Kind of Job Performed: Does job requirehigh levels of skills?&#10;• Kind of Business: What industry is job in?&#10;• Unionization: Is business unionized?&#10;• Labour or Capital Intensive: Is business labour orcapital intensive?&#10;&#10;• Management Philosophy: What is management’sphilosophy toward pay?&#10;• Geographical Location: Where is organization located?&#10;• Company Profitability: How profitable is the company?&#10;• Size of Company: How large is the company?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8552" y="1460862"/>
            <a:ext cx="6406896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877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Retaining Competent and High Performance Employees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3514"/>
          </a:xfrm>
        </p:spPr>
        <p:txBody>
          <a:bodyPr/>
          <a:lstStyle/>
          <a:p>
            <a:pPr>
              <a:buNone/>
            </a:pPr>
            <a:r>
              <a:rPr lang="en-US" sz="2600" b="1" dirty="0">
                <a:solidFill>
                  <a:srgbClr val="C00000"/>
                </a:solidFill>
              </a:rPr>
              <a:t>Career Defined</a:t>
            </a:r>
          </a:p>
          <a:p>
            <a:pPr>
              <a:spcBef>
                <a:spcPts val="1000"/>
              </a:spcBef>
            </a:pPr>
            <a:r>
              <a:rPr lang="en-US" sz="2600" dirty="0"/>
              <a:t>A sequence of positions held by a person during his or her lifetime.</a:t>
            </a:r>
          </a:p>
          <a:p>
            <a:pPr>
              <a:spcBef>
                <a:spcPts val="1000"/>
              </a:spcBef>
              <a:buNone/>
            </a:pPr>
            <a:r>
              <a:rPr lang="en-US" sz="2600" b="1" dirty="0">
                <a:solidFill>
                  <a:srgbClr val="C00000"/>
                </a:solidFill>
              </a:rPr>
              <a:t>Career Development</a:t>
            </a:r>
          </a:p>
          <a:p>
            <a:pPr>
              <a:spcBef>
                <a:spcPts val="1000"/>
              </a:spcBef>
            </a:pPr>
            <a:r>
              <a:rPr lang="en-US" sz="2600" dirty="0"/>
              <a:t>Provides for information, assessment, and training.</a:t>
            </a:r>
          </a:p>
          <a:p>
            <a:pPr>
              <a:spcBef>
                <a:spcPts val="1000"/>
              </a:spcBef>
            </a:pPr>
            <a:r>
              <a:rPr lang="en-US" sz="2600" dirty="0"/>
              <a:t>Helps attract and retain highly talented people.</a:t>
            </a:r>
          </a:p>
          <a:p>
            <a:pPr>
              <a:spcBef>
                <a:spcPts val="1000"/>
              </a:spcBef>
              <a:buNone/>
            </a:pPr>
            <a:r>
              <a:rPr lang="en-US" sz="2600" b="1" dirty="0" err="1">
                <a:solidFill>
                  <a:srgbClr val="C00000"/>
                </a:solidFill>
              </a:rPr>
              <a:t>Boundaryless</a:t>
            </a:r>
            <a:r>
              <a:rPr lang="en-US" sz="2600" b="1" dirty="0">
                <a:solidFill>
                  <a:srgbClr val="C00000"/>
                </a:solidFill>
              </a:rPr>
              <a:t> Career</a:t>
            </a:r>
          </a:p>
          <a:p>
            <a:pPr>
              <a:spcBef>
                <a:spcPts val="1000"/>
              </a:spcBef>
            </a:pPr>
            <a:r>
              <a:rPr lang="en-US" sz="2600" dirty="0"/>
              <a:t>A career in which individuals, not organizations, define career progression, organizational loyalty, important skills, and marketplace value.</a:t>
            </a:r>
          </a:p>
        </p:txBody>
      </p:sp>
    </p:spTree>
    <p:extLst>
      <p:ext uri="{BB962C8B-B14F-4D97-AF65-F5344CB8AC3E}">
        <p14:creationId xmlns:p14="http://schemas.microsoft.com/office/powerpoint/2010/main" val="362117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Interpersonal Communication Process</a:t>
            </a:r>
          </a:p>
        </p:txBody>
      </p:sp>
      <p:pic>
        <p:nvPicPr>
          <p:cNvPr id="4" name="Picture 3" descr="A flow diagram illustrating the interpersonal communication process.&#10;A circular flow is indicated by arrows between labelled boxes, as follows:&#10;• Sender leads to Message (with Encoding).&#10;• Message leads to Channel.&#10;• Channel leads to Receiver.&#10;• Receiver leader to Message (with Decoding).&#10;• Message leads back to Sender through Feedback.&#10;The label Noise is at the centre of the diagram, with arrows pointing from it in all directions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920" y="1516744"/>
            <a:ext cx="8138160" cy="4782226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Contemporary Issues in Managing Human Resources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+mn-lt"/>
              </a:rPr>
              <a:t>Workforce Diversity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869148"/>
            <a:ext cx="8229600" cy="1864651"/>
          </a:xfrm>
        </p:spPr>
        <p:txBody>
          <a:bodyPr/>
          <a:lstStyle/>
          <a:p>
            <a:r>
              <a:rPr lang="en-US" dirty="0"/>
              <a:t>Recruitment for diversity</a:t>
            </a:r>
          </a:p>
          <a:p>
            <a:r>
              <a:rPr lang="en-US" dirty="0"/>
              <a:t>Managing downsizing</a:t>
            </a:r>
          </a:p>
          <a:p>
            <a:r>
              <a:rPr lang="en-US" dirty="0"/>
              <a:t>Managing sexual harassment</a:t>
            </a:r>
          </a:p>
        </p:txBody>
      </p:sp>
    </p:spTree>
    <p:extLst>
      <p:ext uri="{BB962C8B-B14F-4D97-AF65-F5344CB8AC3E}">
        <p14:creationId xmlns:p14="http://schemas.microsoft.com/office/powerpoint/2010/main" val="782793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Contemporary Issues in Managing Human Resources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2500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Work-Life Balance</a:t>
            </a:r>
          </a:p>
          <a:p>
            <a:pPr>
              <a:spcBef>
                <a:spcPts val="1000"/>
              </a:spcBef>
            </a:pPr>
            <a:r>
              <a:rPr lang="en-US" sz="2600" dirty="0"/>
              <a:t>Employees have personal lives that they don’t leave behind when they come to work.</a:t>
            </a:r>
          </a:p>
          <a:p>
            <a:pPr>
              <a:spcBef>
                <a:spcPts val="1000"/>
              </a:spcBef>
            </a:pPr>
            <a:r>
              <a:rPr lang="en-US" sz="2600" dirty="0"/>
              <a:t>Organizations have become more attuned to their employees by offering family-friendly benefits:</a:t>
            </a:r>
          </a:p>
          <a:p>
            <a:pPr lvl="1"/>
            <a:r>
              <a:rPr lang="en-US" sz="2200" dirty="0"/>
              <a:t>On-site child care</a:t>
            </a:r>
          </a:p>
          <a:p>
            <a:pPr lvl="1"/>
            <a:r>
              <a:rPr lang="en-US" sz="2200" dirty="0"/>
              <a:t>Summer day camps</a:t>
            </a:r>
          </a:p>
          <a:p>
            <a:pPr lvl="1"/>
            <a:r>
              <a:rPr lang="en-US" sz="2200" dirty="0"/>
              <a:t>Flextime</a:t>
            </a:r>
          </a:p>
          <a:p>
            <a:pPr lvl="1"/>
            <a:r>
              <a:rPr lang="en-US" sz="2200" dirty="0"/>
              <a:t>Job sharing</a:t>
            </a:r>
          </a:p>
          <a:p>
            <a:pPr lvl="1"/>
            <a:r>
              <a:rPr lang="en-US" sz="2200" dirty="0"/>
              <a:t>Leave for personal matters</a:t>
            </a:r>
          </a:p>
          <a:p>
            <a:pPr lvl="1"/>
            <a:r>
              <a:rPr lang="en-US" sz="2200" dirty="0"/>
              <a:t>Flexible job hours</a:t>
            </a:r>
          </a:p>
        </p:txBody>
      </p:sp>
    </p:spTree>
    <p:extLst>
      <p:ext uri="{BB962C8B-B14F-4D97-AF65-F5344CB8AC3E}">
        <p14:creationId xmlns:p14="http://schemas.microsoft.com/office/powerpoint/2010/main" val="40642668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E2BB-B4D8-E642-8423-023FE56E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week!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CA12-05A3-D142-BE55-8E689F7C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Guest lecture – attendance required </a:t>
            </a:r>
          </a:p>
          <a:p>
            <a:r>
              <a:rPr lang="en-CA" dirty="0"/>
              <a:t>Chapter 14 &amp; 16</a:t>
            </a:r>
          </a:p>
          <a:p>
            <a:r>
              <a:rPr lang="en-CA" dirty="0"/>
              <a:t>Individual projects due!</a:t>
            </a:r>
          </a:p>
          <a:p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4A39E-D8C8-A249-A926-54F949E05A4A}"/>
              </a:ext>
            </a:extLst>
          </p:cNvPr>
          <p:cNvSpPr/>
          <p:nvPr/>
        </p:nvSpPr>
        <p:spPr>
          <a:xfrm>
            <a:off x="381000" y="6172200"/>
            <a:ext cx="84582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 err="1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56"/>
            <a:ext cx="8001000" cy="783000"/>
          </a:xfrm>
        </p:spPr>
        <p:txBody>
          <a:bodyPr/>
          <a:lstStyle/>
          <a:p>
            <a:r>
              <a:rPr lang="en-US" dirty="0"/>
              <a:t>Methods of Interpersonal Communication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882846"/>
            <a:ext cx="8385912" cy="155886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C00000"/>
                </a:solidFill>
              </a:rPr>
              <a:t>Channels for Interpersonal Communication Techniques</a:t>
            </a:r>
          </a:p>
          <a:p>
            <a:pPr>
              <a:spcBef>
                <a:spcPts val="1000"/>
              </a:spcBef>
            </a:pPr>
            <a:r>
              <a:rPr lang="en-US" sz="2800" b="1" dirty="0"/>
              <a:t>A wide variety of communication channels: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583694"/>
            <a:ext cx="3966312" cy="3824288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2400" dirty="0"/>
              <a:t>Face-to-face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Telephone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Group meetings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Formal presentations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Memos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Postal mail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Fax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Publications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583694"/>
            <a:ext cx="3962400" cy="3820418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2400" dirty="0"/>
              <a:t>Bulletin boards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Audio-/videotapes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Hot lines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Email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Computer conference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Voice mail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Teleconference</a:t>
            </a:r>
          </a:p>
          <a:p>
            <a:pPr>
              <a:spcBef>
                <a:spcPts val="1000"/>
              </a:spcBef>
            </a:pPr>
            <a:r>
              <a:rPr lang="en-US" sz="2400" dirty="0"/>
              <a:t>Videoconference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924800" cy="1097280"/>
          </a:xfrm>
        </p:spPr>
        <p:txBody>
          <a:bodyPr/>
          <a:lstStyle/>
          <a:p>
            <a:r>
              <a:rPr lang="en-US" dirty="0"/>
              <a:t>Methods of Interpersonal Communication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Channels for Interpersonal Communication Techniques </a:t>
            </a:r>
          </a:p>
          <a:p>
            <a:pPr marL="0" indent="0">
              <a:buNone/>
            </a:pPr>
            <a:r>
              <a:rPr lang="en-US" b="1" dirty="0"/>
              <a:t>12 questions to help evaluate communication methods: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/>
            </a:pPr>
            <a:r>
              <a:rPr lang="en-US" sz="2600" b="1" i="1" dirty="0">
                <a:solidFill>
                  <a:srgbClr val="C00000"/>
                </a:solidFill>
              </a:rPr>
              <a:t>Feedback.</a:t>
            </a:r>
            <a:r>
              <a:rPr lang="en-US" sz="2600" dirty="0"/>
              <a:t> How quickly can the receiver respond to the message?</a:t>
            </a:r>
          </a:p>
          <a:p>
            <a:pPr marL="512064" indent="-512064">
              <a:spcBef>
                <a:spcPts val="1000"/>
              </a:spcBef>
              <a:buFont typeface="+mj-lt"/>
              <a:buAutoNum type="arabicPeriod"/>
            </a:pPr>
            <a:r>
              <a:rPr lang="en-US" sz="2600" b="1" i="1" dirty="0">
                <a:solidFill>
                  <a:srgbClr val="C00000"/>
                </a:solidFill>
              </a:rPr>
              <a:t>Complexity capacity.</a:t>
            </a:r>
            <a:r>
              <a:rPr lang="en-US" sz="2600" dirty="0"/>
              <a:t> Can the method effectively process complex messages?</a:t>
            </a:r>
          </a:p>
          <a:p>
            <a:pPr marL="512064" indent="-512064">
              <a:spcBef>
                <a:spcPts val="1000"/>
              </a:spcBef>
              <a:buFont typeface="+mj-lt"/>
              <a:buAutoNum type="arabicPeriod"/>
            </a:pPr>
            <a:r>
              <a:rPr lang="en-US" sz="2600" b="1" i="1" dirty="0">
                <a:solidFill>
                  <a:srgbClr val="C00000"/>
                </a:solidFill>
              </a:rPr>
              <a:t>Breadth potential.</a:t>
            </a:r>
            <a:r>
              <a:rPr lang="en-US" sz="2600" dirty="0"/>
              <a:t> How many different messages can be transmitted using this method?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924800" cy="1097280"/>
          </a:xfrm>
        </p:spPr>
        <p:txBody>
          <a:bodyPr/>
          <a:lstStyle/>
          <a:p>
            <a:r>
              <a:rPr lang="en-US" dirty="0"/>
              <a:t>Methods of Interpersonal Communication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000"/>
              </a:spcBef>
              <a:buFont typeface="+mj-lt"/>
              <a:buAutoNum type="arabicPeriod" startAt="4"/>
            </a:pPr>
            <a:r>
              <a:rPr lang="en-US" b="1" i="1" dirty="0">
                <a:solidFill>
                  <a:srgbClr val="C00000"/>
                </a:solidFill>
              </a:rPr>
              <a:t>Confidentiality.</a:t>
            </a:r>
            <a:r>
              <a:rPr lang="en-US" i="1" dirty="0"/>
              <a:t> </a:t>
            </a:r>
            <a:r>
              <a:rPr lang="en-US" dirty="0"/>
              <a:t>Can communicators be reasonably sure their messages are received only by those for whom they’re intended?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 startAt="4"/>
            </a:pPr>
            <a:r>
              <a:rPr lang="en-US" b="1" i="1" dirty="0">
                <a:solidFill>
                  <a:srgbClr val="C00000"/>
                </a:solidFill>
              </a:rPr>
              <a:t>Encoding ease.</a:t>
            </a:r>
            <a:r>
              <a:rPr lang="en-US" dirty="0"/>
              <a:t> Can the sender easily and quickly use this channel?</a:t>
            </a:r>
          </a:p>
          <a:p>
            <a:pPr marL="514350" indent="-514350">
              <a:spcBef>
                <a:spcPts val="1000"/>
              </a:spcBef>
              <a:buFont typeface="+mj-lt"/>
              <a:buAutoNum type="arabicPeriod" startAt="4"/>
            </a:pPr>
            <a:r>
              <a:rPr lang="en-US" b="1" i="1" dirty="0">
                <a:solidFill>
                  <a:srgbClr val="C00000"/>
                </a:solidFill>
              </a:rPr>
              <a:t>Decoding ease.</a:t>
            </a:r>
            <a:r>
              <a:rPr lang="en-US" i="1" dirty="0"/>
              <a:t> </a:t>
            </a:r>
            <a:r>
              <a:rPr lang="en-US" dirty="0"/>
              <a:t>Can the receiver easily and quickly decode messages?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8459</TotalTime>
  <Words>2729</Words>
  <Application>Microsoft Macintosh PowerPoint</Application>
  <PresentationFormat>On-screen Show (4:3)</PresentationFormat>
  <Paragraphs>476</Paragraphs>
  <Slides>62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Souvenir Lt BT</vt:lpstr>
      <vt:lpstr>Times New Roman</vt:lpstr>
      <vt:lpstr>Verdana</vt:lpstr>
      <vt:lpstr>Wingdings</vt:lpstr>
      <vt:lpstr>508 Lecture</vt:lpstr>
      <vt:lpstr>ADM 1100 INTRODUCTION TO BUSINESS MANAGEMENT  November 7, 2018  </vt:lpstr>
      <vt:lpstr>Agenda </vt:lpstr>
      <vt:lpstr>CHAPTER 12</vt:lpstr>
      <vt:lpstr>Understanding Communication </vt:lpstr>
      <vt:lpstr>Understanding Communication (2 of 2)</vt:lpstr>
      <vt:lpstr>The Interpersonal Communication Process</vt:lpstr>
      <vt:lpstr>Methods of Interpersonal Communication </vt:lpstr>
      <vt:lpstr>Methods of Interpersonal Communication </vt:lpstr>
      <vt:lpstr>Methods of Interpersonal Communication </vt:lpstr>
      <vt:lpstr>Methods of Interpersonal Communication </vt:lpstr>
      <vt:lpstr>Methods of Interpersonal Communication </vt:lpstr>
      <vt:lpstr>Methods of Interpersonal Communication </vt:lpstr>
      <vt:lpstr>Methods of Interpersonal Communication </vt:lpstr>
      <vt:lpstr>Methods of Interpersonal Communication </vt:lpstr>
      <vt:lpstr>Methods of Interpersonal Communication </vt:lpstr>
      <vt:lpstr>Effective Interpersonal Communication </vt:lpstr>
      <vt:lpstr>Effective Interpersonal Communication </vt:lpstr>
      <vt:lpstr>Effective Interpersonal Communication</vt:lpstr>
      <vt:lpstr>Effective Interpersonal Communication</vt:lpstr>
      <vt:lpstr>Effective Interpersonal Communication </vt:lpstr>
      <vt:lpstr>Active Listening Behaviours</vt:lpstr>
      <vt:lpstr>Organizational Communication </vt:lpstr>
      <vt:lpstr>Organizational Communication </vt:lpstr>
      <vt:lpstr>Organizational Communication </vt:lpstr>
      <vt:lpstr>Organizational Communication  </vt:lpstr>
      <vt:lpstr>Organizational Communication  </vt:lpstr>
      <vt:lpstr>Organizational Communication </vt:lpstr>
      <vt:lpstr>Three Common Organizational Communication Networks and How They Rate on Effectiveness Criteria</vt:lpstr>
      <vt:lpstr>Organizational Communication  </vt:lpstr>
      <vt:lpstr>Organizational Communication  </vt:lpstr>
      <vt:lpstr>Communication Issues in Today`s  Organizations </vt:lpstr>
      <vt:lpstr>Communication Issues in Today`s  Organizations </vt:lpstr>
      <vt:lpstr>CHAPTER 13</vt:lpstr>
      <vt:lpstr>The Human Resource Management Process </vt:lpstr>
      <vt:lpstr>High-Performance Work Practices</vt:lpstr>
      <vt:lpstr>The Human Resource Management Process </vt:lpstr>
      <vt:lpstr> The Human Resources Management Process</vt:lpstr>
      <vt:lpstr>The Human Resource Management Process </vt:lpstr>
      <vt:lpstr>Identifying and Selecting Competent Employees </vt:lpstr>
      <vt:lpstr>Identifying and Selecting Competent Employees – Assessing current HR</vt:lpstr>
      <vt:lpstr>Identifying and Selecting Competent Employees </vt:lpstr>
      <vt:lpstr>Identifying and Selecting Competent Employees </vt:lpstr>
      <vt:lpstr>Major Sources of Potential Job Candidates</vt:lpstr>
      <vt:lpstr>Decruitment Options</vt:lpstr>
      <vt:lpstr>Identifying and Selecting Competent Employees </vt:lpstr>
      <vt:lpstr>Identifying and Selecting Competent Employees </vt:lpstr>
      <vt:lpstr>Selection Devices </vt:lpstr>
      <vt:lpstr>Selection Devices </vt:lpstr>
      <vt:lpstr>Identifying and Selecting Competent Employees </vt:lpstr>
      <vt:lpstr>Quality of Selection Devices as Predictors</vt:lpstr>
      <vt:lpstr>Providing Employees with Needed Skills and Knowledge </vt:lpstr>
      <vt:lpstr>Providing Employees with Needed Skills and Knowledge </vt:lpstr>
      <vt:lpstr>Employee Training Methods</vt:lpstr>
      <vt:lpstr>Retaining Competent and High Performance Employees </vt:lpstr>
      <vt:lpstr>Advantages and Disadvantages of Performance Appraisal Methods</vt:lpstr>
      <vt:lpstr>Retaining Competent and High Performance Employees</vt:lpstr>
      <vt:lpstr>Retaining Competent and High Performance Employees </vt:lpstr>
      <vt:lpstr>Factors That Influence Compensation and Benefits</vt:lpstr>
      <vt:lpstr>Retaining Competent and High Performance Employees </vt:lpstr>
      <vt:lpstr>Contemporary Issues in Managing Human Resources </vt:lpstr>
      <vt:lpstr>Contemporary Issues in Managing Human Resources </vt:lpstr>
      <vt:lpstr>Next week!</vt:lpstr>
    </vt:vector>
  </TitlesOfParts>
  <Company>Pearson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Management, Twelfth Canadian Edition</dc:title>
  <dc:subject>Chapter 12: Managers and Communication</dc:subject>
  <dc:creator>Stephen P. Robbins, Mary Coulter, Ed Leach and Mary Kilfoil</dc:creator>
  <cp:keywords>Management</cp:keywords>
  <cp:lastModifiedBy>Andrea Ghazzawi</cp:lastModifiedBy>
  <cp:revision>874</cp:revision>
  <dcterms:created xsi:type="dcterms:W3CDTF">2014-07-14T20:04:21Z</dcterms:created>
  <dcterms:modified xsi:type="dcterms:W3CDTF">2018-11-06T20:58:18Z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</Properties>
</file>