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 id="2147483702" r:id="rId5"/>
    <p:sldMasterId id="2147483697" r:id="rId6"/>
  </p:sldMasterIdLst>
  <p:notesMasterIdLst>
    <p:notesMasterId r:id="rId20"/>
  </p:notesMasterIdLst>
  <p:handoutMasterIdLst>
    <p:handoutMasterId r:id="rId21"/>
  </p:handoutMasterIdLst>
  <p:sldIdLst>
    <p:sldId id="467" r:id="rId7"/>
    <p:sldId id="950" r:id="rId8"/>
    <p:sldId id="960" r:id="rId9"/>
    <p:sldId id="966" r:id="rId10"/>
    <p:sldId id="967" r:id="rId11"/>
    <p:sldId id="952" r:id="rId12"/>
    <p:sldId id="971" r:id="rId13"/>
    <p:sldId id="972" r:id="rId14"/>
    <p:sldId id="973" r:id="rId15"/>
    <p:sldId id="968" r:id="rId16"/>
    <p:sldId id="969" r:id="rId17"/>
    <p:sldId id="970" r:id="rId18"/>
    <p:sldId id="9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114D"/>
    <a:srgbClr val="FF7C80"/>
    <a:srgbClr val="C60269"/>
    <a:srgbClr val="FFFF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0"/>
  </p:normalViewPr>
  <p:slideViewPr>
    <p:cSldViewPr snapToGrid="0">
      <p:cViewPr varScale="1">
        <p:scale>
          <a:sx n="81" d="100"/>
          <a:sy n="81" d="100"/>
        </p:scale>
        <p:origin x="758" y="4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FDB985-8404-473A-A297-1E33D8BC29AD}" type="datetimeFigureOut">
              <a:rPr lang="en-US" smtClean="0"/>
              <a:pPr/>
              <a:t>9/21/2023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72B8ED-2479-4BFE-A0EA-F4DF447902E2}" type="slidenum">
              <a:rPr lang="en-US" smtClean="0"/>
              <a:pPr/>
              <a:t>‹#›</a:t>
            </a:fld>
            <a:endParaRPr lang="en-US" dirty="0"/>
          </a:p>
        </p:txBody>
      </p:sp>
    </p:spTree>
    <p:extLst>
      <p:ext uri="{BB962C8B-B14F-4D97-AF65-F5344CB8AC3E}">
        <p14:creationId xmlns:p14="http://schemas.microsoft.com/office/powerpoint/2010/main" val="2869978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A85CDB-4198-450F-B6D3-048A14B96D4C}" type="datetimeFigureOut">
              <a:rPr lang="en-IN" smtClean="0"/>
              <a:pPr/>
              <a:t>21-09-2023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404008-3433-43AD-8483-BD8A804A264A}" type="slidenum">
              <a:rPr lang="en-IN" smtClean="0"/>
              <a:pPr/>
              <a:t>‹#›</a:t>
            </a:fld>
            <a:endParaRPr lang="en-IN" dirty="0"/>
          </a:p>
        </p:txBody>
      </p:sp>
    </p:spTree>
    <p:extLst>
      <p:ext uri="{BB962C8B-B14F-4D97-AF65-F5344CB8AC3E}">
        <p14:creationId xmlns:p14="http://schemas.microsoft.com/office/powerpoint/2010/main" val="3872739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482340" y="3911285"/>
            <a:ext cx="9144000" cy="1277937"/>
          </a:xfrm>
        </p:spPr>
        <p:txBody>
          <a:bodyPr anchor="b"/>
          <a:lstStyle>
            <a:lvl1pPr algn="l">
              <a:defRPr sz="6000">
                <a:solidFill>
                  <a:schemeClr val="bg1"/>
                </a:solidFill>
                <a:latin typeface="Garamond" panose="02020404030301010803" pitchFamily="18" charset="0"/>
              </a:defRPr>
            </a:lvl1pPr>
          </a:lstStyle>
          <a:p>
            <a:r>
              <a:rPr lang="en-US"/>
              <a:t>Presentation Name</a:t>
            </a:r>
          </a:p>
        </p:txBody>
      </p:sp>
    </p:spTree>
    <p:extLst>
      <p:ext uri="{BB962C8B-B14F-4D97-AF65-F5344CB8AC3E}">
        <p14:creationId xmlns:p14="http://schemas.microsoft.com/office/powerpoint/2010/main" val="4187337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9/21/2023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71895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202905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479445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415600" y="593367"/>
            <a:ext cx="11360800" cy="763600"/>
          </a:xfrm>
          <a:prstGeom prst="rect">
            <a:avLst/>
          </a:prstGeom>
        </p:spPr>
        <p:txBody>
          <a:bodyPr spcFirstLastPara="1" wrap="square" lIns="90000" tIns="46800" rIns="90000" bIns="46800"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 name="Google Shape;29;p7"/>
          <p:cNvSpPr txBox="1">
            <a:spLocks noGrp="1"/>
          </p:cNvSpPr>
          <p:nvPr>
            <p:ph type="body" idx="1"/>
          </p:nvPr>
        </p:nvSpPr>
        <p:spPr>
          <a:xfrm>
            <a:off x="415600" y="1536633"/>
            <a:ext cx="11360800" cy="4555200"/>
          </a:xfrm>
          <a:prstGeom prst="rect">
            <a:avLst/>
          </a:prstGeom>
        </p:spPr>
        <p:txBody>
          <a:bodyPr spcFirstLastPara="1" wrap="square" lIns="90000" tIns="46800" rIns="90000" bIns="46800" anchor="t" anchorCtr="0">
            <a:noAutofit/>
          </a:bodyPr>
          <a:lstStyle>
            <a:lvl1pPr marL="609570" lvl="0" indent="-450510" rtl="0">
              <a:spcBef>
                <a:spcPts val="675"/>
              </a:spcBef>
              <a:spcAft>
                <a:spcPts val="0"/>
              </a:spcAft>
              <a:buSzPts val="1721"/>
              <a:buChar char="⚫"/>
              <a:defRPr/>
            </a:lvl1pPr>
            <a:lvl2pPr marL="1219140" lvl="1" indent="-402569" rtl="0">
              <a:spcBef>
                <a:spcPts val="551"/>
              </a:spcBef>
              <a:spcAft>
                <a:spcPts val="0"/>
              </a:spcAft>
              <a:buSzPts val="1155"/>
              <a:buChar char="⚪"/>
              <a:defRPr/>
            </a:lvl2pPr>
            <a:lvl3pPr marL="1828709" lvl="2" indent="-400029" rtl="0">
              <a:spcBef>
                <a:spcPts val="500"/>
              </a:spcBef>
              <a:spcAft>
                <a:spcPts val="0"/>
              </a:spcAft>
              <a:buSzPts val="1125"/>
              <a:buChar char="⯍"/>
              <a:defRPr/>
            </a:lvl3pPr>
            <a:lvl4pPr marL="2438278" lvl="3" indent="-393681" rtl="0">
              <a:spcBef>
                <a:spcPts val="500"/>
              </a:spcBef>
              <a:spcAft>
                <a:spcPts val="0"/>
              </a:spcAft>
              <a:buSzPts val="1050"/>
              <a:buChar char="🞆"/>
              <a:defRPr/>
            </a:lvl4pPr>
            <a:lvl5pPr marL="3047848" lvl="4" indent="-431779" rtl="0">
              <a:spcBef>
                <a:spcPts val="500"/>
              </a:spcBef>
              <a:spcAft>
                <a:spcPts val="0"/>
              </a:spcAft>
              <a:buSzPts val="1500"/>
              <a:buChar char="•"/>
              <a:defRPr/>
            </a:lvl5pPr>
            <a:lvl6pPr marL="3657418" lvl="5" indent="-431779" rtl="0">
              <a:spcBef>
                <a:spcPts val="500"/>
              </a:spcBef>
              <a:spcAft>
                <a:spcPts val="0"/>
              </a:spcAft>
              <a:buSzPts val="1500"/>
              <a:buChar char="•"/>
              <a:defRPr/>
            </a:lvl6pPr>
            <a:lvl7pPr marL="4266987" lvl="6" indent="-431779" rtl="0">
              <a:spcBef>
                <a:spcPts val="500"/>
              </a:spcBef>
              <a:spcAft>
                <a:spcPts val="0"/>
              </a:spcAft>
              <a:buSzPts val="1500"/>
              <a:buChar char="•"/>
              <a:defRPr/>
            </a:lvl7pPr>
            <a:lvl8pPr marL="4876557" lvl="7" indent="-431779" rtl="0">
              <a:spcBef>
                <a:spcPts val="500"/>
              </a:spcBef>
              <a:spcAft>
                <a:spcPts val="0"/>
              </a:spcAft>
              <a:buSzPts val="1500"/>
              <a:buChar char="•"/>
              <a:defRPr/>
            </a:lvl8pPr>
            <a:lvl9pPr marL="5486126" lvl="8" indent="-431779" rtl="0">
              <a:spcBef>
                <a:spcPts val="500"/>
              </a:spcBef>
              <a:spcAft>
                <a:spcPts val="0"/>
              </a:spcAft>
              <a:buSzPts val="1500"/>
              <a:buChar char="•"/>
              <a:defRPr/>
            </a:lvl9pPr>
          </a:lstStyle>
          <a:p>
            <a:endParaRPr/>
          </a:p>
        </p:txBody>
      </p:sp>
      <p:sp>
        <p:nvSpPr>
          <p:cNvPr id="30" name="Google Shape;30;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 smtClean="0"/>
              <a:pPr algn="l"/>
              <a:t>‹#›</a:t>
            </a:fld>
            <a:endParaRPr lang="en"/>
          </a:p>
        </p:txBody>
      </p:sp>
    </p:spTree>
    <p:extLst>
      <p:ext uri="{BB962C8B-B14F-4D97-AF65-F5344CB8AC3E}">
        <p14:creationId xmlns:p14="http://schemas.microsoft.com/office/powerpoint/2010/main" val="2004823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fld id="{1FF68D9A-60AF-D041-8208-94719D7FA881}" type="datetimeFigureOut">
              <a:rPr lang="en-US" smtClean="0"/>
              <a:t>9/21/2023</a:t>
            </a:fld>
            <a:endParaRPr lang="en-US" dirty="0"/>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6B218248-39AE-B24D-B571-E8695ACF81F5}" type="slidenum">
              <a:rPr lang="en-US" smtClean="0"/>
              <a:t>‹#›</a:t>
            </a:fld>
            <a:endParaRPr lang="en-US" dirty="0"/>
          </a:p>
        </p:txBody>
      </p:sp>
    </p:spTree>
    <p:extLst>
      <p:ext uri="{BB962C8B-B14F-4D97-AF65-F5344CB8AC3E}">
        <p14:creationId xmlns:p14="http://schemas.microsoft.com/office/powerpoint/2010/main" val="1799165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571499" y="1137256"/>
            <a:ext cx="10515600"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571499" y="348661"/>
            <a:ext cx="10515600" cy="421441"/>
          </a:xfrm>
        </p:spPr>
        <p:txBody>
          <a:bodyPr>
            <a:normAutofit/>
          </a:bodyPr>
          <a:lstStyle>
            <a:lvl1pPr>
              <a:defRPr sz="40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489" y="6186885"/>
            <a:ext cx="12218977" cy="704054"/>
          </a:xfrm>
          <a:prstGeom prst="rect">
            <a:avLst/>
          </a:prstGeom>
        </p:spPr>
      </p:pic>
      <p:pic>
        <p:nvPicPr>
          <p:cNvPr id="9" name="Picture 8">
            <a:extLst>
              <a:ext uri="{FF2B5EF4-FFF2-40B4-BE49-F238E27FC236}">
                <a16:creationId xmlns:a16="http://schemas.microsoft.com/office/drawing/2014/main" id="{0AD13F47-3531-4371-B8DB-59E457D073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41526" y="6284782"/>
            <a:ext cx="2066548" cy="464610"/>
          </a:xfrm>
          <a:prstGeom prst="rect">
            <a:avLst/>
          </a:prstGeom>
        </p:spPr>
      </p:pic>
    </p:spTree>
    <p:extLst>
      <p:ext uri="{BB962C8B-B14F-4D97-AF65-F5344CB8AC3E}">
        <p14:creationId xmlns:p14="http://schemas.microsoft.com/office/powerpoint/2010/main" val="2141748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DE6A8-22BE-224B-A61F-8897E3C9786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68AADCE-8FC1-D544-A866-6E78076074E2}"/>
              </a:ext>
            </a:extLst>
          </p:cNvPr>
          <p:cNvSpPr>
            <a:spLocks noGrp="1"/>
          </p:cNvSpPr>
          <p:nvPr>
            <p:ph type="dt" sz="half" idx="10"/>
          </p:nvPr>
        </p:nvSpPr>
        <p:spPr/>
        <p:txBody>
          <a:bodyPr/>
          <a:lstStyle/>
          <a:p>
            <a:fld id="{1FF68D9A-60AF-D041-8208-94719D7FA881}" type="datetimeFigureOut">
              <a:rPr lang="en-US" smtClean="0"/>
              <a:t>9/21/2023</a:t>
            </a:fld>
            <a:endParaRPr lang="en-US" dirty="0"/>
          </a:p>
        </p:txBody>
      </p:sp>
      <p:sp>
        <p:nvSpPr>
          <p:cNvPr id="4" name="Footer Placeholder 3">
            <a:extLst>
              <a:ext uri="{FF2B5EF4-FFF2-40B4-BE49-F238E27FC236}">
                <a16:creationId xmlns:a16="http://schemas.microsoft.com/office/drawing/2014/main" id="{67CC6062-9F19-9249-BC01-E5FD77C1EF3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2F4E8D9-DEED-DE40-9219-E81C090023E4}"/>
              </a:ext>
            </a:extLst>
          </p:cNvPr>
          <p:cNvSpPr>
            <a:spLocks noGrp="1"/>
          </p:cNvSpPr>
          <p:nvPr>
            <p:ph type="sldNum" sz="quarter" idx="12"/>
          </p:nvPr>
        </p:nvSpPr>
        <p:spPr/>
        <p:txBody>
          <a:bodyPr/>
          <a:lstStyle/>
          <a:p>
            <a:fld id="{6B218248-39AE-B24D-B571-E8695ACF81F5}" type="slidenum">
              <a:rPr lang="en-US" smtClean="0"/>
              <a:t>‹#›</a:t>
            </a:fld>
            <a:endParaRPr lang="en-US" dirty="0"/>
          </a:p>
        </p:txBody>
      </p:sp>
    </p:spTree>
    <p:extLst>
      <p:ext uri="{BB962C8B-B14F-4D97-AF65-F5344CB8AC3E}">
        <p14:creationId xmlns:p14="http://schemas.microsoft.com/office/powerpoint/2010/main" val="15905817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2FC673-4F62-304E-AD41-18B59C45E41B}"/>
              </a:ext>
            </a:extLst>
          </p:cNvPr>
          <p:cNvSpPr>
            <a:spLocks noGrp="1"/>
          </p:cNvSpPr>
          <p:nvPr>
            <p:ph type="dt" sz="half" idx="10"/>
          </p:nvPr>
        </p:nvSpPr>
        <p:spPr/>
        <p:txBody>
          <a:bodyPr/>
          <a:lstStyle/>
          <a:p>
            <a:fld id="{1FF68D9A-60AF-D041-8208-94719D7FA881}" type="datetimeFigureOut">
              <a:rPr lang="en-US" smtClean="0"/>
              <a:t>9/21/2023</a:t>
            </a:fld>
            <a:endParaRPr lang="en-US" dirty="0"/>
          </a:p>
        </p:txBody>
      </p:sp>
      <p:sp>
        <p:nvSpPr>
          <p:cNvPr id="3" name="Footer Placeholder 2">
            <a:extLst>
              <a:ext uri="{FF2B5EF4-FFF2-40B4-BE49-F238E27FC236}">
                <a16:creationId xmlns:a16="http://schemas.microsoft.com/office/drawing/2014/main" id="{AC158BDE-0B6A-AC4D-9B03-1200FB25ADB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FE4A3DD-67A6-4D4A-A35F-01A4D4D7815C}"/>
              </a:ext>
            </a:extLst>
          </p:cNvPr>
          <p:cNvSpPr>
            <a:spLocks noGrp="1"/>
          </p:cNvSpPr>
          <p:nvPr>
            <p:ph type="sldNum" sz="quarter" idx="12"/>
          </p:nvPr>
        </p:nvSpPr>
        <p:spPr/>
        <p:txBody>
          <a:bodyPr/>
          <a:lstStyle/>
          <a:p>
            <a:fld id="{6B218248-39AE-B24D-B571-E8695ACF81F5}" type="slidenum">
              <a:rPr lang="en-US" smtClean="0"/>
              <a:t>‹#›</a:t>
            </a:fld>
            <a:endParaRPr lang="en-US" dirty="0"/>
          </a:p>
        </p:txBody>
      </p:sp>
    </p:spTree>
    <p:extLst>
      <p:ext uri="{BB962C8B-B14F-4D97-AF65-F5344CB8AC3E}">
        <p14:creationId xmlns:p14="http://schemas.microsoft.com/office/powerpoint/2010/main" val="28355750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15600" y="593367"/>
            <a:ext cx="11360800" cy="763600"/>
          </a:xfrm>
          <a:prstGeom prst="rect">
            <a:avLst/>
          </a:prstGeom>
          <a:noFill/>
          <a:ln>
            <a:noFill/>
          </a:ln>
        </p:spPr>
        <p:txBody>
          <a:bodyPr spcFirstLastPara="1" wrap="square" lIns="90000" tIns="46800" rIns="90000" bIns="46800" anchor="b" anchorCtr="0">
            <a:noAutofit/>
          </a:bodyPr>
          <a:lstStyle>
            <a:lvl1pPr lvl="0" algn="l">
              <a:lnSpc>
                <a:spcPct val="90000"/>
              </a:lnSpc>
              <a:spcBef>
                <a:spcPts val="0"/>
              </a:spcBef>
              <a:spcAft>
                <a:spcPts val="0"/>
              </a:spcAft>
              <a:buClr>
                <a:schemeClr val="dk1"/>
              </a:buClr>
              <a:buSzPts val="1400"/>
              <a:buFont typeface="Poppi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15600" y="1536633"/>
            <a:ext cx="11360800" cy="4555200"/>
          </a:xfrm>
          <a:prstGeom prst="rect">
            <a:avLst/>
          </a:prstGeom>
          <a:noFill/>
          <a:ln>
            <a:noFill/>
          </a:ln>
        </p:spPr>
        <p:txBody>
          <a:bodyPr spcFirstLastPara="1" wrap="square" lIns="90000" tIns="46800" rIns="90000" bIns="46800" anchor="t" anchorCtr="0">
            <a:noAutofit/>
          </a:bodyPr>
          <a:lstStyle>
            <a:lvl1pPr marL="457200" lvl="0" indent="-337883" algn="l">
              <a:lnSpc>
                <a:spcPct val="90000"/>
              </a:lnSpc>
              <a:spcBef>
                <a:spcPts val="675"/>
              </a:spcBef>
              <a:spcAft>
                <a:spcPts val="0"/>
              </a:spcAft>
              <a:buClr>
                <a:schemeClr val="dk1"/>
              </a:buClr>
              <a:buSzPts val="1721"/>
              <a:buChar char="⚫"/>
              <a:defRPr/>
            </a:lvl1pPr>
            <a:lvl2pPr marL="914400" lvl="1" indent="-301942" algn="l">
              <a:lnSpc>
                <a:spcPct val="90000"/>
              </a:lnSpc>
              <a:spcBef>
                <a:spcPts val="551"/>
              </a:spcBef>
              <a:spcAft>
                <a:spcPts val="0"/>
              </a:spcAft>
              <a:buClr>
                <a:schemeClr val="dk1"/>
              </a:buClr>
              <a:buSzPts val="1155"/>
              <a:buChar char="⚪"/>
              <a:defRPr/>
            </a:lvl2pPr>
            <a:lvl3pPr marL="1371600" lvl="2" indent="-300037" algn="l">
              <a:lnSpc>
                <a:spcPct val="90000"/>
              </a:lnSpc>
              <a:spcBef>
                <a:spcPts val="500"/>
              </a:spcBef>
              <a:spcAft>
                <a:spcPts val="0"/>
              </a:spcAft>
              <a:buClr>
                <a:schemeClr val="dk1"/>
              </a:buClr>
              <a:buSzPts val="1125"/>
              <a:buChar char="⯍"/>
              <a:defRPr/>
            </a:lvl3pPr>
            <a:lvl4pPr marL="1828800" lvl="3" indent="-295275" algn="l">
              <a:lnSpc>
                <a:spcPct val="90000"/>
              </a:lnSpc>
              <a:spcBef>
                <a:spcPts val="500"/>
              </a:spcBef>
              <a:spcAft>
                <a:spcPts val="0"/>
              </a:spcAft>
              <a:buClr>
                <a:schemeClr val="dk1"/>
              </a:buClr>
              <a:buSzPts val="1050"/>
              <a:buChar char="?"/>
              <a:defRPr/>
            </a:lvl4pPr>
            <a:lvl5pPr marL="2286000" lvl="4" indent="-323850" algn="l">
              <a:lnSpc>
                <a:spcPct val="90000"/>
              </a:lnSpc>
              <a:spcBef>
                <a:spcPts val="500"/>
              </a:spcBef>
              <a:spcAft>
                <a:spcPts val="0"/>
              </a:spcAft>
              <a:buClr>
                <a:schemeClr val="dk1"/>
              </a:buClr>
              <a:buSzPts val="1500"/>
              <a:buChar char="•"/>
              <a:defRPr/>
            </a:lvl5pPr>
            <a:lvl6pPr marL="2743200" lvl="5" indent="-323850" algn="l">
              <a:lnSpc>
                <a:spcPct val="90000"/>
              </a:lnSpc>
              <a:spcBef>
                <a:spcPts val="500"/>
              </a:spcBef>
              <a:spcAft>
                <a:spcPts val="0"/>
              </a:spcAft>
              <a:buClr>
                <a:schemeClr val="dk1"/>
              </a:buClr>
              <a:buSzPts val="1500"/>
              <a:buChar char="•"/>
              <a:defRPr/>
            </a:lvl6pPr>
            <a:lvl7pPr marL="3200400" lvl="6" indent="-323850" algn="l">
              <a:lnSpc>
                <a:spcPct val="90000"/>
              </a:lnSpc>
              <a:spcBef>
                <a:spcPts val="500"/>
              </a:spcBef>
              <a:spcAft>
                <a:spcPts val="0"/>
              </a:spcAft>
              <a:buClr>
                <a:schemeClr val="dk1"/>
              </a:buClr>
              <a:buSzPts val="1500"/>
              <a:buChar char="•"/>
              <a:defRPr/>
            </a:lvl7pPr>
            <a:lvl8pPr marL="3657600" lvl="7" indent="-323850" algn="l">
              <a:lnSpc>
                <a:spcPct val="90000"/>
              </a:lnSpc>
              <a:spcBef>
                <a:spcPts val="500"/>
              </a:spcBef>
              <a:spcAft>
                <a:spcPts val="0"/>
              </a:spcAft>
              <a:buClr>
                <a:schemeClr val="dk1"/>
              </a:buClr>
              <a:buSzPts val="1500"/>
              <a:buChar char="•"/>
              <a:defRPr/>
            </a:lvl8pPr>
            <a:lvl9pPr marL="4114800" lvl="8" indent="-323850" algn="l">
              <a:lnSpc>
                <a:spcPct val="90000"/>
              </a:lnSpc>
              <a:spcBef>
                <a:spcPts val="500"/>
              </a:spcBef>
              <a:spcAft>
                <a:spcPts val="0"/>
              </a:spcAft>
              <a:buClr>
                <a:schemeClr val="dk1"/>
              </a:buClr>
              <a:buSzPts val="1500"/>
              <a:buChar char="•"/>
              <a:defRPr/>
            </a:lvl9pPr>
          </a:lstStyle>
          <a:p>
            <a:endParaRPr/>
          </a:p>
        </p:txBody>
      </p:sp>
      <p:sp>
        <p:nvSpPr>
          <p:cNvPr id="36" name="Google Shape;36;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6942534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64"/>
        <p:cNvGrpSpPr/>
        <p:nvPr/>
      </p:nvGrpSpPr>
      <p:grpSpPr>
        <a:xfrm>
          <a:off x="0" y="0"/>
          <a:ext cx="0" cy="0"/>
          <a:chOff x="0" y="0"/>
          <a:chExt cx="0" cy="0"/>
        </a:xfrm>
      </p:grpSpPr>
      <p:sp>
        <p:nvSpPr>
          <p:cNvPr id="65" name="Google Shape;65;p42"/>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8798"/>
              <a:buFont typeface="Raleway SemiBold"/>
              <a:buNone/>
              <a:defRPr sz="4399" b="0" i="0" u="none" strike="noStrike" cap="none">
                <a:solidFill>
                  <a:schemeClr val="dk1"/>
                </a:solidFill>
                <a:latin typeface="Raleway SemiBold"/>
                <a:ea typeface="Raleway SemiBold"/>
                <a:cs typeface="Raleway SemiBold"/>
                <a:sym typeface="Raleway SemiBold"/>
              </a:defRPr>
            </a:lvl1pPr>
            <a:lvl2pPr lvl="1">
              <a:spcBef>
                <a:spcPts val="0"/>
              </a:spcBef>
              <a:spcAft>
                <a:spcPts val="0"/>
              </a:spcAft>
              <a:buSzPts val="1400"/>
              <a:buNone/>
              <a:defRPr sz="900"/>
            </a:lvl2pPr>
            <a:lvl3pPr lvl="2">
              <a:spcBef>
                <a:spcPts val="0"/>
              </a:spcBef>
              <a:spcAft>
                <a:spcPts val="0"/>
              </a:spcAft>
              <a:buSzPts val="1400"/>
              <a:buNone/>
              <a:defRPr sz="900"/>
            </a:lvl3pPr>
            <a:lvl4pPr lvl="3">
              <a:spcBef>
                <a:spcPts val="0"/>
              </a:spcBef>
              <a:spcAft>
                <a:spcPts val="0"/>
              </a:spcAft>
              <a:buSzPts val="1400"/>
              <a:buNone/>
              <a:defRPr sz="900"/>
            </a:lvl4pPr>
            <a:lvl5pPr lvl="4">
              <a:spcBef>
                <a:spcPts val="0"/>
              </a:spcBef>
              <a:spcAft>
                <a:spcPts val="0"/>
              </a:spcAft>
              <a:buSzPts val="1400"/>
              <a:buNone/>
              <a:defRPr sz="900"/>
            </a:lvl5pPr>
            <a:lvl6pPr lvl="5">
              <a:spcBef>
                <a:spcPts val="0"/>
              </a:spcBef>
              <a:spcAft>
                <a:spcPts val="0"/>
              </a:spcAft>
              <a:buSzPts val="1400"/>
              <a:buNone/>
              <a:defRPr sz="900"/>
            </a:lvl6pPr>
            <a:lvl7pPr lvl="6">
              <a:spcBef>
                <a:spcPts val="0"/>
              </a:spcBef>
              <a:spcAft>
                <a:spcPts val="0"/>
              </a:spcAft>
              <a:buSzPts val="1400"/>
              <a:buNone/>
              <a:defRPr sz="900"/>
            </a:lvl7pPr>
            <a:lvl8pPr lvl="7">
              <a:spcBef>
                <a:spcPts val="0"/>
              </a:spcBef>
              <a:spcAft>
                <a:spcPts val="0"/>
              </a:spcAft>
              <a:buSzPts val="1400"/>
              <a:buNone/>
              <a:defRPr sz="900"/>
            </a:lvl8pPr>
            <a:lvl9pPr lvl="8">
              <a:spcBef>
                <a:spcPts val="0"/>
              </a:spcBef>
              <a:spcAft>
                <a:spcPts val="0"/>
              </a:spcAft>
              <a:buSzPts val="1400"/>
              <a:buNone/>
              <a:defRPr sz="900"/>
            </a:lvl9pPr>
          </a:lstStyle>
          <a:p>
            <a:endParaRPr/>
          </a:p>
        </p:txBody>
      </p:sp>
      <p:sp>
        <p:nvSpPr>
          <p:cNvPr id="66" name="Google Shape;66;p42"/>
          <p:cNvSpPr txBox="1">
            <a:spLocks noGrp="1"/>
          </p:cNvSpPr>
          <p:nvPr>
            <p:ph type="body" idx="1"/>
          </p:nvPr>
        </p:nvSpPr>
        <p:spPr>
          <a:xfrm>
            <a:off x="838201" y="1825625"/>
            <a:ext cx="10515600" cy="4351338"/>
          </a:xfrm>
          <a:prstGeom prst="rect">
            <a:avLst/>
          </a:prstGeom>
          <a:noFill/>
          <a:ln>
            <a:noFill/>
          </a:ln>
        </p:spPr>
        <p:txBody>
          <a:bodyPr spcFirstLastPara="1" wrap="square" lIns="91425" tIns="45700" rIns="91425" bIns="45700" anchor="t" anchorCtr="0">
            <a:noAutofit/>
          </a:bodyPr>
          <a:lstStyle>
            <a:lvl1pPr marL="228600" marR="0" lvl="0" indent="-292068" algn="l" rtl="0">
              <a:lnSpc>
                <a:spcPct val="90000"/>
              </a:lnSpc>
              <a:spcBef>
                <a:spcPts val="1000"/>
              </a:spcBef>
              <a:spcAft>
                <a:spcPts val="0"/>
              </a:spcAft>
              <a:buClr>
                <a:schemeClr val="dk1"/>
              </a:buClr>
              <a:buSzPts val="5599"/>
              <a:buFont typeface="Arial"/>
              <a:buChar char="•"/>
              <a:defRPr sz="2800" b="0" i="0" u="none" strike="noStrike" cap="none">
                <a:solidFill>
                  <a:schemeClr val="dk1"/>
                </a:solidFill>
                <a:latin typeface="Raleway Medium"/>
                <a:ea typeface="Raleway Medium"/>
                <a:cs typeface="Raleway Medium"/>
                <a:sym typeface="Raleway Medium"/>
              </a:defRPr>
            </a:lvl1pPr>
            <a:lvl2pPr marL="457200" marR="0" lvl="1" indent="-266668" algn="l" rtl="0">
              <a:lnSpc>
                <a:spcPct val="90000"/>
              </a:lnSpc>
              <a:spcBef>
                <a:spcPts val="500"/>
              </a:spcBef>
              <a:spcAft>
                <a:spcPts val="0"/>
              </a:spcAft>
              <a:buClr>
                <a:schemeClr val="dk1"/>
              </a:buClr>
              <a:buSzPts val="4799"/>
              <a:buFont typeface="Arial"/>
              <a:buChar char="•"/>
              <a:defRPr sz="2400" b="0" i="0" u="none" strike="noStrike" cap="none">
                <a:solidFill>
                  <a:schemeClr val="dk1"/>
                </a:solidFill>
                <a:latin typeface="Raleway Medium"/>
                <a:ea typeface="Raleway Medium"/>
                <a:cs typeface="Raleway Medium"/>
                <a:sym typeface="Raleway Medium"/>
              </a:defRPr>
            </a:lvl2pPr>
            <a:lvl3pPr marL="685800" marR="0" lvl="2" indent="-241268" algn="l" rtl="0">
              <a:lnSpc>
                <a:spcPct val="90000"/>
              </a:lnSpc>
              <a:spcBef>
                <a:spcPts val="500"/>
              </a:spcBef>
              <a:spcAft>
                <a:spcPts val="0"/>
              </a:spcAft>
              <a:buClr>
                <a:schemeClr val="dk1"/>
              </a:buClr>
              <a:buSzPts val="3999"/>
              <a:buFont typeface="Arial"/>
              <a:buChar char="•"/>
              <a:defRPr sz="2000" b="0" i="0" u="none" strike="noStrike" cap="none">
                <a:solidFill>
                  <a:schemeClr val="dk1"/>
                </a:solidFill>
                <a:latin typeface="Raleway Medium"/>
                <a:ea typeface="Raleway Medium"/>
                <a:cs typeface="Raleway Medium"/>
                <a:sym typeface="Raleway Medium"/>
              </a:defRPr>
            </a:lvl3pPr>
            <a:lvl4pPr marL="914400" marR="0" lvl="3"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4pPr>
            <a:lvl5pPr marL="1143000" marR="0" lvl="4"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5pPr>
            <a:lvl6pPr marL="1371600" marR="0" lvl="5"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6pPr>
            <a:lvl7pPr marL="1600200" marR="0" lvl="6"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7pPr>
            <a:lvl8pPr marL="1828800" marR="0" lvl="7"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8pPr>
            <a:lvl9pPr marL="2057400" marR="0" lvl="8"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9pPr>
          </a:lstStyle>
          <a:p>
            <a:endParaRPr/>
          </a:p>
        </p:txBody>
      </p:sp>
      <p:sp>
        <p:nvSpPr>
          <p:cNvPr id="67" name="Google Shape;67;p42"/>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Raleway Medium"/>
                <a:ea typeface="Raleway Medium"/>
                <a:cs typeface="Raleway Medium"/>
                <a:sym typeface="Raleway Medium"/>
              </a:defRPr>
            </a:lvl1pPr>
            <a:lvl2pPr marR="0" lvl="1"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2pPr>
            <a:lvl3pPr marR="0" lvl="2"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3pPr>
            <a:lvl4pPr marR="0" lvl="3"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4pPr>
            <a:lvl5pPr marR="0" lvl="4"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5pPr>
            <a:lvl6pPr marR="0" lvl="5"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6pPr>
            <a:lvl7pPr marR="0" lvl="6"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7pPr>
            <a:lvl8pPr marR="0" lvl="7"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8pPr>
            <a:lvl9pPr marR="0" lvl="8"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9pPr>
          </a:lstStyle>
          <a:p>
            <a:endParaRPr dirty="0"/>
          </a:p>
        </p:txBody>
      </p:sp>
      <p:sp>
        <p:nvSpPr>
          <p:cNvPr id="68" name="Google Shape;68;p42"/>
          <p:cNvSpPr txBox="1">
            <a:spLocks noGrp="1"/>
          </p:cNvSpPr>
          <p:nvPr>
            <p:ph type="ftr" idx="11"/>
          </p:nvPr>
        </p:nvSpPr>
        <p:spPr>
          <a:xfrm>
            <a:off x="151388" y="6356351"/>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Raleway Medium"/>
                <a:ea typeface="Raleway Medium"/>
                <a:cs typeface="Raleway Medium"/>
                <a:sym typeface="Raleway Medium"/>
              </a:defRPr>
            </a:lvl1pPr>
            <a:lvl2pPr marR="0" lvl="1"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2pPr>
            <a:lvl3pPr marR="0" lvl="2"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3pPr>
            <a:lvl4pPr marR="0" lvl="3"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4pPr>
            <a:lvl5pPr marR="0" lvl="4"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5pPr>
            <a:lvl6pPr marR="0" lvl="5"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6pPr>
            <a:lvl7pPr marR="0" lvl="6"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7pPr>
            <a:lvl8pPr marR="0" lvl="7"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8pPr>
            <a:lvl9pPr marR="0" lvl="8"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9pPr>
          </a:lstStyle>
          <a:p>
            <a:endParaRPr dirty="0"/>
          </a:p>
        </p:txBody>
      </p:sp>
      <p:sp>
        <p:nvSpPr>
          <p:cNvPr id="69" name="Google Shape;69;p42"/>
          <p:cNvSpPr>
            <a:spLocks noGrp="1"/>
          </p:cNvSpPr>
          <p:nvPr>
            <p:ph type="sldNum" idx="12"/>
          </p:nvPr>
        </p:nvSpPr>
        <p:spPr>
          <a:xfrm>
            <a:off x="-231349" y="255588"/>
            <a:ext cx="838200" cy="365125"/>
          </a:xfrm>
          <a:prstGeom prst="roundRect">
            <a:avLst>
              <a:gd name="adj" fmla="val 10797"/>
            </a:avLst>
          </a:prstGeom>
          <a:gradFill>
            <a:gsLst>
              <a:gs pos="0">
                <a:schemeClr val="accent4"/>
              </a:gs>
              <a:gs pos="100000">
                <a:schemeClr val="accent5"/>
              </a:gs>
            </a:gsLst>
            <a:lin ang="10800000" scaled="0"/>
          </a:gra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1802302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pPr/>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385387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atin typeface="Avenir Next LT Pro"/>
              </a:defRPr>
            </a:lvl1pPr>
            <a:lvl2pPr>
              <a:defRPr>
                <a:latin typeface="Avenir Next LT Pro"/>
              </a:defRPr>
            </a:lvl2pPr>
            <a:lvl3pPr>
              <a:defRPr>
                <a:latin typeface="Avenir Next LT Pro"/>
              </a:defRPr>
            </a:lvl3pPr>
            <a:lvl4pPr>
              <a:defRPr>
                <a:latin typeface="Avenir Next LT Pro"/>
              </a:defRPr>
            </a:lvl4pPr>
            <a:lvl5pPr>
              <a:defRPr>
                <a:latin typeface="Avenir Next LT P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949138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59152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pPr/>
              <a:t>9/21/2023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203092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pPr/>
              <a:t>9/21/2023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733172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pPr/>
              <a:t>9/21/2023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21031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9/21/2023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14638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9/21/2023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1718414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pPr/>
              <a:t>9/21/2023</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dirty="0"/>
          </a:p>
        </p:txBody>
      </p:sp>
      <p:sp>
        <p:nvSpPr>
          <p:cNvPr id="7" name="Rectangle 6"/>
          <p:cNvSpPr/>
          <p:nvPr userDrawn="1"/>
        </p:nvSpPr>
        <p:spPr>
          <a:xfrm>
            <a:off x="0" y="-335280"/>
            <a:ext cx="12192000" cy="7193280"/>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dirty="0"/>
          </a:p>
        </p:txBody>
      </p:sp>
      <p:cxnSp>
        <p:nvCxnSpPr>
          <p:cNvPr id="10" name="Straight Connector 9"/>
          <p:cNvCxnSpPr/>
          <p:nvPr userDrawn="1"/>
        </p:nvCxnSpPr>
        <p:spPr>
          <a:xfrm>
            <a:off x="3345180" y="2707281"/>
            <a:ext cx="0" cy="2283821"/>
          </a:xfrm>
          <a:prstGeom prst="line">
            <a:avLst/>
          </a:prstGeom>
          <a:ln w="34925"/>
        </p:spPr>
        <p:style>
          <a:lnRef idx="3">
            <a:schemeClr val="dk1"/>
          </a:lnRef>
          <a:fillRef idx="0">
            <a:schemeClr val="dk1"/>
          </a:fillRef>
          <a:effectRef idx="2">
            <a:schemeClr val="dk1"/>
          </a:effectRef>
          <a:fontRef idx="minor">
            <a:schemeClr val="tx1"/>
          </a:fontRef>
        </p:style>
      </p:cxn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51862" y="2544174"/>
            <a:ext cx="4801940" cy="1533432"/>
          </a:xfrm>
          <a:prstGeom prst="rect">
            <a:avLst/>
          </a:prstGeom>
        </p:spPr>
      </p:pic>
    </p:spTree>
    <p:extLst>
      <p:ext uri="{BB962C8B-B14F-4D97-AF65-F5344CB8AC3E}">
        <p14:creationId xmlns:p14="http://schemas.microsoft.com/office/powerpoint/2010/main" val="1002095191"/>
      </p:ext>
    </p:extLst>
  </p:cSld>
  <p:clrMap bg1="lt1" tx1="dk1" bg2="lt2" tx2="dk2" accent1="accent1" accent2="accent2" accent3="accent3" accent4="accent4" accent5="accent5" accent6="accent6" hlink="hlink" folHlink="folHlink"/>
  <p:sldLayoutIdLst>
    <p:sldLayoutId id="2147483680" r:id="rId1"/>
  </p:sldLayoutIdLst>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096000"/>
            <a:ext cx="12192000" cy="771800"/>
          </a:xfrm>
          <a:prstGeom prst="rect">
            <a:avLst/>
          </a:prstGeom>
          <a:solidFill>
            <a:srgbClr val="000000"/>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dirty="0"/>
          </a:p>
        </p:txBody>
      </p:sp>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pPr/>
              <a:t>9/21/2023</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dirty="0"/>
          </a:p>
        </p:txBody>
      </p:sp>
      <p:sp>
        <p:nvSpPr>
          <p:cNvPr id="7" name="Rectangle 6"/>
          <p:cNvSpPr/>
          <p:nvPr userDrawn="1"/>
        </p:nvSpPr>
        <p:spPr>
          <a:xfrm>
            <a:off x="0" y="6140361"/>
            <a:ext cx="12192000" cy="705028"/>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dirty="0"/>
          </a:p>
        </p:txBody>
      </p:sp>
      <p:pic>
        <p:nvPicPr>
          <p:cNvPr id="8" name="Picture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890762" y="6165912"/>
            <a:ext cx="1935479" cy="618068"/>
          </a:xfrm>
          <a:prstGeom prst="rect">
            <a:avLst/>
          </a:prstGeom>
        </p:spPr>
      </p:pic>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84" r:id="rId1"/>
    <p:sldLayoutId id="2147483704" r:id="rId2"/>
    <p:sldLayoutId id="2147483705"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1" r:id="rId12"/>
  </p:sldLayoutIdLst>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15E1-575C-CC43-8E0C-38A94C0D07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8D70D65-9225-7C42-BE9D-7E7ACD2302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BD5A4A-C107-8941-A91D-265C67035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F68D9A-60AF-D041-8208-94719D7FA881}" type="datetimeFigureOut">
              <a:rPr lang="en-US" smtClean="0"/>
              <a:t>9/21/2023</a:t>
            </a:fld>
            <a:endParaRPr lang="en-US" dirty="0"/>
          </a:p>
        </p:txBody>
      </p:sp>
      <p:sp>
        <p:nvSpPr>
          <p:cNvPr id="5" name="Footer Placeholder 4">
            <a:extLst>
              <a:ext uri="{FF2B5EF4-FFF2-40B4-BE49-F238E27FC236}">
                <a16:creationId xmlns:a16="http://schemas.microsoft.com/office/drawing/2014/main" id="{79748F1F-AA4B-E44F-87CA-30B4D3D4B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1F76259-99F7-DF4A-8A42-0737A8CCE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18248-39AE-B24D-B571-E8695ACF81F5}" type="slidenum">
              <a:rPr lang="en-US" smtClean="0"/>
              <a:t>‹#›</a:t>
            </a:fld>
            <a:endParaRPr lang="en-US" dirty="0"/>
          </a:p>
        </p:txBody>
      </p:sp>
    </p:spTree>
    <p:extLst>
      <p:ext uri="{BB962C8B-B14F-4D97-AF65-F5344CB8AC3E}">
        <p14:creationId xmlns:p14="http://schemas.microsoft.com/office/powerpoint/2010/main" val="283706685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7" r:id="rId5"/>
    <p:sldLayoutId id="2147483708"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0" y="0"/>
            <a:ext cx="12192000" cy="72136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BE776D66-1F2F-B348-8DC7-42BD5D86556D}"/>
              </a:ext>
            </a:extLst>
          </p:cNvPr>
          <p:cNvSpPr txBox="1"/>
          <p:nvPr/>
        </p:nvSpPr>
        <p:spPr>
          <a:xfrm>
            <a:off x="421063" y="2146077"/>
            <a:ext cx="11349873" cy="6032421"/>
          </a:xfrm>
          <a:prstGeom prst="rect">
            <a:avLst/>
          </a:prstGeom>
          <a:noFill/>
        </p:spPr>
        <p:txBody>
          <a:bodyPr wrap="square" lIns="91440" tIns="45720" rIns="91440" bIns="45720" rtlCol="0" anchor="t">
            <a:spAutoFit/>
          </a:bodyPr>
          <a:lstStyle/>
          <a:p>
            <a:pPr algn="ctr"/>
            <a:endParaRPr lang="en-US" sz="3200" dirty="0">
              <a:solidFill>
                <a:schemeClr val="bg1"/>
              </a:solidFill>
              <a:latin typeface="Georgia"/>
            </a:endParaRPr>
          </a:p>
          <a:p>
            <a:pPr algn="ctr"/>
            <a:r>
              <a:rPr lang="en-US" sz="3200" b="1" i="0" u="none" strike="noStrike" dirty="0">
                <a:solidFill>
                  <a:schemeClr val="bg1"/>
                </a:solidFill>
                <a:effectLst/>
                <a:latin typeface="Times New Roman" panose="02020603050405020304" pitchFamily="18" charset="0"/>
              </a:rPr>
              <a:t>Adaptive ∆-Stepping Algorithm for Communication-Efficient Distributed Computing in  Heterogeneous and Mobile Environments</a:t>
            </a:r>
          </a:p>
          <a:p>
            <a:pPr algn="ctr"/>
            <a:endParaRPr lang="en-US" sz="2400" b="1" dirty="0">
              <a:solidFill>
                <a:schemeClr val="bg1"/>
              </a:solidFill>
              <a:latin typeface="Times New Roman" panose="02020603050405020304" pitchFamily="18" charset="0"/>
            </a:endParaRPr>
          </a:p>
          <a:p>
            <a:pPr algn="ctr"/>
            <a:endParaRPr lang="en-US" sz="2400" b="1" dirty="0">
              <a:solidFill>
                <a:schemeClr val="bg1"/>
              </a:solidFill>
              <a:latin typeface="Times New Roman" panose="02020603050405020304" pitchFamily="18" charset="0"/>
            </a:endParaRPr>
          </a:p>
          <a:p>
            <a:pPr algn="ctr"/>
            <a:r>
              <a:rPr lang="en-US" sz="2400" b="1" dirty="0">
                <a:solidFill>
                  <a:schemeClr val="bg1"/>
                </a:solidFill>
                <a:latin typeface="Times New Roman" panose="02020603050405020304" pitchFamily="18" charset="0"/>
              </a:rPr>
              <a:t>Gourinath – AM.EN.U4CSE20129</a:t>
            </a:r>
          </a:p>
          <a:p>
            <a:pPr algn="ctr"/>
            <a:r>
              <a:rPr lang="en-US" sz="2400" b="1" dirty="0">
                <a:solidFill>
                  <a:schemeClr val="bg1"/>
                </a:solidFill>
                <a:effectLst/>
                <a:latin typeface="Times New Roman" panose="02020603050405020304" pitchFamily="18" charset="0"/>
              </a:rPr>
              <a:t>         Karthik Prasad – </a:t>
            </a:r>
            <a:r>
              <a:rPr lang="en-US" sz="2400" b="1" dirty="0">
                <a:solidFill>
                  <a:schemeClr val="bg1"/>
                </a:solidFill>
                <a:latin typeface="Times New Roman" panose="02020603050405020304" pitchFamily="18" charset="0"/>
              </a:rPr>
              <a:t>AM.EN.U4CSE20240</a:t>
            </a:r>
            <a:endParaRPr lang="en-US" sz="2400" b="0" dirty="0">
              <a:solidFill>
                <a:schemeClr val="bg1"/>
              </a:solidFill>
              <a:effectLst/>
            </a:endParaRPr>
          </a:p>
          <a:p>
            <a:r>
              <a:rPr lang="en-US" sz="4000" dirty="0">
                <a:solidFill>
                  <a:schemeClr val="bg1"/>
                </a:solidFill>
                <a:latin typeface="Georgia"/>
              </a:rPr>
              <a:t>                               </a:t>
            </a:r>
            <a:endParaRPr lang="en-US" sz="2400" dirty="0">
              <a:solidFill>
                <a:schemeClr val="bg1"/>
              </a:solidFill>
              <a:latin typeface="Georgia"/>
            </a:endParaRPr>
          </a:p>
          <a:p>
            <a:pPr algn="ctr"/>
            <a:endParaRPr lang="en-US" sz="4000" dirty="0">
              <a:solidFill>
                <a:schemeClr val="bg1"/>
              </a:solidFill>
              <a:latin typeface="Georgia"/>
            </a:endParaRPr>
          </a:p>
          <a:p>
            <a:pPr algn="ctr"/>
            <a:endParaRPr lang="en-US" sz="2400" dirty="0">
              <a:solidFill>
                <a:schemeClr val="bg1"/>
              </a:solidFill>
              <a:latin typeface="Georgia"/>
            </a:endParaRPr>
          </a:p>
          <a:p>
            <a:pPr algn="ctr"/>
            <a:endParaRPr lang="en-US" sz="4000" dirty="0">
              <a:solidFill>
                <a:schemeClr val="bg1"/>
              </a:solidFill>
              <a:cs typeface="Calibri"/>
            </a:endParaRPr>
          </a:p>
          <a:p>
            <a:pPr algn="ctr"/>
            <a:endParaRPr lang="en-US" dirty="0">
              <a:solidFill>
                <a:schemeClr val="bg1"/>
              </a:solidFill>
              <a:latin typeface="Georgia"/>
              <a:cs typeface="Calibri"/>
            </a:endParaRPr>
          </a:p>
        </p:txBody>
      </p:sp>
      <p:pic>
        <p:nvPicPr>
          <p:cNvPr id="11" name="Google Shape;154;p22" descr="A picture containing person, white&#10;&#10;Description automatically generated">
            <a:extLst>
              <a:ext uri="{FF2B5EF4-FFF2-40B4-BE49-F238E27FC236}">
                <a16:creationId xmlns:a16="http://schemas.microsoft.com/office/drawing/2014/main" id="{8B1E97CD-116B-7461-F600-62BBBFA559B7}"/>
              </a:ext>
            </a:extLst>
          </p:cNvPr>
          <p:cNvPicPr preferRelativeResize="0"/>
          <p:nvPr/>
        </p:nvPicPr>
        <p:blipFill rotWithShape="1">
          <a:blip r:embed="rId2">
            <a:alphaModFix/>
          </a:blip>
          <a:srcRect l="20568" t="1834" r="17645" b="33811"/>
          <a:stretch/>
        </p:blipFill>
        <p:spPr>
          <a:xfrm>
            <a:off x="5184991" y="433970"/>
            <a:ext cx="1614626" cy="1494417"/>
          </a:xfrm>
          <a:prstGeom prst="ellipse">
            <a:avLst/>
          </a:prstGeom>
          <a:noFill/>
          <a:ln w="28575" cap="flat" cmpd="sng">
            <a:solidFill>
              <a:srgbClr val="FFFFFF"/>
            </a:solidFill>
            <a:prstDash val="solid"/>
            <a:round/>
            <a:headEnd type="none" w="sm" len="sm"/>
            <a:tailEnd type="none" w="sm" len="sm"/>
          </a:ln>
        </p:spPr>
      </p:pic>
      <p:sp>
        <p:nvSpPr>
          <p:cNvPr id="6" name="Google Shape;1890;p24">
            <a:extLst>
              <a:ext uri="{FF2B5EF4-FFF2-40B4-BE49-F238E27FC236}">
                <a16:creationId xmlns:a16="http://schemas.microsoft.com/office/drawing/2014/main" id="{D350A223-BAD9-4EAB-F348-A9D801421B4A}"/>
              </a:ext>
            </a:extLst>
          </p:cNvPr>
          <p:cNvSpPr txBox="1"/>
          <p:nvPr/>
        </p:nvSpPr>
        <p:spPr>
          <a:xfrm>
            <a:off x="254843" y="6534875"/>
            <a:ext cx="11937157" cy="32312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600"/>
              <a:buFont typeface="Arial"/>
              <a:buNone/>
            </a:pPr>
            <a:r>
              <a:rPr lang="en-US" sz="1500" dirty="0">
                <a:solidFill>
                  <a:schemeClr val="lt1"/>
                </a:solidFill>
                <a:latin typeface="Calibri"/>
                <a:ea typeface="Calibri"/>
                <a:cs typeface="Calibri"/>
                <a:sym typeface="Calibri"/>
              </a:rPr>
              <a:t>Amrita School of Computing | Amrita Vishwa Vidyapeetham | Amritapuri     </a:t>
            </a:r>
          </a:p>
        </p:txBody>
      </p:sp>
    </p:spTree>
    <p:extLst>
      <p:ext uri="{BB962C8B-B14F-4D97-AF65-F5344CB8AC3E}">
        <p14:creationId xmlns:p14="http://schemas.microsoft.com/office/powerpoint/2010/main" val="30491948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73E7B2-C592-3425-E71B-ED25DDB6F1AB}"/>
              </a:ext>
            </a:extLst>
          </p:cNvPr>
          <p:cNvSpPr>
            <a:spLocks noGrp="1"/>
          </p:cNvSpPr>
          <p:nvPr>
            <p:ph idx="1"/>
          </p:nvPr>
        </p:nvSpPr>
        <p:spPr/>
        <p:txBody>
          <a:bodyPr/>
          <a:lstStyle/>
          <a:p>
            <a:r>
              <a:rPr lang="en-US" dirty="0"/>
              <a:t>At least 2 substantial algorithms to be implemented as part of Project Phase I needs to be explained.</a:t>
            </a:r>
          </a:p>
          <a:p>
            <a:endParaRPr lang="en-US" dirty="0"/>
          </a:p>
          <a:p>
            <a:r>
              <a:rPr lang="en-US" dirty="0"/>
              <a:t>Maximum 2 slides</a:t>
            </a:r>
            <a:endParaRPr lang="en-IN" dirty="0"/>
          </a:p>
        </p:txBody>
      </p:sp>
      <p:sp>
        <p:nvSpPr>
          <p:cNvPr id="3" name="Title 2">
            <a:extLst>
              <a:ext uri="{FF2B5EF4-FFF2-40B4-BE49-F238E27FC236}">
                <a16:creationId xmlns:a16="http://schemas.microsoft.com/office/drawing/2014/main" id="{0950A416-DC55-3B37-C414-ECD06B0CFE76}"/>
              </a:ext>
            </a:extLst>
          </p:cNvPr>
          <p:cNvSpPr>
            <a:spLocks noGrp="1"/>
          </p:cNvSpPr>
          <p:nvPr>
            <p:ph type="title"/>
          </p:nvPr>
        </p:nvSpPr>
        <p:spPr/>
        <p:txBody>
          <a:bodyPr>
            <a:normAutofit fontScale="90000"/>
          </a:bodyPr>
          <a:lstStyle/>
          <a:p>
            <a:r>
              <a:rPr lang="en-US" dirty="0"/>
              <a:t>Algorithms </a:t>
            </a:r>
            <a:endParaRPr lang="en-IN" dirty="0"/>
          </a:p>
        </p:txBody>
      </p:sp>
    </p:spTree>
    <p:extLst>
      <p:ext uri="{BB962C8B-B14F-4D97-AF65-F5344CB8AC3E}">
        <p14:creationId xmlns:p14="http://schemas.microsoft.com/office/powerpoint/2010/main" val="1257393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DE5E60-184F-C507-B5E5-4A62823DBCD9}"/>
              </a:ext>
            </a:extLst>
          </p:cNvPr>
          <p:cNvSpPr>
            <a:spLocks noGrp="1"/>
          </p:cNvSpPr>
          <p:nvPr>
            <p:ph idx="1"/>
          </p:nvPr>
        </p:nvSpPr>
        <p:spPr/>
        <p:txBody>
          <a:bodyPr/>
          <a:lstStyle/>
          <a:p>
            <a:r>
              <a:rPr lang="en-US" dirty="0"/>
              <a:t>Demonstrate the current implementation status.</a:t>
            </a:r>
          </a:p>
          <a:p>
            <a:r>
              <a:rPr lang="en-US" dirty="0"/>
              <a:t>At least 40% of the implementation should be shown</a:t>
            </a:r>
            <a:endParaRPr lang="en-IN" dirty="0"/>
          </a:p>
        </p:txBody>
      </p:sp>
      <p:sp>
        <p:nvSpPr>
          <p:cNvPr id="3" name="Title 2">
            <a:extLst>
              <a:ext uri="{FF2B5EF4-FFF2-40B4-BE49-F238E27FC236}">
                <a16:creationId xmlns:a16="http://schemas.microsoft.com/office/drawing/2014/main" id="{AE24266F-EC5D-621B-8760-C5ECACFA7DD5}"/>
              </a:ext>
            </a:extLst>
          </p:cNvPr>
          <p:cNvSpPr>
            <a:spLocks noGrp="1"/>
          </p:cNvSpPr>
          <p:nvPr>
            <p:ph type="title"/>
          </p:nvPr>
        </p:nvSpPr>
        <p:spPr/>
        <p:txBody>
          <a:bodyPr>
            <a:normAutofit fontScale="90000"/>
          </a:bodyPr>
          <a:lstStyle/>
          <a:p>
            <a:r>
              <a:rPr lang="en-US" dirty="0"/>
              <a:t>Current status</a:t>
            </a:r>
            <a:endParaRPr lang="en-IN" dirty="0"/>
          </a:p>
        </p:txBody>
      </p:sp>
    </p:spTree>
    <p:extLst>
      <p:ext uri="{BB962C8B-B14F-4D97-AF65-F5344CB8AC3E}">
        <p14:creationId xmlns:p14="http://schemas.microsoft.com/office/powerpoint/2010/main" val="2753574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80D22F-8881-378B-D731-088B85AF04A2}"/>
              </a:ext>
            </a:extLst>
          </p:cNvPr>
          <p:cNvSpPr>
            <a:spLocks noGrp="1"/>
          </p:cNvSpPr>
          <p:nvPr>
            <p:ph idx="1"/>
          </p:nvPr>
        </p:nvSpPr>
        <p:spPr/>
        <p:txBody>
          <a:bodyPr/>
          <a:lstStyle/>
          <a:p>
            <a:pPr marL="0" indent="0">
              <a:buNone/>
            </a:pPr>
            <a:r>
              <a:rPr lang="en-US" dirty="0"/>
              <a:t>"Communication-Efficient ∆-Stepping for Distributed Computing Systems," presented at the Conference Name, 21-23 June 2023.</a:t>
            </a:r>
          </a:p>
          <a:p>
            <a:pPr marL="0" indent="0">
              <a:buNone/>
            </a:pPr>
            <a:endParaRPr lang="en-US" dirty="0"/>
          </a:p>
          <a:p>
            <a:pPr marL="0" indent="0">
              <a:buNone/>
            </a:pPr>
            <a:r>
              <a:rPr lang="en-US" dirty="0"/>
              <a:t>"</a:t>
            </a:r>
            <a:r>
              <a:rPr lang="en-US" dirty="0" err="1"/>
              <a:t>EdgeIoT</a:t>
            </a:r>
            <a:r>
              <a:rPr lang="en-US" dirty="0"/>
              <a:t>: Mobile Edge Computing for the Internet of Things," Date of Publication: 16 December 2016.</a:t>
            </a:r>
          </a:p>
          <a:p>
            <a:pPr marL="0" indent="0">
              <a:buNone/>
            </a:pPr>
            <a:endParaRPr lang="en-US" dirty="0"/>
          </a:p>
          <a:p>
            <a:pPr marL="0" indent="0">
              <a:buNone/>
            </a:pPr>
            <a:r>
              <a:rPr lang="en-US"/>
              <a:t>"</a:t>
            </a:r>
            <a:r>
              <a:rPr lang="en-US" dirty="0"/>
              <a:t>Mobile Edge Computing: A Survey," Date of Publication: 08 September 2017.</a:t>
            </a:r>
          </a:p>
          <a:p>
            <a:pPr marL="0" indent="0">
              <a:buNone/>
            </a:pPr>
            <a:endParaRPr lang="en-US" dirty="0"/>
          </a:p>
          <a:p>
            <a:pPr marL="0" indent="0">
              <a:buNone/>
            </a:pPr>
            <a:endParaRPr lang="en-US" dirty="0"/>
          </a:p>
        </p:txBody>
      </p:sp>
      <p:sp>
        <p:nvSpPr>
          <p:cNvPr id="3" name="Title 2">
            <a:extLst>
              <a:ext uri="{FF2B5EF4-FFF2-40B4-BE49-F238E27FC236}">
                <a16:creationId xmlns:a16="http://schemas.microsoft.com/office/drawing/2014/main" id="{AEEEEF86-278A-9475-5530-05B891D50F4E}"/>
              </a:ext>
            </a:extLst>
          </p:cNvPr>
          <p:cNvSpPr>
            <a:spLocks noGrp="1"/>
          </p:cNvSpPr>
          <p:nvPr>
            <p:ph type="title"/>
          </p:nvPr>
        </p:nvSpPr>
        <p:spPr/>
        <p:txBody>
          <a:bodyPr>
            <a:normAutofit fontScale="90000"/>
          </a:bodyPr>
          <a:lstStyle/>
          <a:p>
            <a:r>
              <a:rPr lang="en-US" dirty="0"/>
              <a:t>References</a:t>
            </a:r>
            <a:endParaRPr lang="en-IN" dirty="0"/>
          </a:p>
        </p:txBody>
      </p:sp>
    </p:spTree>
    <p:extLst>
      <p:ext uri="{BB962C8B-B14F-4D97-AF65-F5344CB8AC3E}">
        <p14:creationId xmlns:p14="http://schemas.microsoft.com/office/powerpoint/2010/main" val="4058461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3CA20-833D-DEF8-E939-A15764AF3CDB}"/>
              </a:ext>
            </a:extLst>
          </p:cNvPr>
          <p:cNvSpPr>
            <a:spLocks noGrp="1"/>
          </p:cNvSpPr>
          <p:nvPr>
            <p:ph type="title"/>
          </p:nvPr>
        </p:nvSpPr>
        <p:spPr/>
        <p:txBody>
          <a:bodyPr/>
          <a:lstStyle/>
          <a:p>
            <a:r>
              <a:rPr lang="en-US" dirty="0"/>
              <a:t>Thank You</a:t>
            </a:r>
            <a:endParaRPr lang="en-IN" dirty="0"/>
          </a:p>
        </p:txBody>
      </p:sp>
      <p:sp>
        <p:nvSpPr>
          <p:cNvPr id="5" name="Text Placeholder 4">
            <a:extLst>
              <a:ext uri="{FF2B5EF4-FFF2-40B4-BE49-F238E27FC236}">
                <a16:creationId xmlns:a16="http://schemas.microsoft.com/office/drawing/2014/main" id="{94742F40-8C42-C99F-125B-EC932E57429B}"/>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52013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A6CCA71-8852-C51B-0B11-A7AB22D9A923}"/>
              </a:ext>
            </a:extLst>
          </p:cNvPr>
          <p:cNvSpPr>
            <a:spLocks noGrp="1"/>
          </p:cNvSpPr>
          <p:nvPr>
            <p:ph type="title"/>
          </p:nvPr>
        </p:nvSpPr>
        <p:spPr/>
        <p:txBody>
          <a:bodyPr>
            <a:normAutofit fontScale="90000"/>
          </a:bodyPr>
          <a:lstStyle/>
          <a:p>
            <a:r>
              <a:rPr lang="en-US" dirty="0"/>
              <a:t>Introduction</a:t>
            </a:r>
            <a:endParaRPr lang="en-IN" dirty="0"/>
          </a:p>
        </p:txBody>
      </p:sp>
      <p:sp>
        <p:nvSpPr>
          <p:cNvPr id="9" name="Content Placeholder 8">
            <a:extLst>
              <a:ext uri="{FF2B5EF4-FFF2-40B4-BE49-F238E27FC236}">
                <a16:creationId xmlns:a16="http://schemas.microsoft.com/office/drawing/2014/main" id="{081AFE66-B1D3-9ED9-5540-26F2CC84C580}"/>
              </a:ext>
            </a:extLst>
          </p:cNvPr>
          <p:cNvSpPr>
            <a:spLocks noGrp="1"/>
          </p:cNvSpPr>
          <p:nvPr>
            <p:ph idx="1"/>
          </p:nvPr>
        </p:nvSpPr>
        <p:spPr>
          <a:xfrm>
            <a:off x="571499" y="1029556"/>
            <a:ext cx="10515600" cy="4908082"/>
          </a:xfrm>
        </p:spPr>
        <p:txBody>
          <a:bodyPr>
            <a:normAutofit fontScale="85000" lnSpcReduction="20000"/>
          </a:bodyPr>
          <a:lstStyle/>
          <a:p>
            <a:pPr marL="0" indent="0">
              <a:buNone/>
            </a:pPr>
            <a:r>
              <a:rPr lang="en-US" dirty="0">
                <a:latin typeface="Times New Roman" panose="02020603050405020304" pitchFamily="18" charset="0"/>
                <a:cs typeface="Times New Roman" panose="02020603050405020304" pitchFamily="18" charset="0"/>
              </a:rPr>
              <a:t>The problem to be addressed in this project is the lack of effective algorithms for communication-efficient distributed computing in heterogeneous and mobile environments. This problem arises due to the varying hardware configurations, processing capabilities, and node mobility in real-world distributed systems.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relevance of this problem lies in the prevalence of such diverse environments in modern computing scenarios. As computing environments become increasingly heterogeneous and mobile, there is a growing need for algorithms that can adapt to these conditions. The relevance is further underscored by the practical applications of distributed computing systems across various domains.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In summary, the project aims to address the problem of inefficient communication in heterogeneous and mobile distributed computing environments and is relevant due to the widespread existence of such environments in contemporary computing and its potential impact on various practical applications.</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58330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5EEB98-0F7D-D15C-C70A-97892B568707}"/>
              </a:ext>
            </a:extLst>
          </p:cNvPr>
          <p:cNvSpPr>
            <a:spLocks noGrp="1"/>
          </p:cNvSpPr>
          <p:nvPr>
            <p:ph type="title"/>
          </p:nvPr>
        </p:nvSpPr>
        <p:spPr/>
        <p:txBody>
          <a:bodyPr>
            <a:normAutofit fontScale="90000"/>
          </a:bodyPr>
          <a:lstStyle/>
          <a:p>
            <a:r>
              <a:rPr lang="en-US" dirty="0"/>
              <a:t>Motivation</a:t>
            </a:r>
            <a:endParaRPr lang="en-IN" dirty="0"/>
          </a:p>
        </p:txBody>
      </p:sp>
      <p:sp>
        <p:nvSpPr>
          <p:cNvPr id="9" name="Content Placeholder 8">
            <a:extLst>
              <a:ext uri="{FF2B5EF4-FFF2-40B4-BE49-F238E27FC236}">
                <a16:creationId xmlns:a16="http://schemas.microsoft.com/office/drawing/2014/main" id="{F1E7CC91-1BFE-77A2-D1EF-F14FD1D7C434}"/>
              </a:ext>
            </a:extLst>
          </p:cNvPr>
          <p:cNvSpPr>
            <a:spLocks noGrp="1"/>
          </p:cNvSpPr>
          <p:nvPr>
            <p:ph idx="1"/>
          </p:nvPr>
        </p:nvSpPr>
        <p:spPr>
          <a:xfrm>
            <a:off x="571499" y="1029556"/>
            <a:ext cx="10515600" cy="4908082"/>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Imagine a dynamic smart city, brimming with diverse devices like traffic cameras, environmental sensors, and streetlight controllers. These devices vary in hardware capabilities and mobility. In this complex environment, traditional distributed computing algorithms struggle to efficiently manage data processing and communication. Enter the enhanced ∆-stepping algorithm from this project, a game-changer. This algorithm thrives in this diverse landscape by optimizing communication, adapting to each device's unique attributes, and intelligently distributing computational tasks. The result? Swift data processing, efficient resource allocation, and enhanced urban management—improving traffic flow, environmental monitoring, and energy efficiency, ultimately elevating the residents' quality of life in the smart city.</a:t>
            </a:r>
          </a:p>
          <a:p>
            <a:pPr marL="0" indent="0">
              <a:buNone/>
            </a:pPr>
            <a:endParaRPr lang="en-IN" dirty="0"/>
          </a:p>
        </p:txBody>
      </p:sp>
    </p:spTree>
    <p:extLst>
      <p:ext uri="{BB962C8B-B14F-4D97-AF65-F5344CB8AC3E}">
        <p14:creationId xmlns:p14="http://schemas.microsoft.com/office/powerpoint/2010/main" val="3756782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697CAA-920D-27FA-2389-90BC3C505464}"/>
              </a:ext>
            </a:extLst>
          </p:cNvPr>
          <p:cNvSpPr>
            <a:spLocks noGrp="1"/>
          </p:cNvSpPr>
          <p:nvPr>
            <p:ph idx="1"/>
          </p:nvPr>
        </p:nvSpPr>
        <p:spPr>
          <a:xfrm>
            <a:off x="571498" y="1137256"/>
            <a:ext cx="11315701" cy="4933760"/>
          </a:xfrm>
        </p:spPr>
        <p:txBody>
          <a:bodyPr vert="horz" lIns="91440" tIns="45720" rIns="91440" bIns="45720" rtlCol="0" anchor="t">
            <a:normAutofit/>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3" name="Title 2">
            <a:extLst>
              <a:ext uri="{FF2B5EF4-FFF2-40B4-BE49-F238E27FC236}">
                <a16:creationId xmlns:a16="http://schemas.microsoft.com/office/drawing/2014/main" id="{771BB9B5-4E4C-C5FF-36B7-632BDFB2A24E}"/>
              </a:ext>
            </a:extLst>
          </p:cNvPr>
          <p:cNvSpPr>
            <a:spLocks noGrp="1"/>
          </p:cNvSpPr>
          <p:nvPr>
            <p:ph type="title"/>
          </p:nvPr>
        </p:nvSpPr>
        <p:spPr/>
        <p:txBody>
          <a:bodyPr>
            <a:normAutofit fontScale="90000"/>
          </a:bodyPr>
          <a:lstStyle/>
          <a:p>
            <a:r>
              <a:rPr lang="en-US" dirty="0">
                <a:latin typeface="Georgia"/>
              </a:rPr>
              <a:t>Background Study/Related Work</a:t>
            </a:r>
            <a:endParaRPr lang="en-GB" dirty="0">
              <a:latin typeface="Georgia"/>
            </a:endParaRPr>
          </a:p>
          <a:p>
            <a:endParaRPr lang="en-GB" dirty="0"/>
          </a:p>
        </p:txBody>
      </p:sp>
      <p:graphicFrame>
        <p:nvGraphicFramePr>
          <p:cNvPr id="4" name="Table 3">
            <a:extLst>
              <a:ext uri="{FF2B5EF4-FFF2-40B4-BE49-F238E27FC236}">
                <a16:creationId xmlns:a16="http://schemas.microsoft.com/office/drawing/2014/main" id="{DF8970E5-DC4B-BE23-4EE6-33DE1A9CCD39}"/>
              </a:ext>
            </a:extLst>
          </p:cNvPr>
          <p:cNvGraphicFramePr>
            <a:graphicFrameLocks noGrp="1"/>
          </p:cNvGraphicFramePr>
          <p:nvPr>
            <p:extLst>
              <p:ext uri="{D42A27DB-BD31-4B8C-83A1-F6EECF244321}">
                <p14:modId xmlns:p14="http://schemas.microsoft.com/office/powerpoint/2010/main" val="2460450942"/>
              </p:ext>
            </p:extLst>
          </p:nvPr>
        </p:nvGraphicFramePr>
        <p:xfrm>
          <a:off x="432839" y="1004633"/>
          <a:ext cx="10792920" cy="5394960"/>
        </p:xfrm>
        <a:graphic>
          <a:graphicData uri="http://schemas.openxmlformats.org/drawingml/2006/table">
            <a:tbl>
              <a:tblPr/>
              <a:tblGrid>
                <a:gridCol w="2158584">
                  <a:extLst>
                    <a:ext uri="{9D8B030D-6E8A-4147-A177-3AD203B41FA5}">
                      <a16:colId xmlns:a16="http://schemas.microsoft.com/office/drawing/2014/main" val="1337618479"/>
                    </a:ext>
                  </a:extLst>
                </a:gridCol>
                <a:gridCol w="2158584">
                  <a:extLst>
                    <a:ext uri="{9D8B030D-6E8A-4147-A177-3AD203B41FA5}">
                      <a16:colId xmlns:a16="http://schemas.microsoft.com/office/drawing/2014/main" val="2786992942"/>
                    </a:ext>
                  </a:extLst>
                </a:gridCol>
                <a:gridCol w="2158584">
                  <a:extLst>
                    <a:ext uri="{9D8B030D-6E8A-4147-A177-3AD203B41FA5}">
                      <a16:colId xmlns:a16="http://schemas.microsoft.com/office/drawing/2014/main" val="3853498532"/>
                    </a:ext>
                  </a:extLst>
                </a:gridCol>
                <a:gridCol w="2158584">
                  <a:extLst>
                    <a:ext uri="{9D8B030D-6E8A-4147-A177-3AD203B41FA5}">
                      <a16:colId xmlns:a16="http://schemas.microsoft.com/office/drawing/2014/main" val="2150754490"/>
                    </a:ext>
                  </a:extLst>
                </a:gridCol>
                <a:gridCol w="2158584">
                  <a:extLst>
                    <a:ext uri="{9D8B030D-6E8A-4147-A177-3AD203B41FA5}">
                      <a16:colId xmlns:a16="http://schemas.microsoft.com/office/drawing/2014/main" val="2118826406"/>
                    </a:ext>
                  </a:extLst>
                </a:gridCol>
              </a:tblGrid>
              <a:tr h="561172">
                <a:tc>
                  <a:txBody>
                    <a:bodyPr/>
                    <a:lstStyle/>
                    <a:p>
                      <a:pPr fontAlgn="ctr"/>
                      <a:endParaRPr lang="en-IN" sz="1400" dirty="0">
                        <a:effectLst/>
                      </a:endParaRPr>
                    </a:p>
                    <a:p>
                      <a:pPr algn="l" rtl="0" fontAlgn="base"/>
                      <a:r>
                        <a:rPr lang="en-IN" sz="1400" b="0" i="0" dirty="0">
                          <a:effectLst/>
                          <a:latin typeface="Times New Roman" panose="02020603050405020304" pitchFamily="18" charset="0"/>
                        </a:rPr>
                        <a:t>Title &amp;year </a:t>
                      </a:r>
                      <a:endParaRPr lang="en-IN" sz="1400" b="0" i="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400" dirty="0">
                        <a:effectLst/>
                      </a:endParaRPr>
                    </a:p>
                    <a:p>
                      <a:pPr algn="l" rtl="0" fontAlgn="base"/>
                      <a:r>
                        <a:rPr lang="en-IN" sz="1400" b="0" i="0" dirty="0">
                          <a:effectLst/>
                          <a:latin typeface="Times New Roman" panose="02020603050405020304" pitchFamily="18" charset="0"/>
                        </a:rPr>
                        <a:t>Problem </a:t>
                      </a:r>
                      <a:endParaRPr lang="en-IN" sz="1400" b="0" i="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400" dirty="0">
                        <a:effectLst/>
                      </a:endParaRPr>
                    </a:p>
                    <a:p>
                      <a:pPr algn="l" rtl="0" fontAlgn="base"/>
                      <a:r>
                        <a:rPr lang="en-IN" sz="1400" b="0" i="0" dirty="0">
                          <a:effectLst/>
                          <a:latin typeface="Times New Roman" panose="02020603050405020304" pitchFamily="18" charset="0"/>
                        </a:rPr>
                        <a:t>Contributions </a:t>
                      </a:r>
                      <a:endParaRPr lang="en-IN" sz="1400" b="0" i="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400" dirty="0">
                        <a:effectLst/>
                      </a:endParaRPr>
                    </a:p>
                    <a:p>
                      <a:pPr algn="l" rtl="0" fontAlgn="base"/>
                      <a:r>
                        <a:rPr lang="en-IN" sz="1400" b="0" i="0" dirty="0">
                          <a:effectLst/>
                          <a:latin typeface="Times New Roman" panose="02020603050405020304" pitchFamily="18" charset="0"/>
                        </a:rPr>
                        <a:t>Limitations </a:t>
                      </a:r>
                      <a:endParaRPr lang="en-IN" sz="1400" b="0" i="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400" dirty="0">
                        <a:effectLst/>
                      </a:endParaRPr>
                    </a:p>
                    <a:p>
                      <a:pPr algn="l" rtl="0" fontAlgn="base"/>
                      <a:r>
                        <a:rPr lang="en-IN" sz="1400" b="0" i="0" dirty="0">
                          <a:effectLst/>
                          <a:latin typeface="Times New Roman" panose="02020603050405020304" pitchFamily="18" charset="0"/>
                        </a:rPr>
                        <a:t>Open problems/Future work </a:t>
                      </a:r>
                      <a:endParaRPr lang="en-IN" sz="1400" b="0" i="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97066"/>
                  </a:ext>
                </a:extLst>
              </a:tr>
              <a:tr h="561172">
                <a:tc>
                  <a:txBody>
                    <a:bodyPr/>
                    <a:lstStyle/>
                    <a:p>
                      <a:pPr rtl="0"/>
                      <a:r>
                        <a:rPr lang="en-US"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1.Communication-Efficient ∆-Stepping for Distributed Computing Systems</a:t>
                      </a:r>
                      <a:endParaRPr lang="en-US" sz="1600" b="0" dirty="0">
                        <a:effectLst/>
                        <a:latin typeface="Times New Roman" panose="02020603050405020304" pitchFamily="18" charset="0"/>
                        <a:cs typeface="Times New Roman" panose="02020603050405020304" pitchFamily="18" charset="0"/>
                      </a:endParaRPr>
                    </a:p>
                    <a:p>
                      <a:pPr rtl="0"/>
                      <a:r>
                        <a:rPr lang="en-US"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Date of Conference: 21-23 June 2023</a:t>
                      </a:r>
                      <a:endParaRPr lang="en-US" sz="1600" b="0" dirty="0">
                        <a:effectLst/>
                        <a:latin typeface="Times New Roman" panose="02020603050405020304" pitchFamily="18" charset="0"/>
                        <a:cs typeface="Times New Roman" panose="02020603050405020304" pitchFamily="18" charset="0"/>
                      </a:endParaRPr>
                    </a:p>
                    <a:p>
                      <a:pPr rtl="0"/>
                      <a:r>
                        <a:rPr lang="en-US"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Publisher: IEEE</a:t>
                      </a:r>
                      <a:endParaRPr lang="en-US" sz="1600" b="0" dirty="0">
                        <a:effectLst/>
                        <a:latin typeface="Times New Roman" panose="02020603050405020304" pitchFamily="18" charset="0"/>
                        <a:cs typeface="Times New Roman" panose="02020603050405020304" pitchFamily="18" charset="0"/>
                      </a:endParaRPr>
                    </a:p>
                    <a:p>
                      <a:br>
                        <a:rPr lang="en-US" dirty="0"/>
                      </a:b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rtl="0"/>
                      <a:r>
                        <a:rPr lang="en-US" sz="14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The problem identified in this paper is the lack of efficient single source shortest path (SSSP) algorithms designed for distributed computing systems, especially in the context of diverse smart devices with limited computing resources. The existing SSSP algorithms are mostly designed for shared-memory systems, and when deployed on distributed networks, communication delay becomes a significant performance bottleneck.</a:t>
                      </a:r>
                      <a:endParaRPr lang="en-US" sz="1400" b="0" dirty="0">
                        <a:effectLst/>
                        <a:latin typeface="Times New Roman" panose="02020603050405020304" pitchFamily="18" charset="0"/>
                        <a:cs typeface="Times New Roman" panose="02020603050405020304" pitchFamily="18" charset="0"/>
                      </a:endParaRPr>
                    </a:p>
                    <a:p>
                      <a:br>
                        <a:rPr lang="en-US" dirty="0"/>
                      </a:b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3685751"/>
                  </a:ext>
                </a:extLst>
              </a:tr>
            </a:tbl>
          </a:graphicData>
        </a:graphic>
      </p:graphicFrame>
    </p:spTree>
    <p:extLst>
      <p:ext uri="{BB962C8B-B14F-4D97-AF65-F5344CB8AC3E}">
        <p14:creationId xmlns:p14="http://schemas.microsoft.com/office/powerpoint/2010/main" val="1466174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C3C4DE-D87F-11B0-9148-7D5846E306A7}"/>
              </a:ext>
            </a:extLst>
          </p:cNvPr>
          <p:cNvSpPr>
            <a:spLocks noGrp="1"/>
          </p:cNvSpPr>
          <p:nvPr>
            <p:ph idx="1"/>
          </p:nvPr>
        </p:nvSpPr>
        <p:spPr/>
        <p:txBody>
          <a:bodyPr>
            <a:normAutofit fontScale="92500" lnSpcReduction="10000"/>
          </a:bodyPr>
          <a:lstStyle/>
          <a:p>
            <a:pPr marL="0" indent="0" rtl="0">
              <a:spcBef>
                <a:spcPts val="1200"/>
              </a:spcBef>
              <a:spcAft>
                <a:spcPts val="1200"/>
              </a:spcAft>
              <a:buNone/>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1.Adapting to Heterogeneous Environments: Devising algorithms that can effectively utilize the varying hardware capabilities and processing power of nodes in a heterogeneous environment is challenging. The algorithm needs to allocate tasks optimally to nodes with different computing resources, ensuring efficient resource utilization.</a:t>
            </a:r>
            <a:endParaRPr lang="en-US" sz="2400" b="0" dirty="0">
              <a:effectLst/>
              <a:latin typeface="Times New Roman" panose="02020603050405020304" pitchFamily="18" charset="0"/>
              <a:cs typeface="Times New Roman" panose="02020603050405020304" pitchFamily="18" charset="0"/>
            </a:endParaRPr>
          </a:p>
          <a:p>
            <a:pPr marL="0" indent="0" rtl="0">
              <a:spcBef>
                <a:spcPts val="1200"/>
              </a:spcBef>
              <a:spcAft>
                <a:spcPts val="1200"/>
              </a:spcAft>
              <a:buNone/>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2.Handling Node Mobility: In a mobile environment, nodes may join or leave the network or change their locations dynamically. Managing node mobility and ensuring continuous computation progress despite node movements require sophisticated strategies to track node status and handle data migration effectively.</a:t>
            </a:r>
            <a:endParaRPr lang="en-US" sz="2400" b="0" dirty="0">
              <a:effectLst/>
              <a:latin typeface="Times New Roman" panose="02020603050405020304" pitchFamily="18" charset="0"/>
              <a:cs typeface="Times New Roman" panose="02020603050405020304" pitchFamily="18" charset="0"/>
            </a:endParaRPr>
          </a:p>
          <a:p>
            <a:pPr marL="0" indent="0" rtl="0">
              <a:spcBef>
                <a:spcPts val="1200"/>
              </a:spcBef>
              <a:spcAft>
                <a:spcPts val="1200"/>
              </a:spcAft>
              <a:buNone/>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3.Dynamic Network Changes: The distributed system may experience changes in the network topology due to node mobility or connectivity fluctuations. The algorithm needs to adapt to such changes to maintain data consistency and efficient communication between nodes.</a:t>
            </a:r>
            <a:endParaRPr lang="en-US" sz="2400" b="0" dirty="0">
              <a:effectLst/>
              <a:latin typeface="Times New Roman" panose="02020603050405020304" pitchFamily="18" charset="0"/>
              <a:cs typeface="Times New Roman" panose="02020603050405020304" pitchFamily="18" charset="0"/>
            </a:endParaRPr>
          </a:p>
          <a:p>
            <a:pPr marL="0" indent="0">
              <a:buNone/>
            </a:pPr>
            <a:br>
              <a:rPr lang="en-US" dirty="0"/>
            </a:br>
            <a:endParaRPr lang="en-US" dirty="0"/>
          </a:p>
          <a:p>
            <a:pPr marL="0" indent="0">
              <a:buNone/>
            </a:pPr>
            <a:endParaRPr lang="en-IN" dirty="0"/>
          </a:p>
        </p:txBody>
      </p:sp>
      <p:sp>
        <p:nvSpPr>
          <p:cNvPr id="3" name="Title 2">
            <a:extLst>
              <a:ext uri="{FF2B5EF4-FFF2-40B4-BE49-F238E27FC236}">
                <a16:creationId xmlns:a16="http://schemas.microsoft.com/office/drawing/2014/main" id="{F94C292F-69AB-6307-6EEF-22A06CB5FEE2}"/>
              </a:ext>
            </a:extLst>
          </p:cNvPr>
          <p:cNvSpPr>
            <a:spLocks noGrp="1"/>
          </p:cNvSpPr>
          <p:nvPr>
            <p:ph type="title"/>
          </p:nvPr>
        </p:nvSpPr>
        <p:spPr/>
        <p:txBody>
          <a:bodyPr>
            <a:normAutofit fontScale="90000"/>
          </a:bodyPr>
          <a:lstStyle/>
          <a:p>
            <a:r>
              <a:rPr lang="en-US" dirty="0"/>
              <a:t>Persisting Challenges</a:t>
            </a:r>
            <a:endParaRPr lang="en-IN" dirty="0"/>
          </a:p>
        </p:txBody>
      </p:sp>
    </p:spTree>
    <p:extLst>
      <p:ext uri="{BB962C8B-B14F-4D97-AF65-F5344CB8AC3E}">
        <p14:creationId xmlns:p14="http://schemas.microsoft.com/office/powerpoint/2010/main" val="2021526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3B9AD2-3321-4280-1FB4-43BD84CE3033}"/>
              </a:ext>
            </a:extLst>
          </p:cNvPr>
          <p:cNvSpPr>
            <a:spLocks noGrp="1"/>
          </p:cNvSpPr>
          <p:nvPr>
            <p:ph type="title"/>
          </p:nvPr>
        </p:nvSpPr>
        <p:spPr/>
        <p:txBody>
          <a:bodyPr>
            <a:normAutofit fontScale="90000"/>
          </a:bodyPr>
          <a:lstStyle/>
          <a:p>
            <a:r>
              <a:rPr lang="en-US" dirty="0"/>
              <a:t>High Level Design</a:t>
            </a:r>
            <a:endParaRPr lang="en-IN" dirty="0"/>
          </a:p>
        </p:txBody>
      </p:sp>
      <p:sp>
        <p:nvSpPr>
          <p:cNvPr id="13" name="Content Placeholder 1">
            <a:extLst>
              <a:ext uri="{FF2B5EF4-FFF2-40B4-BE49-F238E27FC236}">
                <a16:creationId xmlns:a16="http://schemas.microsoft.com/office/drawing/2014/main" id="{80BB3C0C-AE2F-032A-43D1-30C025158263}"/>
              </a:ext>
            </a:extLst>
          </p:cNvPr>
          <p:cNvSpPr>
            <a:spLocks noGrp="1"/>
          </p:cNvSpPr>
          <p:nvPr>
            <p:ph idx="1"/>
          </p:nvPr>
        </p:nvSpPr>
        <p:spPr>
          <a:xfrm>
            <a:off x="571499" y="1137256"/>
            <a:ext cx="10515600" cy="4908082"/>
          </a:xfrm>
        </p:spPr>
        <p:txBody>
          <a:bodyPr/>
          <a:lstStyle/>
          <a:p>
            <a:pPr marL="0" indent="0">
              <a:buNone/>
            </a:pPr>
            <a:endParaRPr lang="en-US" dirty="0"/>
          </a:p>
          <a:p>
            <a:endParaRPr lang="en-US" dirty="0"/>
          </a:p>
          <a:p>
            <a:endParaRPr lang="en-US" dirty="0"/>
          </a:p>
          <a:p>
            <a:endParaRPr lang="en-US" dirty="0"/>
          </a:p>
          <a:p>
            <a:endParaRPr lang="en-US" dirty="0"/>
          </a:p>
          <a:p>
            <a:pPr marL="0" indent="0">
              <a:buNone/>
            </a:pPr>
            <a:endParaRPr lang="en-IN" dirty="0"/>
          </a:p>
        </p:txBody>
      </p:sp>
      <p:pic>
        <p:nvPicPr>
          <p:cNvPr id="3" name="Picture 2">
            <a:extLst>
              <a:ext uri="{FF2B5EF4-FFF2-40B4-BE49-F238E27FC236}">
                <a16:creationId xmlns:a16="http://schemas.microsoft.com/office/drawing/2014/main" id="{E54790BF-84EB-63BD-86ED-AF9C25B05078}"/>
              </a:ext>
            </a:extLst>
          </p:cNvPr>
          <p:cNvPicPr>
            <a:picLocks noChangeAspect="1"/>
          </p:cNvPicPr>
          <p:nvPr/>
        </p:nvPicPr>
        <p:blipFill>
          <a:blip r:embed="rId2"/>
          <a:stretch>
            <a:fillRect/>
          </a:stretch>
        </p:blipFill>
        <p:spPr>
          <a:xfrm>
            <a:off x="4495683" y="1137256"/>
            <a:ext cx="2667231" cy="4968671"/>
          </a:xfrm>
          <a:prstGeom prst="rect">
            <a:avLst/>
          </a:prstGeom>
        </p:spPr>
      </p:pic>
    </p:spTree>
    <p:extLst>
      <p:ext uri="{BB962C8B-B14F-4D97-AF65-F5344CB8AC3E}">
        <p14:creationId xmlns:p14="http://schemas.microsoft.com/office/powerpoint/2010/main" val="2775072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885855-5737-3352-5779-89055A795C66}"/>
              </a:ext>
            </a:extLst>
          </p:cNvPr>
          <p:cNvSpPr>
            <a:spLocks noGrp="1"/>
          </p:cNvSpPr>
          <p:nvPr>
            <p:ph idx="1"/>
          </p:nvPr>
        </p:nvSpPr>
        <p:spPr/>
        <p:txBody>
          <a:bodyPr>
            <a:normAutofit fontScale="25000" lnSpcReduction="20000"/>
          </a:bodyPr>
          <a:lstStyle/>
          <a:p>
            <a:pPr marL="0" indent="0" algn="just" rtl="0">
              <a:spcBef>
                <a:spcPts val="1200"/>
              </a:spcBef>
              <a:spcAft>
                <a:spcPts val="0"/>
              </a:spcAft>
              <a:buNone/>
            </a:pPr>
            <a:r>
              <a:rPr lang="en-US" sz="7600" b="0" i="0" u="sng" strike="noStrike" dirty="0">
                <a:solidFill>
                  <a:srgbClr val="000000"/>
                </a:solidFill>
                <a:effectLst/>
                <a:latin typeface="Times New Roman" panose="02020603050405020304" pitchFamily="18" charset="0"/>
                <a:cs typeface="Times New Roman" panose="02020603050405020304" pitchFamily="18" charset="0"/>
              </a:rPr>
              <a:t>Objective 1: Literature Review and Problem Analysis</a:t>
            </a:r>
            <a:endParaRPr lang="en-US" sz="7600" b="0" u="sng" dirty="0">
              <a:effectLst/>
              <a:latin typeface="Times New Roman" panose="02020603050405020304" pitchFamily="18" charset="0"/>
              <a:cs typeface="Times New Roman" panose="02020603050405020304" pitchFamily="18" charset="0"/>
            </a:endParaRPr>
          </a:p>
          <a:p>
            <a:pPr marL="0" indent="0" algn="just" rtl="0">
              <a:spcBef>
                <a:spcPts val="1200"/>
              </a:spcBef>
              <a:spcAft>
                <a:spcPts val="0"/>
              </a:spcAft>
              <a:buNone/>
            </a:pPr>
            <a:r>
              <a:rPr lang="en-US" sz="7600" b="0" i="0" u="none" strike="noStrike" dirty="0">
                <a:solidFill>
                  <a:srgbClr val="000000"/>
                </a:solidFill>
                <a:effectLst/>
                <a:latin typeface="Times New Roman" panose="02020603050405020304" pitchFamily="18" charset="0"/>
                <a:cs typeface="Times New Roman" panose="02020603050405020304" pitchFamily="18" charset="0"/>
              </a:rPr>
              <a:t> Conduct a comprehensive literature review on ∆-stepping algorithms, distributed computing, and related research in       the context of heterogeneous and mobile environments.</a:t>
            </a:r>
            <a:endParaRPr lang="en-US" sz="7600" b="0" dirty="0">
              <a:effectLst/>
              <a:latin typeface="Times New Roman" panose="02020603050405020304" pitchFamily="18" charset="0"/>
              <a:cs typeface="Times New Roman" panose="02020603050405020304" pitchFamily="18" charset="0"/>
            </a:endParaRPr>
          </a:p>
          <a:p>
            <a:pPr marL="0" indent="0" algn="just" rtl="0">
              <a:spcBef>
                <a:spcPts val="1200"/>
              </a:spcBef>
              <a:spcAft>
                <a:spcPts val="0"/>
              </a:spcAft>
              <a:buNone/>
            </a:pPr>
            <a:r>
              <a:rPr lang="en-US" sz="7600" b="0" i="0" u="none" strike="noStrike" dirty="0">
                <a:solidFill>
                  <a:srgbClr val="000000"/>
                </a:solidFill>
                <a:effectLst/>
                <a:latin typeface="Times New Roman" panose="02020603050405020304" pitchFamily="18" charset="0"/>
                <a:cs typeface="Times New Roman" panose="02020603050405020304" pitchFamily="18" charset="0"/>
              </a:rPr>
              <a:t>Analyze the challenges and requirements for efficiently handling the single source shortest path (SSSP) problem in such distributed systems.</a:t>
            </a:r>
          </a:p>
          <a:p>
            <a:pPr marL="0" indent="0" algn="just" rtl="0">
              <a:spcBef>
                <a:spcPts val="1200"/>
              </a:spcBef>
              <a:spcAft>
                <a:spcPts val="0"/>
              </a:spcAft>
              <a:buNone/>
            </a:pPr>
            <a:r>
              <a:rPr lang="en-US" sz="7600" b="0" i="0" u="sng" strike="noStrike" dirty="0">
                <a:solidFill>
                  <a:srgbClr val="000000"/>
                </a:solidFill>
                <a:effectLst/>
                <a:latin typeface="Times New Roman" panose="02020603050405020304" pitchFamily="18" charset="0"/>
                <a:cs typeface="Times New Roman" panose="02020603050405020304" pitchFamily="18" charset="0"/>
              </a:rPr>
              <a:t>Objective 2: Algorithm Design and Prototyping</a:t>
            </a:r>
            <a:endParaRPr lang="en-US" sz="7600" b="0" u="sng" dirty="0">
              <a:effectLst/>
              <a:latin typeface="Times New Roman" panose="02020603050405020304" pitchFamily="18" charset="0"/>
              <a:cs typeface="Times New Roman" panose="02020603050405020304" pitchFamily="18" charset="0"/>
            </a:endParaRPr>
          </a:p>
          <a:p>
            <a:pPr marL="0" indent="0" algn="just" rtl="0">
              <a:spcBef>
                <a:spcPts val="1200"/>
              </a:spcBef>
              <a:spcAft>
                <a:spcPts val="0"/>
              </a:spcAft>
              <a:buNone/>
            </a:pPr>
            <a:r>
              <a:rPr lang="en-US" sz="7600" b="0" i="0" u="none" strike="noStrike" dirty="0">
                <a:solidFill>
                  <a:srgbClr val="000000"/>
                </a:solidFill>
                <a:effectLst/>
                <a:latin typeface="Times New Roman" panose="02020603050405020304" pitchFamily="18" charset="0"/>
                <a:cs typeface="Times New Roman" panose="02020603050405020304" pitchFamily="18" charset="0"/>
              </a:rPr>
              <a:t>Design an adaptive ∆-stepping algorithm that dynamically adjusts computation and communication strategies based on node heterogeneity and mobility.</a:t>
            </a:r>
            <a:endParaRPr lang="en-US" sz="7600" dirty="0">
              <a:latin typeface="Times New Roman" panose="02020603050405020304" pitchFamily="18" charset="0"/>
              <a:cs typeface="Times New Roman" panose="02020603050405020304" pitchFamily="18" charset="0"/>
            </a:endParaRPr>
          </a:p>
          <a:p>
            <a:pPr marL="0" indent="0" algn="just" rtl="0">
              <a:spcBef>
                <a:spcPts val="1200"/>
              </a:spcBef>
              <a:spcAft>
                <a:spcPts val="0"/>
              </a:spcAft>
              <a:buNone/>
            </a:pPr>
            <a:r>
              <a:rPr lang="en-US" sz="7600" b="0" i="0" u="none" strike="noStrike" dirty="0">
                <a:solidFill>
                  <a:srgbClr val="000000"/>
                </a:solidFill>
                <a:effectLst/>
                <a:latin typeface="Times New Roman" panose="02020603050405020304" pitchFamily="18" charset="0"/>
                <a:cs typeface="Times New Roman" panose="02020603050405020304" pitchFamily="18" charset="0"/>
              </a:rPr>
              <a:t>Create a prototype of the algorithm, focusing on the core components of the master-slave architecture and initial message coordination.</a:t>
            </a:r>
            <a:endParaRPr lang="en-US" sz="7600" b="0" dirty="0">
              <a:effectLst/>
              <a:latin typeface="Times New Roman" panose="02020603050405020304" pitchFamily="18" charset="0"/>
              <a:cs typeface="Times New Roman" panose="02020603050405020304" pitchFamily="18" charset="0"/>
            </a:endParaRPr>
          </a:p>
          <a:p>
            <a:pPr marL="0" indent="0" algn="just" rtl="0">
              <a:spcBef>
                <a:spcPts val="1200"/>
              </a:spcBef>
              <a:spcAft>
                <a:spcPts val="0"/>
              </a:spcAft>
              <a:buNone/>
            </a:pPr>
            <a:r>
              <a:rPr lang="en-US" sz="7600" b="0" i="0" u="sng" strike="noStrike" dirty="0">
                <a:solidFill>
                  <a:srgbClr val="000000"/>
                </a:solidFill>
                <a:effectLst/>
                <a:latin typeface="Times New Roman" panose="02020603050405020304" pitchFamily="18" charset="0"/>
                <a:cs typeface="Times New Roman" panose="02020603050405020304" pitchFamily="18" charset="0"/>
              </a:rPr>
              <a:t>Objective 3: Implementation of Message Coordination</a:t>
            </a:r>
            <a:endParaRPr lang="en-US" sz="7600" b="0" u="sng" dirty="0">
              <a:effectLst/>
              <a:latin typeface="Times New Roman" panose="02020603050405020304" pitchFamily="18" charset="0"/>
              <a:cs typeface="Times New Roman" panose="02020603050405020304" pitchFamily="18" charset="0"/>
            </a:endParaRPr>
          </a:p>
          <a:p>
            <a:pPr marL="0" indent="0" algn="just" rtl="0">
              <a:spcBef>
                <a:spcPts val="1200"/>
              </a:spcBef>
              <a:spcAft>
                <a:spcPts val="0"/>
              </a:spcAft>
              <a:buNone/>
            </a:pPr>
            <a:r>
              <a:rPr lang="en-US" sz="7600" b="0" i="0" u="none" strike="noStrike" dirty="0">
                <a:solidFill>
                  <a:srgbClr val="000000"/>
                </a:solidFill>
                <a:effectLst/>
                <a:latin typeface="Times New Roman" panose="02020603050405020304" pitchFamily="18" charset="0"/>
                <a:cs typeface="Times New Roman" panose="02020603050405020304" pitchFamily="18" charset="0"/>
              </a:rPr>
              <a:t>Implement the message coordination architecture for minimizing message exchanges between computing nodes.</a:t>
            </a:r>
            <a:endParaRPr lang="en-US" sz="7600" b="0" dirty="0">
              <a:effectLst/>
              <a:latin typeface="Times New Roman" panose="02020603050405020304" pitchFamily="18" charset="0"/>
              <a:cs typeface="Times New Roman" panose="02020603050405020304" pitchFamily="18" charset="0"/>
            </a:endParaRPr>
          </a:p>
          <a:p>
            <a:pPr marL="0" indent="0" algn="just" rtl="0">
              <a:spcBef>
                <a:spcPts val="1200"/>
              </a:spcBef>
              <a:spcAft>
                <a:spcPts val="0"/>
              </a:spcAft>
              <a:buNone/>
            </a:pPr>
            <a:r>
              <a:rPr lang="en-US" sz="7600" b="0" i="0" u="none" strike="noStrike" dirty="0">
                <a:solidFill>
                  <a:srgbClr val="000000"/>
                </a:solidFill>
                <a:effectLst/>
                <a:latin typeface="Times New Roman" panose="02020603050405020304" pitchFamily="18" charset="0"/>
                <a:cs typeface="Times New Roman" panose="02020603050405020304" pitchFamily="18" charset="0"/>
              </a:rPr>
              <a:t>Develop basic communication protocols and data structures required for task distribution and synchronization</a:t>
            </a:r>
            <a:endParaRPr lang="en-US" sz="7600" b="0" dirty="0">
              <a:effectLst/>
              <a:latin typeface="Times New Roman" panose="02020603050405020304" pitchFamily="18" charset="0"/>
              <a:cs typeface="Times New Roman" panose="02020603050405020304" pitchFamily="18" charset="0"/>
            </a:endParaRPr>
          </a:p>
          <a:p>
            <a:pPr marL="0" indent="0" algn="just" rtl="0">
              <a:spcBef>
                <a:spcPts val="1200"/>
              </a:spcBef>
              <a:spcAft>
                <a:spcPts val="0"/>
              </a:spcAft>
              <a:buNone/>
            </a:pPr>
            <a:r>
              <a:rPr lang="en-US" sz="1800" b="0" i="0" u="none" strike="noStrike" dirty="0">
                <a:solidFill>
                  <a:srgbClr val="000000"/>
                </a:solidFill>
                <a:effectLst/>
                <a:latin typeface="Times New Roman" panose="02020603050405020304" pitchFamily="18" charset="0"/>
              </a:rPr>
              <a:t> </a:t>
            </a:r>
            <a:endParaRPr lang="en-US" b="0" dirty="0">
              <a:effectLst/>
            </a:endParaRPr>
          </a:p>
          <a:p>
            <a:pPr marL="0" indent="0">
              <a:buNone/>
            </a:pPr>
            <a:br>
              <a:rPr lang="en-US" dirty="0"/>
            </a:br>
            <a:endParaRPr lang="en-IN" dirty="0"/>
          </a:p>
        </p:txBody>
      </p:sp>
      <p:sp>
        <p:nvSpPr>
          <p:cNvPr id="3" name="Title 2">
            <a:extLst>
              <a:ext uri="{FF2B5EF4-FFF2-40B4-BE49-F238E27FC236}">
                <a16:creationId xmlns:a16="http://schemas.microsoft.com/office/drawing/2014/main" id="{57AB46FB-4901-B833-3BF9-E37CE4150980}"/>
              </a:ext>
            </a:extLst>
          </p:cNvPr>
          <p:cNvSpPr>
            <a:spLocks noGrp="1"/>
          </p:cNvSpPr>
          <p:nvPr>
            <p:ph type="title"/>
          </p:nvPr>
        </p:nvSpPr>
        <p:spPr/>
        <p:txBody>
          <a:bodyPr>
            <a:normAutofit fontScale="90000"/>
          </a:bodyPr>
          <a:lstStyle/>
          <a:p>
            <a:r>
              <a:rPr lang="en-US" dirty="0"/>
              <a:t>Project Contributions</a:t>
            </a:r>
            <a:endParaRPr lang="en-IN" dirty="0"/>
          </a:p>
        </p:txBody>
      </p:sp>
    </p:spTree>
    <p:extLst>
      <p:ext uri="{BB962C8B-B14F-4D97-AF65-F5344CB8AC3E}">
        <p14:creationId xmlns:p14="http://schemas.microsoft.com/office/powerpoint/2010/main" val="1464440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36347C-FC22-1E2B-B42E-2D1CEE89ED85}"/>
              </a:ext>
            </a:extLst>
          </p:cNvPr>
          <p:cNvSpPr>
            <a:spLocks noGrp="1"/>
          </p:cNvSpPr>
          <p:nvPr>
            <p:ph idx="1"/>
          </p:nvPr>
        </p:nvSpPr>
        <p:spPr>
          <a:xfrm>
            <a:off x="562072" y="713050"/>
            <a:ext cx="10515600" cy="4908082"/>
          </a:xfrm>
        </p:spPr>
        <p:txBody>
          <a:bodyPr>
            <a:normAutofit fontScale="92500" lnSpcReduction="10000"/>
          </a:bodyPr>
          <a:lstStyle/>
          <a:p>
            <a:pPr marL="63500" rtl="0">
              <a:spcBef>
                <a:spcPts val="1200"/>
              </a:spcBef>
              <a:spcAft>
                <a:spcPts val="1200"/>
              </a:spcAft>
            </a:pPr>
            <a:r>
              <a:rPr lang="en-US" sz="2400" b="1" i="0" u="none" strike="noStrike" dirty="0">
                <a:solidFill>
                  <a:srgbClr val="000000"/>
                </a:solidFill>
                <a:effectLst/>
                <a:latin typeface="Times New Roman" panose="02020603050405020304" pitchFamily="18" charset="0"/>
              </a:rPr>
              <a:t>Outcomes/Deliverables</a:t>
            </a:r>
            <a:endParaRPr lang="en-US" sz="2400" b="0" dirty="0">
              <a:effectLst/>
            </a:endParaRPr>
          </a:p>
          <a:p>
            <a:pPr marL="0" indent="0" rtl="0">
              <a:spcBef>
                <a:spcPts val="1200"/>
              </a:spcBef>
              <a:spcAft>
                <a:spcPts val="1200"/>
              </a:spcAft>
              <a:buNone/>
            </a:pPr>
            <a:r>
              <a:rPr lang="en-US" sz="2000" b="0" i="0" u="none" strike="noStrike" dirty="0">
                <a:solidFill>
                  <a:srgbClr val="000000"/>
                </a:solidFill>
                <a:effectLst/>
                <a:latin typeface="Times New Roman" panose="02020603050405020304" pitchFamily="18" charset="0"/>
              </a:rPr>
              <a:t>Improved Communication Efficiency: The enhanced ∆-stepping algorithm is expected to reduce communication overhead in the distributed system. By efficiently managing the exchange of information between nodes, the algorithm can minimize message delays and network congestion, leading to improved overall system performance.</a:t>
            </a:r>
            <a:endParaRPr lang="en-US" sz="2000" b="0" dirty="0">
              <a:effectLst/>
            </a:endParaRPr>
          </a:p>
          <a:p>
            <a:pPr marL="0" indent="0" rtl="0">
              <a:spcBef>
                <a:spcPts val="1200"/>
              </a:spcBef>
              <a:spcAft>
                <a:spcPts val="1200"/>
              </a:spcAft>
              <a:buNone/>
            </a:pPr>
            <a:r>
              <a:rPr lang="en-US" sz="2000" b="0" i="0" u="none" strike="noStrike" dirty="0">
                <a:solidFill>
                  <a:srgbClr val="000000"/>
                </a:solidFill>
                <a:effectLst/>
                <a:latin typeface="Times New Roman" panose="02020603050405020304" pitchFamily="18" charset="0"/>
              </a:rPr>
              <a:t>Adaptability to Diverse Environments: The project aims to create an algorithm that can adapt to heterogeneous and mobile environments. As a result, the distributed system will be able to efficiently utilize the varying hardware capabilities and processing power of nodes and handle node mobility and dynamic network changes seamlessly.</a:t>
            </a:r>
            <a:endParaRPr lang="en-US" sz="2000" b="0" dirty="0">
              <a:effectLst/>
            </a:endParaRPr>
          </a:p>
          <a:p>
            <a:pPr marL="0" indent="0" rtl="0">
              <a:spcBef>
                <a:spcPts val="1200"/>
              </a:spcBef>
              <a:spcAft>
                <a:spcPts val="1200"/>
              </a:spcAft>
              <a:buNone/>
            </a:pPr>
            <a:r>
              <a:rPr lang="en-US" sz="2000" b="0" i="0" u="none" strike="noStrike" dirty="0">
                <a:solidFill>
                  <a:srgbClr val="000000"/>
                </a:solidFill>
                <a:effectLst/>
                <a:latin typeface="Times New Roman" panose="02020603050405020304" pitchFamily="18" charset="0"/>
              </a:rPr>
              <a:t>Enhanced Robustness and Scalability: The algorithm's adaptability and optimized resource allocation are likely to contribute to increased robustness and scalability of the distributed system. It will be able to handle a larger number of nodes and tasks while maintaining efficient computation progress.</a:t>
            </a:r>
            <a:endParaRPr lang="en-US" sz="2000" b="0" dirty="0">
              <a:effectLst/>
            </a:endParaRPr>
          </a:p>
          <a:p>
            <a:pPr marL="0" indent="0">
              <a:buNone/>
            </a:pPr>
            <a:br>
              <a:rPr lang="en-US" dirty="0"/>
            </a:br>
            <a:endParaRPr lang="en-IN" dirty="0"/>
          </a:p>
        </p:txBody>
      </p:sp>
    </p:spTree>
    <p:extLst>
      <p:ext uri="{BB962C8B-B14F-4D97-AF65-F5344CB8AC3E}">
        <p14:creationId xmlns:p14="http://schemas.microsoft.com/office/powerpoint/2010/main" val="1939135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F2CFC4-DA9B-C86E-BD74-CCD155D82B8F}"/>
              </a:ext>
            </a:extLst>
          </p:cNvPr>
          <p:cNvSpPr>
            <a:spLocks noGrp="1"/>
          </p:cNvSpPr>
          <p:nvPr>
            <p:ph idx="1"/>
          </p:nvPr>
        </p:nvSpPr>
        <p:spPr>
          <a:xfrm>
            <a:off x="675194" y="609355"/>
            <a:ext cx="10515600" cy="4908082"/>
          </a:xfrm>
        </p:spPr>
        <p:txBody>
          <a:bodyPr/>
          <a:lstStyle/>
          <a:p>
            <a:pPr rtl="0">
              <a:spcBef>
                <a:spcPts val="1200"/>
              </a:spcBef>
              <a:spcAft>
                <a:spcPts val="0"/>
              </a:spcAft>
            </a:pPr>
            <a:r>
              <a:rPr lang="en-IN" sz="2400" b="1" i="0" u="none" strike="noStrike" dirty="0">
                <a:solidFill>
                  <a:srgbClr val="000000"/>
                </a:solidFill>
                <a:effectLst/>
                <a:latin typeface="Times New Roman" panose="02020603050405020304" pitchFamily="18" charset="0"/>
              </a:rPr>
              <a:t>Assumptions/Declarations:</a:t>
            </a:r>
            <a:endParaRPr lang="en-IN" sz="2400" b="0" dirty="0">
              <a:effectLst/>
            </a:endParaRPr>
          </a:p>
          <a:p>
            <a:pPr marL="0" indent="0">
              <a:buNone/>
            </a:pPr>
            <a:endParaRPr lang="en-US" sz="1800" b="0" i="0" u="none" strike="noStrike" dirty="0">
              <a:solidFill>
                <a:srgbClr val="000000"/>
              </a:solidFill>
              <a:effectLst/>
              <a:latin typeface="Times New Roman" panose="02020603050405020304" pitchFamily="18" charset="0"/>
            </a:endParaRPr>
          </a:p>
          <a:p>
            <a:pPr marL="63500" algn="just" rtl="0">
              <a:spcBef>
                <a:spcPts val="1200"/>
              </a:spcBef>
              <a:spcAft>
                <a:spcPts val="0"/>
              </a:spcAft>
            </a:pPr>
            <a:endParaRPr lang="en-US" sz="1800" dirty="0">
              <a:solidFill>
                <a:srgbClr val="000000"/>
              </a:solidFill>
              <a:latin typeface="Times New Roman" panose="02020603050405020304" pitchFamily="18" charset="0"/>
            </a:endParaRPr>
          </a:p>
          <a:p>
            <a:pPr marL="0" indent="0" algn="just" rtl="0">
              <a:spcBef>
                <a:spcPts val="1200"/>
              </a:spcBef>
              <a:spcAft>
                <a:spcPts val="0"/>
              </a:spcAft>
              <a:buNone/>
            </a:pPr>
            <a:r>
              <a:rPr lang="en-US" sz="2000" b="0" i="0" u="none" strike="noStrike" dirty="0">
                <a:solidFill>
                  <a:srgbClr val="000000"/>
                </a:solidFill>
                <a:effectLst/>
                <a:latin typeface="Times New Roman" panose="02020603050405020304" pitchFamily="18" charset="0"/>
              </a:rPr>
              <a:t>Homogeneous Task Execution: The project assumes that each task or computation in the distributed system can be executed by any node in the network without significant variations in performance. In other words, the algorithm does not explicitly consider tasks that require specialized hardware or specific node capabilities.</a:t>
            </a:r>
            <a:endParaRPr lang="en-US" sz="2000" b="0" dirty="0">
              <a:effectLst/>
            </a:endParaRPr>
          </a:p>
          <a:p>
            <a:pPr marL="0" indent="0" algn="just" rtl="0">
              <a:spcBef>
                <a:spcPts val="1200"/>
              </a:spcBef>
              <a:spcAft>
                <a:spcPts val="0"/>
              </a:spcAft>
              <a:buNone/>
            </a:pPr>
            <a:r>
              <a:rPr lang="en-US" sz="2000" b="0" i="0" u="none" strike="noStrike" dirty="0">
                <a:solidFill>
                  <a:srgbClr val="000000"/>
                </a:solidFill>
                <a:effectLst/>
                <a:latin typeface="Times New Roman" panose="02020603050405020304" pitchFamily="18" charset="0"/>
              </a:rPr>
              <a:t>Synchronized Clocks: The project assumes that the clocks of the nodes in the distributed system are synchronized or that the time differences between nodes' clocks are negligible. This assumption is often made in distributed computing to simplify timestamp-based algorithms and coordination mechanisms.</a:t>
            </a:r>
            <a:endParaRPr lang="en-US" sz="2000" b="0" dirty="0">
              <a:effectLst/>
            </a:endParaRPr>
          </a:p>
          <a:p>
            <a:pPr marL="0" indent="0">
              <a:buNone/>
            </a:pPr>
            <a:br>
              <a:rPr lang="en-US" dirty="0"/>
            </a:br>
            <a:endParaRPr lang="en-IN" dirty="0"/>
          </a:p>
        </p:txBody>
      </p:sp>
    </p:spTree>
    <p:extLst>
      <p:ext uri="{BB962C8B-B14F-4D97-AF65-F5344CB8AC3E}">
        <p14:creationId xmlns:p14="http://schemas.microsoft.com/office/powerpoint/2010/main" val="2440047228"/>
      </p:ext>
    </p:extLst>
  </p:cSld>
  <p:clrMapOvr>
    <a:masterClrMapping/>
  </p:clrMapOvr>
</p:sld>
</file>

<file path=ppt/theme/theme1.xml><?xml version="1.0" encoding="utf-8"?>
<a:theme xmlns:a="http://schemas.openxmlformats.org/drawingml/2006/main" name="Presentation Cover pag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esentation slide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43CD6CE29747349A5A94DA81629FDC5" ma:contentTypeVersion="11" ma:contentTypeDescription="Create a new document." ma:contentTypeScope="" ma:versionID="dc06cc9d132ff9dbfd94d33746a170bc">
  <xsd:schema xmlns:xsd="http://www.w3.org/2001/XMLSchema" xmlns:xs="http://www.w3.org/2001/XMLSchema" xmlns:p="http://schemas.microsoft.com/office/2006/metadata/properties" xmlns:ns2="288a120d-550d-410d-8e83-3a0debd8f61a" xmlns:ns3="b2fc7224-56e7-4a56-81e9-64380d6fda13" targetNamespace="http://schemas.microsoft.com/office/2006/metadata/properties" ma:root="true" ma:fieldsID="3e4d2b7f430bf8adbb47ab8b4dbba55a" ns2:_="" ns3:_="">
    <xsd:import namespace="288a120d-550d-410d-8e83-3a0debd8f61a"/>
    <xsd:import namespace="b2fc7224-56e7-4a56-81e9-64380d6fda1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8a120d-550d-410d-8e83-3a0debd8f6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2fc7224-56e7-4a56-81e9-64380d6fda13"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86E6DA-5186-4C2D-B67F-DA1E8DD817FC}">
  <ds:schemaRefs>
    <ds:schemaRef ds:uri="http://schemas.microsoft.com/office/infopath/2007/PartnerControls"/>
    <ds:schemaRef ds:uri="b2fc7224-56e7-4a56-81e9-64380d6fda13"/>
    <ds:schemaRef ds:uri="http://schemas.microsoft.com/office/2006/documentManagement/types"/>
    <ds:schemaRef ds:uri="http://purl.org/dc/terms/"/>
    <ds:schemaRef ds:uri="http://purl.org/dc/elements/1.1/"/>
    <ds:schemaRef ds:uri="288a120d-550d-410d-8e83-3a0debd8f61a"/>
    <ds:schemaRef ds:uri="http://schemas.openxmlformats.org/package/2006/metadata/core-propertie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896A51D3-70D6-4C59-A5F9-E965D4778D21}">
  <ds:schemaRefs>
    <ds:schemaRef ds:uri="288a120d-550d-410d-8e83-3a0debd8f61a"/>
    <ds:schemaRef ds:uri="b2fc7224-56e7-4a56-81e9-64380d6fda1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3.xml><?xml version="1.0" encoding="utf-8"?>
<ds:datastoreItem xmlns:ds="http://schemas.openxmlformats.org/officeDocument/2006/customXml" ds:itemID="{414EAF80-A9B1-4397-8673-948369AFEF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359</TotalTime>
  <Words>1061</Words>
  <Application>Microsoft Office PowerPoint</Application>
  <PresentationFormat>Widescreen</PresentationFormat>
  <Paragraphs>93</Paragraphs>
  <Slides>13</Slides>
  <Notes>0</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13</vt:i4>
      </vt:variant>
    </vt:vector>
  </HeadingPairs>
  <TitlesOfParts>
    <vt:vector size="27" baseType="lpstr">
      <vt:lpstr>Arial</vt:lpstr>
      <vt:lpstr>Avenir Next LT Pro</vt:lpstr>
      <vt:lpstr>Calibri</vt:lpstr>
      <vt:lpstr>Calibri Light</vt:lpstr>
      <vt:lpstr>Futura</vt:lpstr>
      <vt:lpstr>Garamond</vt:lpstr>
      <vt:lpstr>Georgia</vt:lpstr>
      <vt:lpstr>Poppins</vt:lpstr>
      <vt:lpstr>Raleway Medium</vt:lpstr>
      <vt:lpstr>Raleway SemiBold</vt:lpstr>
      <vt:lpstr>Times New Roman</vt:lpstr>
      <vt:lpstr>Presentation Cover page</vt:lpstr>
      <vt:lpstr>Presentation slides</vt:lpstr>
      <vt:lpstr>Office Theme</vt:lpstr>
      <vt:lpstr>PowerPoint Presentation</vt:lpstr>
      <vt:lpstr>Introduction</vt:lpstr>
      <vt:lpstr>Motivation</vt:lpstr>
      <vt:lpstr>Background Study/Related Work </vt:lpstr>
      <vt:lpstr>Persisting Challenges</vt:lpstr>
      <vt:lpstr>High Level Design</vt:lpstr>
      <vt:lpstr>Project Contributions</vt:lpstr>
      <vt:lpstr>PowerPoint Presentation</vt:lpstr>
      <vt:lpstr>PowerPoint Presentation</vt:lpstr>
      <vt:lpstr>Algorithms </vt:lpstr>
      <vt:lpstr>Current status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KSUM-SB2-XPS-35</dc:creator>
  <cp:lastModifiedBy>Karthik Prasad</cp:lastModifiedBy>
  <cp:revision>6</cp:revision>
  <dcterms:created xsi:type="dcterms:W3CDTF">2020-07-03T08:40:50Z</dcterms:created>
  <dcterms:modified xsi:type="dcterms:W3CDTF">2023-09-20T20:18:33Z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0x010100643CD6CE29747349A5A94DA81629FDC5</vt:lpwstr>
  </property>
</Properties>
</file>