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9" r:id="rId7"/>
    <p:sldId id="261" r:id="rId8"/>
    <p:sldId id="270" r:id="rId9"/>
    <p:sldId id="266" r:id="rId10"/>
    <p:sldId id="260" r:id="rId11"/>
    <p:sldId id="264" r:id="rId12"/>
    <p:sldId id="267" r:id="rId13"/>
  </p:sldIdLst>
  <p:sldSz cx="9144000" cy="5143500" type="screen16x9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Raleway" panose="020B060402020202020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ed20bc4b0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ed20bc4b0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ed20bc4b0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ed20bc4b0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ed20bc4b0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ed20bc4b0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ed20bc4b0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ed20bc4b0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ed20bc4b0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ed20bc4b0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ed20bc4b0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ed20bc4b0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ed20bc4b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ed20bc4b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ed20bc4b0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ed20bc4b0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7950" y="0"/>
            <a:ext cx="7688100" cy="1145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2600" dirty="0">
                <a:solidFill>
                  <a:schemeClr val="tx2">
                    <a:lumMod val="10000"/>
                  </a:schemeClr>
                </a:solidFill>
                <a:latin typeface="Raleway" panose="020B0604020202020204" charset="0"/>
                <a:ea typeface="Lato"/>
                <a:cs typeface="Lato"/>
                <a:sym typeface="Lato"/>
              </a:rPr>
              <a:t>Code Innovation Series - Guru Nanak Institute of Technology 2021</a:t>
            </a:r>
            <a:br>
              <a:rPr lang="en-GB" sz="2600" dirty="0">
                <a:solidFill>
                  <a:srgbClr val="212529"/>
                </a:solidFill>
                <a:highlight>
                  <a:srgbClr val="FFFFFF"/>
                </a:highlight>
                <a:latin typeface="Raleway" panose="020B0604020202020204" charset="0"/>
                <a:ea typeface="Arial"/>
                <a:cs typeface="Arial"/>
                <a:sym typeface="Arial"/>
              </a:rPr>
            </a:br>
            <a:r>
              <a:rPr lang="en-GB" sz="2600" dirty="0">
                <a:solidFill>
                  <a:srgbClr val="212529"/>
                </a:solidFill>
                <a:highlight>
                  <a:srgbClr val="FFFFFF"/>
                </a:highlight>
                <a:latin typeface="Raleway" panose="020B0604020202020204" charset="0"/>
                <a:ea typeface="Arial"/>
                <a:cs typeface="Arial"/>
                <a:sym typeface="Arial"/>
              </a:rPr>
              <a:t> </a:t>
            </a:r>
            <a:endParaRPr sz="2600" dirty="0">
              <a:solidFill>
                <a:srgbClr val="FFFFFF"/>
              </a:solidFill>
              <a:highlight>
                <a:srgbClr val="FFFFFF"/>
              </a:highlight>
              <a:latin typeface="Raleway" panose="020B0604020202020204" charset="0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Project EdWebGo </a:t>
            </a:r>
            <a:r>
              <a:rPr lang="en-GB" sz="1600" b="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Read to share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2889500"/>
            <a:ext cx="8077800" cy="19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smart platform to connect readers and books across the cities.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308C4D-7154-4071-BE3B-BBD9EDE95F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12" t="24855" r="12122" b="24856"/>
          <a:stretch/>
        </p:blipFill>
        <p:spPr>
          <a:xfrm>
            <a:off x="6719777" y="3725162"/>
            <a:ext cx="1360968" cy="897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3556E3-F6B9-4127-BE4C-1B378D9060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01" t="22729" r="17658" b="30163"/>
          <a:stretch/>
        </p:blipFill>
        <p:spPr>
          <a:xfrm>
            <a:off x="5358809" y="3725162"/>
            <a:ext cx="1360968" cy="8974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650025" y="484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Market &amp; Revenue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1350425"/>
            <a:ext cx="7688700" cy="29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Roboto"/>
              <a:buChar char="●"/>
            </a:pPr>
            <a:r>
              <a:rPr lang="en-GB" sz="1400" dirty="0">
                <a:highlight>
                  <a:srgbClr val="FFFFFF"/>
                </a:highlight>
                <a:latin typeface="Lato" panose="020B0604020202020204" charset="0"/>
                <a:ea typeface="Roboto"/>
                <a:cs typeface="Roboto"/>
                <a:sym typeface="Roboto"/>
              </a:rPr>
              <a:t>$5.25 billion: Amazon's current annual revenue from book sales, according to one of Packer's sources. That means books account for 7% of the company's $75 billion in total yearly revenue.</a:t>
            </a:r>
            <a:endParaRPr sz="1400" dirty="0">
              <a:highlight>
                <a:srgbClr val="FFFFFF"/>
              </a:highlight>
              <a:latin typeface="Lato" panose="020B0604020202020204" charset="0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Roboto"/>
              <a:buChar char="●"/>
            </a:pPr>
            <a:r>
              <a:rPr lang="en-GB" sz="1400" dirty="0">
                <a:highlight>
                  <a:srgbClr val="FFFFFF"/>
                </a:highlight>
                <a:latin typeface="Lato" panose="020B0604020202020204" charset="0"/>
                <a:ea typeface="Roboto"/>
                <a:cs typeface="Roboto"/>
                <a:sym typeface="Roboto"/>
              </a:rPr>
              <a:t>Population of students high- Bangalore, Chennai, Hyderabad, Kanpur &amp; Mumbai.</a:t>
            </a:r>
            <a:endParaRPr sz="1400" dirty="0">
              <a:highlight>
                <a:srgbClr val="FFFFFF"/>
              </a:highlight>
              <a:latin typeface="Lato" panose="020B060402020202020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31A7B8-FB82-4C85-87C6-9CD3BEC49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141245"/>
              </p:ext>
            </p:extLst>
          </p:nvPr>
        </p:nvGraphicFramePr>
        <p:xfrm>
          <a:off x="1524000" y="257175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408452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31062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0907304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Hyderabad Student Population Census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20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Growth Rate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48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10,004,000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2.70%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26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9,741,000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2.73%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589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9,482,000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2.92%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7784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Target audience</a:t>
            </a:r>
            <a:endParaRPr dirty="0"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727650" y="1557881"/>
            <a:ext cx="7688700" cy="28865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1800" dirty="0"/>
              <a:t>Engineers</a:t>
            </a:r>
          </a:p>
          <a:p>
            <a:pPr marL="285750" indent="-285750">
              <a:spcAft>
                <a:spcPts val="1200"/>
              </a:spcAft>
            </a:pPr>
            <a:r>
              <a:rPr lang="en-US" sz="1800" dirty="0"/>
              <a:t>Doctors</a:t>
            </a:r>
          </a:p>
          <a:p>
            <a:pPr marL="285750" indent="-285750">
              <a:spcAft>
                <a:spcPts val="1200"/>
              </a:spcAft>
            </a:pPr>
            <a:r>
              <a:rPr lang="en-US" sz="1800" dirty="0"/>
              <a:t>Students</a:t>
            </a:r>
          </a:p>
          <a:p>
            <a:pPr marL="285750" indent="-285750">
              <a:spcAft>
                <a:spcPts val="1200"/>
              </a:spcAft>
            </a:pPr>
            <a:r>
              <a:rPr lang="en-US" sz="1800" dirty="0"/>
              <a:t>Libraries</a:t>
            </a:r>
          </a:p>
          <a:p>
            <a:pPr marL="285750" indent="-285750">
              <a:spcAft>
                <a:spcPts val="1200"/>
              </a:spcAft>
            </a:pPr>
            <a:r>
              <a:rPr lang="en-US" sz="1800" dirty="0"/>
              <a:t>Book stores</a:t>
            </a:r>
          </a:p>
          <a:p>
            <a:pPr marL="285750" indent="-285750">
              <a:spcAft>
                <a:spcPts val="1200"/>
              </a:spcAft>
            </a:pPr>
            <a:r>
              <a:rPr lang="en-US" sz="1800" dirty="0"/>
              <a:t>Reading enthusiasts who desire to sell or buy or rent books from other students</a:t>
            </a:r>
          </a:p>
          <a:p>
            <a:pPr marL="285750" indent="-285750">
              <a:spcAft>
                <a:spcPts val="1200"/>
              </a:spcAft>
            </a:pPr>
            <a:endParaRPr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695752" y="1379117"/>
            <a:ext cx="2696034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Thank You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679800" y="484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Team: “Coding_Team”</a:t>
            </a:r>
            <a:endParaRPr sz="28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611321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Kandukuri Abhinav Reddy</a:t>
            </a:r>
            <a:r>
              <a:rPr lang="en-GB" sz="2500" i="1" dirty="0"/>
              <a:t>	</a:t>
            </a:r>
            <a:r>
              <a:rPr lang="en-GB" sz="2500" baseline="-25000" dirty="0"/>
              <a:t>3rd year CSE,GNITC</a:t>
            </a:r>
            <a:endParaRPr sz="2500" baseline="-25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Kantam Akash Sagar</a:t>
            </a:r>
            <a:r>
              <a:rPr lang="en-GB" sz="2500" baseline="-25000" dirty="0"/>
              <a:t>3rd year CSE ,GNITC</a:t>
            </a:r>
            <a:endParaRPr sz="2500" baseline="-25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Katta Ganesh </a:t>
            </a:r>
            <a:r>
              <a:rPr lang="en-GB" sz="2500" baseline="-25000" dirty="0"/>
              <a:t>3rd year CSE ,GNITC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500" dirty="0"/>
              <a:t>Mylapuram Yagnesh </a:t>
            </a:r>
            <a:r>
              <a:rPr lang="en-GB" sz="2500" baseline="-25000" dirty="0"/>
              <a:t>3rd year CSE ,GNITC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aseline="-25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494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Project Overview</a:t>
            </a:r>
            <a:endParaRPr sz="280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49" y="2078875"/>
            <a:ext cx="7776597" cy="1897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/>
              <a:t>Online Platform to connect readers and books across the city in a cost-efficient and reliable way, Targeting every student and reader.</a:t>
            </a:r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 dirty="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/>
              <a:t> EdwebGo is optimized by creating a smart ecosystem and features easy access for everyone.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79800" y="514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Current issues for readers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7650" y="1400075"/>
            <a:ext cx="7688700" cy="3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Books are expensive for exam preparation, Graduates especially doctors and engineers, and other fields.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Not enough libraries are available for readers. Even if libraries exist, issues faced are </a:t>
            </a: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202124"/>
              </a:solidFill>
              <a:highlight>
                <a:srgbClr val="FFFFFF"/>
              </a:highlight>
              <a:latin typeface="Lato" panose="020B0604020202020204" charset="0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Lato" panose="020B0604020202020204" charset="0"/>
                <a:ea typeface="Arial"/>
                <a:cs typeface="Arial"/>
                <a:sym typeface="Arial"/>
              </a:rPr>
              <a:t>Recruitment, education, and retention of librarians. 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Lato" panose="020B0604020202020204" charset="0"/>
                <a:ea typeface="Arial"/>
                <a:cs typeface="Arial"/>
                <a:sym typeface="Arial"/>
              </a:rPr>
              <a:t>Role of libraries in academic programs.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Lato" panose="020B0604020202020204" charset="0"/>
                <a:ea typeface="Arial"/>
                <a:cs typeface="Arial"/>
                <a:sym typeface="Arial"/>
              </a:rPr>
              <a:t>Impact of Information Technology on library services.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Lato" panose="020B0604020202020204" charset="0"/>
                <a:ea typeface="Arial"/>
                <a:cs typeface="Arial"/>
                <a:sym typeface="Arial"/>
              </a:rPr>
              <a:t>Creation, control, and preservation of books.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Lato" panose="020B0604020202020204" charset="0"/>
                <a:ea typeface="Arial"/>
                <a:cs typeface="Arial"/>
                <a:sym typeface="Arial"/>
              </a:rPr>
              <a:t>Chaos in scholarly communication.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Lato" panose="020B0604020202020204" charset="0"/>
                <a:ea typeface="Arial"/>
                <a:cs typeface="Arial"/>
                <a:sym typeface="Arial"/>
              </a:rPr>
              <a:t>Support of new users.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 Hard to find recommendations from diverse books.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 No perfect ecosystem for renting books from libraries &amp; other students , no proper delivery system exists.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C258-4DD7-4170-8283-63A10D1D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GB" dirty="0"/>
              <a:t>Current issues for readers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9A31D-B838-4EE3-9372-F8EBA90BA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55861"/>
            <a:ext cx="7688700" cy="3333097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GB" sz="2000" dirty="0">
                <a:effectLst/>
                <a:highlight>
                  <a:srgbClr val="FFFFFF"/>
                </a:highlight>
                <a:latin typeface="Lato" panose="020B0604020202020204" charset="0"/>
                <a:ea typeface="Arial" panose="020B0604020202020204" pitchFamily="34" charset="0"/>
              </a:rPr>
              <a:t>Many students claim these issues: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highlight>
                  <a:srgbClr val="FFFFFF"/>
                </a:highlight>
                <a:latin typeface="Lato" panose="020B0604020202020204" charset="0"/>
                <a:ea typeface="Arial" panose="020B0604020202020204" pitchFamily="34" charset="0"/>
              </a:rPr>
              <a:t>The physical library space is not flexible enough to change with the needs of students and staff. It is also too small to cope with rising student numbers.</a:t>
            </a:r>
            <a:endParaRPr lang="en-IN" sz="1800" dirty="0">
              <a:effectLst/>
              <a:latin typeface="Lato" panose="020B0604020202020204" charset="0"/>
              <a:ea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Lato" panose="020B0604020202020204" charset="0"/>
                <a:ea typeface="Arial" panose="020B0604020202020204" pitchFamily="34" charset="0"/>
              </a:rPr>
              <a:t>There is no allowance in the budget for makerspaces or other activities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800" dirty="0">
                <a:latin typeface="Lato" panose="020B0604020202020204" charset="0"/>
              </a:rPr>
              <a:t>Students cannot find a way to reuse, rent or sell the books they have and cannot find books they require at budget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1800" dirty="0">
              <a:solidFill>
                <a:schemeClr val="tx2">
                  <a:lumMod val="10000"/>
                </a:schemeClr>
              </a:solidFill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62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89B3-17CD-49C7-B07C-1652AB07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Features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A20BA-A4CC-4B1C-AE77-2144ADEE2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441200"/>
            <a:ext cx="7688700" cy="2261100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dirty="0">
                <a:effectLst/>
                <a:latin typeface="Lato" panose="020B0604020202020204" charset="0"/>
              </a:rPr>
              <a:t>Students, libraries and sellers can sell or rent books.</a:t>
            </a:r>
            <a:endParaRPr lang="en-US" sz="1800" dirty="0">
              <a:effectLst/>
              <a:latin typeface="Lato" panose="020B060402020202020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dirty="0">
                <a:effectLst/>
                <a:latin typeface="Lato" panose="020B0604020202020204" charset="0"/>
              </a:rPr>
              <a:t>Option of home delivery or self-collection available, by the introduction of a feature called "Map U", one of its kind.</a:t>
            </a:r>
            <a:endParaRPr lang="en-US" sz="1800" dirty="0">
              <a:effectLst/>
              <a:latin typeface="Lato" panose="020B0604020202020204" charset="0"/>
            </a:endParaRPr>
          </a:p>
          <a:p>
            <a:r>
              <a:rPr lang="en-US" sz="1800" dirty="0">
                <a:latin typeface="Lato" panose="020B0604020202020204" charset="0"/>
              </a:rPr>
              <a:t>Users can choose to remain anonymous without giving their personal details while using inter-college and are hubs.</a:t>
            </a:r>
          </a:p>
          <a:p>
            <a:endParaRPr lang="en-IN" sz="1800" dirty="0"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5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Unique Features</a:t>
            </a:r>
            <a:endParaRPr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dirty="0">
                <a:effectLst/>
                <a:latin typeface="Lato" panose="020B0604020202020204" charset="0"/>
              </a:rPr>
              <a:t>Introducing inter-college and area Hub on the platform, where students, readers in social can coordinate and order books for rent or buying which decreases the cost and time. </a:t>
            </a:r>
            <a:r>
              <a:rPr lang="en-US" sz="2400" dirty="0">
                <a:effectLst/>
                <a:latin typeface="Lato" panose="020B0604020202020204" charset="0"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dirty="0">
                <a:effectLst/>
                <a:latin typeface="Lato" panose="020B0604020202020204" charset="0"/>
              </a:rPr>
              <a:t>Smart chat recommendation allows users to connect to the hub and stay anonymous and coordinate in group discussions while ordering and suggesting books.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Lato" panose="020B0604020202020204" charset="0"/>
              </a:rPr>
              <a:t>This creates an eco-system for all the students and libraries to dispatch and recommend books in an efficient way</a:t>
            </a:r>
            <a:endParaRPr lang="en-US" sz="2400" dirty="0">
              <a:effectLst/>
              <a:latin typeface="Lato" panose="020B0604020202020204" charset="0"/>
            </a:endParaRPr>
          </a:p>
          <a:p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577D-251B-49DD-9F46-3B42930A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GB" dirty="0"/>
              <a:t>Unique Features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934848-59D2-4081-A991-D7609C56A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00" y="1588656"/>
            <a:ext cx="3845800" cy="244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0522C4-4EC7-42EC-9235-52ED164A806F}"/>
              </a:ext>
            </a:extLst>
          </p:cNvPr>
          <p:cNvSpPr txBox="1"/>
          <p:nvPr/>
        </p:nvSpPr>
        <p:spPr>
          <a:xfrm>
            <a:off x="4716220" y="1588656"/>
            <a:ext cx="37001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Lato" panose="020B0604020202020204" charset="0"/>
              </a:rPr>
              <a:t>“</a:t>
            </a:r>
            <a:r>
              <a:rPr lang="en-US" sz="1800" b="1" i="0" u="none" strike="noStrike" dirty="0">
                <a:solidFill>
                  <a:schemeClr val="accent1"/>
                </a:solidFill>
                <a:effectLst/>
                <a:latin typeface="Lato" panose="020B0604020202020204" charset="0"/>
              </a:rPr>
              <a:t>Map U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Lato" panose="020B0604020202020204" charset="0"/>
              </a:rPr>
              <a:t>” features: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Lato" panose="020B0604020202020204" charset="0"/>
              </a:rPr>
              <a:t>User can adjust search radius.</a:t>
            </a:r>
            <a:endParaRPr lang="en-US" sz="1800" b="0" dirty="0">
              <a:solidFill>
                <a:schemeClr val="accent1"/>
              </a:solidFill>
              <a:effectLst/>
              <a:latin typeface="Lato" panose="020B060402020202020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Lato" panose="020B0604020202020204" charset="0"/>
              </a:rPr>
              <a:t>Ready to rent a book</a:t>
            </a:r>
            <a:endParaRPr lang="en-US" sz="1800" b="0" dirty="0">
              <a:solidFill>
                <a:schemeClr val="accent1"/>
              </a:solidFill>
              <a:effectLst/>
              <a:latin typeface="Lato" panose="020B060402020202020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Lato" panose="020B0604020202020204" charset="0"/>
              </a:rPr>
              <a:t>Ready to sell book</a:t>
            </a:r>
            <a:endParaRPr lang="en-US" sz="1800" b="0" dirty="0">
              <a:solidFill>
                <a:schemeClr val="accent1"/>
              </a:solidFill>
              <a:effectLst/>
              <a:latin typeface="Lato" panose="020B060402020202020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Lato" panose="020B0604020202020204" charset="0"/>
              </a:rPr>
              <a:t>Integrated smart chat</a:t>
            </a:r>
            <a:endParaRPr lang="en-US" sz="1800" b="0" dirty="0">
              <a:solidFill>
                <a:schemeClr val="accent1"/>
              </a:solidFill>
              <a:effectLst/>
              <a:latin typeface="Lato" panose="020B0604020202020204" charset="0"/>
            </a:endParaRPr>
          </a:p>
          <a:p>
            <a:br>
              <a:rPr lang="en-US" sz="1800" dirty="0">
                <a:solidFill>
                  <a:schemeClr val="accent1"/>
                </a:solidFill>
                <a:latin typeface="Lato" panose="020B0604020202020204" charset="0"/>
              </a:rPr>
            </a:br>
            <a:endParaRPr lang="en-IN" sz="1800" dirty="0">
              <a:solidFill>
                <a:schemeClr val="accent1"/>
              </a:solidFill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38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729450" y="535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Unique Selling Point, vision  </a:t>
            </a:r>
            <a:endParaRPr dirty="0"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-GB" sz="1800" dirty="0"/>
              <a:t>Made in India.</a:t>
            </a:r>
          </a:p>
          <a:p>
            <a:pPr marL="285750" indent="-285750"/>
            <a:r>
              <a:rPr lang="en-GB" sz="1800" dirty="0"/>
              <a:t>Chat system between reader and seller as per their requirement.</a:t>
            </a:r>
          </a:p>
          <a:p>
            <a:pPr marL="285750" indent="-285750"/>
            <a:r>
              <a:rPr lang="en-GB" sz="1800" dirty="0"/>
              <a:t>Inter-students hubs to deliver books not only from students but also creating chain between colleges and college students  to save time in searching and filtering recommendations.</a:t>
            </a:r>
            <a:endParaRPr sz="1800"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593</Words>
  <Application>Microsoft Office PowerPoint</Application>
  <PresentationFormat>On-screen Show (16:9)</PresentationFormat>
  <Paragraphs>75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Raleway</vt:lpstr>
      <vt:lpstr>Arial</vt:lpstr>
      <vt:lpstr>Wingdings</vt:lpstr>
      <vt:lpstr>Lato</vt:lpstr>
      <vt:lpstr>Roboto</vt:lpstr>
      <vt:lpstr>Streamline</vt:lpstr>
      <vt:lpstr>Code Innovation Series - Guru Nanak Institute of Technology 2021    Project EdWebGo Read to share</vt:lpstr>
      <vt:lpstr>Team: “Coding_Team”</vt:lpstr>
      <vt:lpstr>Project Overview</vt:lpstr>
      <vt:lpstr>Current issues for readers</vt:lpstr>
      <vt:lpstr>Current issues for readers</vt:lpstr>
      <vt:lpstr>Product Features</vt:lpstr>
      <vt:lpstr>Unique Features</vt:lpstr>
      <vt:lpstr>Unique Features</vt:lpstr>
      <vt:lpstr>Unique Selling Point, vision  </vt:lpstr>
      <vt:lpstr>Market &amp; Revenue</vt:lpstr>
      <vt:lpstr>Target audience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Innovation Series - Gurunanak Institute of Technology  2021  Project EdwebGo Read to share</dc:title>
  <cp:lastModifiedBy>MYLAPURAM YAGNESH</cp:lastModifiedBy>
  <cp:revision>20</cp:revision>
  <dcterms:modified xsi:type="dcterms:W3CDTF">2021-04-08T08:20:03Z</dcterms:modified>
</cp:coreProperties>
</file>