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67" r:id="rId3"/>
    <p:sldId id="285" r:id="rId4"/>
    <p:sldId id="266" r:id="rId5"/>
    <p:sldId id="284" r:id="rId6"/>
    <p:sldId id="286" r:id="rId7"/>
    <p:sldId id="287" r:id="rId8"/>
    <p:sldId id="272" r:id="rId9"/>
    <p:sldId id="288" r:id="rId10"/>
    <p:sldId id="27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2F967A-3BBA-4499-94DB-9147AEAF2E2B}" v="1072" dt="2021-04-05T13:19:02.546"/>
    <p1510:client id="{4D143A99-EA28-4621-86C3-29A405C47C48}" v="107" dt="2021-02-08T08:46:20.288"/>
    <p1510:client id="{61C3F94C-6D27-4ED3-BDFD-9248E8721155}" v="5" dt="2021-04-06T08:58:18.040"/>
    <p1510:client id="{6F392D7E-592C-4E52-93AA-1ADF67BBF9EA}" v="633" dt="2021-04-03T14:56:11.071"/>
    <p1510:client id="{722A06A8-B868-4B1C-8260-7E312E766865}" v="110" dt="2021-02-08T08:56:39.595"/>
    <p1510:client id="{7DB2226E-D69C-40BD-B051-E0F107238A16}" v="182" dt="2021-02-09T15:33:07.961"/>
    <p1510:client id="{7F28BFC5-D23B-4C38-8D2E-0681A388B740}" v="580" dt="2021-04-06T08:30:19.233"/>
    <p1510:client id="{8230C05E-C4B8-4742-ACB5-453E54532B9E}" v="3754" dt="2021-02-07T14:43:43.801"/>
    <p1510:client id="{82CFA19B-568B-411C-8311-A09BE1F67FFC}" v="1504" dt="2021-04-06T09:07:00.612"/>
    <p1510:client id="{97E9B189-DC06-45BA-B1B7-31AE579F01E4}" v="1429" dt="2021-02-09T09:50:24.790"/>
    <p1510:client id="{9998CE57-54AA-41D7-A06A-F1FBEBD5E076}" v="842" dt="2021-04-05T13:01:42.936"/>
    <p1510:client id="{9CA84CD8-7565-40CC-BC77-F292303F9990}" v="1103" dt="2021-02-09T10:00:40.910"/>
    <p1510:client id="{A6F9D261-48AB-4654-8C3D-A017E4519CD3}" v="53" dt="2021-04-08T13:52:07.403"/>
    <p1510:client id="{B9020E55-B866-4179-B00B-9776BF945FAA}" v="10" dt="2021-02-06T16:10:58.640"/>
    <p1510:client id="{EE712D78-0828-457F-A3FC-879F14120C34}" v="121" dt="2021-04-08T13:18:09.509"/>
    <p1510:client id="{F1ACD8EF-4E2D-4BDB-8874-4BA40962E7A9}" v="1093" dt="2021-02-09T07:50:21.8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481468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934304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61069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550690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62391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58231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95688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5712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28323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09276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436627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1412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4/8/2021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02251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4/8/2021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98497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4/8/2021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74029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4/8/2021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17359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93089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4/8/2021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396471891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praneeth621@gmail.com" TargetMode="External"/><Relationship Id="rId2" Type="http://schemas.openxmlformats.org/officeDocument/2006/relationships/hyperlink" Target="mailto:krishnasai3cks@gmail.com" TargetMode="External"/><Relationship Id="rId1" Type="http://schemas.openxmlformats.org/officeDocument/2006/relationships/slideLayout" Target="../slideLayouts/slideLayout1.xml"/><Relationship Id="rId4" Type="http://schemas.openxmlformats.org/officeDocument/2006/relationships/hyperlink" Target="mailto:sakethnandn.k@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1395" y="703091"/>
            <a:ext cx="10196074" cy="2024025"/>
          </a:xfrm>
        </p:spPr>
        <p:txBody>
          <a:bodyPr vert="horz" lIns="91440" tIns="45720" rIns="91440" bIns="45720" rtlCol="0" anchor="b">
            <a:noAutofit/>
          </a:bodyPr>
          <a:lstStyle/>
          <a:p>
            <a:r>
              <a:rPr lang="en-US" sz="5400">
                <a:latin typeface="Century Gothic"/>
              </a:rPr>
              <a:t>Community based interactive learning web application.</a:t>
            </a:r>
          </a:p>
        </p:txBody>
      </p:sp>
      <p:sp>
        <p:nvSpPr>
          <p:cNvPr id="5" name="Subtitle 2">
            <a:extLst>
              <a:ext uri="{FF2B5EF4-FFF2-40B4-BE49-F238E27FC236}">
                <a16:creationId xmlns:a16="http://schemas.microsoft.com/office/drawing/2014/main" id="{AAD56BAE-6D43-43D9-9B03-F6E0F5983AE6}"/>
              </a:ext>
            </a:extLst>
          </p:cNvPr>
          <p:cNvSpPr txBox="1">
            <a:spLocks/>
          </p:cNvSpPr>
          <p:nvPr/>
        </p:nvSpPr>
        <p:spPr>
          <a:xfrm>
            <a:off x="8026415" y="3991168"/>
            <a:ext cx="3415988" cy="1419515"/>
          </a:xfrm>
          <a:prstGeom prst="rect">
            <a:avLst/>
          </a:prstGeom>
        </p:spPr>
        <p:txBody>
          <a:bodyPr vert="horz" lIns="91440" tIns="91440" rIns="91440" bIns="91440" rtlCol="0" anchor="t">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algn="ctr"/>
            <a:r>
              <a:rPr lang="en-US" sz="1400">
                <a:latin typeface="Century Gothic"/>
                <a:ea typeface="Verdana"/>
                <a:cs typeface="Verdana"/>
              </a:rPr>
              <a:t>College:  Guru </a:t>
            </a:r>
            <a:r>
              <a:rPr lang="en-US" sz="1400" err="1">
                <a:latin typeface="Century Gothic"/>
                <a:ea typeface="Verdana"/>
                <a:cs typeface="Verdana"/>
              </a:rPr>
              <a:t>nanak</a:t>
            </a:r>
            <a:r>
              <a:rPr lang="en-US" sz="1400">
                <a:latin typeface="Century Gothic"/>
                <a:ea typeface="Verdana"/>
                <a:cs typeface="Verdana"/>
              </a:rPr>
              <a:t> institute of technology</a:t>
            </a:r>
            <a:endParaRPr lang="en-US"/>
          </a:p>
          <a:p>
            <a:pPr algn="ctr"/>
            <a:r>
              <a:rPr lang="en-US" sz="1400">
                <a:latin typeface="Century Gothic"/>
                <a:ea typeface="Verdana"/>
                <a:cs typeface="Verdana"/>
              </a:rPr>
              <a:t>Department: CSE</a:t>
            </a:r>
          </a:p>
        </p:txBody>
      </p:sp>
      <p:sp>
        <p:nvSpPr>
          <p:cNvPr id="7" name="Subtitle 2">
            <a:extLst>
              <a:ext uri="{FF2B5EF4-FFF2-40B4-BE49-F238E27FC236}">
                <a16:creationId xmlns:a16="http://schemas.microsoft.com/office/drawing/2014/main" id="{ADEC0A3E-660F-4C04-A3C9-34B27C34EB11}"/>
              </a:ext>
            </a:extLst>
          </p:cNvPr>
          <p:cNvSpPr txBox="1">
            <a:spLocks/>
          </p:cNvSpPr>
          <p:nvPr/>
        </p:nvSpPr>
        <p:spPr>
          <a:xfrm>
            <a:off x="1253142" y="3908207"/>
            <a:ext cx="3759332" cy="1809000"/>
          </a:xfrm>
          <a:prstGeom prst="rect">
            <a:avLst/>
          </a:prstGeom>
        </p:spPr>
        <p:txBody>
          <a:bodyPr vert="horz" lIns="91440" tIns="91440" rIns="91440" bIns="91440" rtlCol="0" anchor="t">
            <a:normAutofit fontScale="85000" lnSpcReduction="20000"/>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US" sz="2000" dirty="0"/>
              <a:t>TEAM MEMBERS</a:t>
            </a:r>
            <a:endParaRPr lang="en-US" dirty="0"/>
          </a:p>
          <a:p>
            <a:r>
              <a:rPr lang="en-US" sz="1600" dirty="0">
                <a:ea typeface="+mn-lt"/>
                <a:cs typeface="+mn-lt"/>
              </a:rPr>
              <a:t>Krishna: </a:t>
            </a:r>
            <a:r>
              <a:rPr lang="en-US" sz="1600" cap="none" dirty="0">
                <a:ea typeface="+mn-lt"/>
                <a:cs typeface="+mn-lt"/>
                <a:hlinkClick r:id="rId2"/>
              </a:rPr>
              <a:t>krishnasai3cks@gmail.com</a:t>
            </a:r>
            <a:endParaRPr lang="en-US" sz="1600" dirty="0"/>
          </a:p>
          <a:p>
            <a:r>
              <a:rPr lang="en-US" sz="1600" dirty="0">
                <a:ea typeface="+mn-lt"/>
                <a:cs typeface="+mn-lt"/>
              </a:rPr>
              <a:t>Praneeth: </a:t>
            </a:r>
            <a:r>
              <a:rPr lang="en-US" sz="1600" cap="none" dirty="0">
                <a:latin typeface="Century Gothic"/>
                <a:ea typeface="Verdana"/>
                <a:cs typeface="Verdana"/>
                <a:hlinkClick r:id="rId3"/>
              </a:rPr>
              <a:t>gpraneeth621@gmail.com</a:t>
            </a:r>
            <a:r>
              <a:rPr lang="en-US" sz="1600" cap="none" dirty="0">
                <a:latin typeface="Century Gothic"/>
                <a:ea typeface="Verdana"/>
                <a:cs typeface="Verdana"/>
              </a:rPr>
              <a:t> </a:t>
            </a:r>
            <a:endParaRPr lang="en-US" sz="1600" cap="none" dirty="0">
              <a:ea typeface="+mn-lt"/>
              <a:cs typeface="+mn-lt"/>
            </a:endParaRPr>
          </a:p>
          <a:p>
            <a:r>
              <a:rPr lang="en-US" sz="1600" dirty="0">
                <a:ea typeface="+mn-lt"/>
                <a:cs typeface="+mn-lt"/>
              </a:rPr>
              <a:t>Saketh: </a:t>
            </a:r>
            <a:r>
              <a:rPr lang="en-US" sz="1600" cap="none" dirty="0">
                <a:latin typeface="Verdana"/>
                <a:ea typeface="+mn-lt"/>
                <a:cs typeface="+mn-lt"/>
                <a:hlinkClick r:id="rId4"/>
              </a:rPr>
              <a:t>sakethnandn.k@gmail.com</a:t>
            </a:r>
            <a:r>
              <a:rPr lang="en-US" sz="1600" cap="none" dirty="0">
                <a:ea typeface="+mn-lt"/>
                <a:cs typeface="+mn-lt"/>
              </a:rPr>
              <a:t> </a:t>
            </a:r>
            <a:endParaRPr lang="en-US" sz="1600" cap="none" dirty="0"/>
          </a:p>
          <a:p>
            <a:r>
              <a:rPr lang="en-US" sz="1600" cap="none" dirty="0"/>
              <a:t>KEERTHI: </a:t>
            </a:r>
            <a:r>
              <a:rPr lang="en-US" sz="1600" cap="none" dirty="0">
                <a:latin typeface="Verdana"/>
                <a:ea typeface="Verdana"/>
                <a:cs typeface="+mn-lt"/>
                <a:hlinkClick r:id="rId4"/>
              </a:rPr>
              <a:t>keerthiks1223@gmail.com</a:t>
            </a:r>
            <a:endParaRPr lang="en-US" sz="1600" cap="none" dirty="0"/>
          </a:p>
          <a:p>
            <a:pPr marL="285750" indent="-285750">
              <a:buChar char="•"/>
            </a:pPr>
            <a:endParaRPr lang="en-US" sz="1400"/>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5864" y="2942621"/>
            <a:ext cx="8450925" cy="971695"/>
          </a:xfrm>
        </p:spPr>
        <p:txBody>
          <a:bodyPr/>
          <a:lstStyle/>
          <a:p>
            <a:pPr algn="ctr"/>
            <a:r>
              <a:rPr lang="en-US" sz="5400"/>
              <a:t>Thank You</a:t>
            </a:r>
            <a:endParaRPr lang="en-US"/>
          </a:p>
        </p:txBody>
      </p:sp>
    </p:spTree>
    <p:extLst>
      <p:ext uri="{BB962C8B-B14F-4D97-AF65-F5344CB8AC3E}">
        <p14:creationId xmlns:p14="http://schemas.microsoft.com/office/powerpoint/2010/main" val="1840439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9688" y="96327"/>
            <a:ext cx="8450925" cy="971695"/>
          </a:xfrm>
        </p:spPr>
        <p:txBody>
          <a:bodyPr/>
          <a:lstStyle/>
          <a:p>
            <a:pPr algn="ctr"/>
            <a:r>
              <a:rPr lang="en-US" sz="5400"/>
              <a:t>Introduction</a:t>
            </a:r>
            <a:endParaRPr lang="en-US"/>
          </a:p>
        </p:txBody>
      </p:sp>
      <p:sp>
        <p:nvSpPr>
          <p:cNvPr id="5" name="TextBox 4">
            <a:extLst>
              <a:ext uri="{FF2B5EF4-FFF2-40B4-BE49-F238E27FC236}">
                <a16:creationId xmlns:a16="http://schemas.microsoft.com/office/drawing/2014/main" id="{44C7CBF9-2EC8-42EC-8EBF-E029EC2750B2}"/>
              </a:ext>
            </a:extLst>
          </p:cNvPr>
          <p:cNvSpPr txBox="1"/>
          <p:nvPr/>
        </p:nvSpPr>
        <p:spPr>
          <a:xfrm>
            <a:off x="779225" y="1505384"/>
            <a:ext cx="10113026"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Online learning is the new trend for the next generation students to learn new concepts easily with lesser cost with availability everywhere the internet is present. While most of the courses online are video lectures a better alternative is to use interactive learning to attract students to learn new topics in a fun way while interacting with the tutors(a website or GUI which automates teaching process). </a:t>
            </a:r>
            <a:endParaRPr lang="en-US">
              <a:ea typeface="+mn-lt"/>
              <a:cs typeface="+mn-lt"/>
            </a:endParaRPr>
          </a:p>
          <a:p>
            <a:endParaRPr lang="en-US" sz="2000">
              <a:ea typeface="+mn-lt"/>
              <a:cs typeface="+mn-lt"/>
            </a:endParaRPr>
          </a:p>
          <a:p>
            <a:r>
              <a:rPr lang="en-US" sz="2000">
                <a:ea typeface="+mn-lt"/>
                <a:cs typeface="+mn-lt"/>
              </a:rPr>
              <a:t>The best way is to make a website which provides an interface and  required technology for the community to create free interactive courses to the learners. A website is more feasible because it is reachable to everyone with internet and a web browser. This is going to be simple and fun to learn for beginners and also to intermediates who want to learn how to contribute to online projects. </a:t>
            </a:r>
            <a:endParaRPr lang="en-US"/>
          </a:p>
        </p:txBody>
      </p:sp>
    </p:spTree>
    <p:extLst>
      <p:ext uri="{BB962C8B-B14F-4D97-AF65-F5344CB8AC3E}">
        <p14:creationId xmlns:p14="http://schemas.microsoft.com/office/powerpoint/2010/main" val="1750069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9688" y="96327"/>
            <a:ext cx="8450925" cy="971695"/>
          </a:xfrm>
        </p:spPr>
        <p:txBody>
          <a:bodyPr/>
          <a:lstStyle/>
          <a:p>
            <a:pPr algn="ctr"/>
            <a:r>
              <a:rPr lang="en-US" sz="5400"/>
              <a:t>Interactive learning</a:t>
            </a:r>
          </a:p>
        </p:txBody>
      </p:sp>
      <p:sp>
        <p:nvSpPr>
          <p:cNvPr id="5" name="TextBox 4">
            <a:extLst>
              <a:ext uri="{FF2B5EF4-FFF2-40B4-BE49-F238E27FC236}">
                <a16:creationId xmlns:a16="http://schemas.microsoft.com/office/drawing/2014/main" id="{44C7CBF9-2EC8-42EC-8EBF-E029EC2750B2}"/>
              </a:ext>
            </a:extLst>
          </p:cNvPr>
          <p:cNvSpPr txBox="1"/>
          <p:nvPr/>
        </p:nvSpPr>
        <p:spPr>
          <a:xfrm>
            <a:off x="587031" y="1495224"/>
            <a:ext cx="10338240"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t>What is interactive learning?</a:t>
            </a:r>
            <a:endParaRPr lang="en-US" dirty="0"/>
          </a:p>
          <a:p>
            <a:pPr algn="just"/>
            <a:r>
              <a:rPr lang="en-US" sz="2000" b="1" dirty="0">
                <a:ea typeface="+mn-lt"/>
                <a:cs typeface="+mn-lt"/>
              </a:rPr>
              <a:t>Interactive learning is learning that involves the student.</a:t>
            </a:r>
            <a:r>
              <a:rPr lang="en-US" sz="2000" dirty="0">
                <a:ea typeface="+mn-lt"/>
                <a:cs typeface="+mn-lt"/>
              </a:rPr>
              <a:t> The best way to </a:t>
            </a:r>
            <a:r>
              <a:rPr lang="en-US" sz="2000" b="1" dirty="0">
                <a:ea typeface="+mn-lt"/>
                <a:cs typeface="+mn-lt"/>
              </a:rPr>
              <a:t>involve </a:t>
            </a:r>
            <a:r>
              <a:rPr lang="en-US" sz="2000" dirty="0">
                <a:ea typeface="+mn-lt"/>
                <a:cs typeface="+mn-lt"/>
              </a:rPr>
              <a:t>the student is to make them a part of the learning process instead of video lectures, classroom teaching etc.,. </a:t>
            </a:r>
            <a:endParaRPr lang="en-US" dirty="0"/>
          </a:p>
          <a:p>
            <a:pPr algn="just"/>
            <a:r>
              <a:rPr lang="en-US" sz="2000" dirty="0">
                <a:ea typeface="+mn-lt"/>
                <a:cs typeface="+mn-lt"/>
              </a:rPr>
              <a:t>Interactive teaching is a way of teaching which will benefit both the teacher and the student because even the teacher starts as a beginner. Interactive learning also means asking doubts to the faculty whenever possible but this does not happen in normal classes. Hence with the use of technology we can make the endless learning process simple, efficient, cost effective and easily accessible around the world.</a:t>
            </a:r>
            <a:endParaRPr lang="en-US" sz="2000"/>
          </a:p>
          <a:p>
            <a:pPr algn="just"/>
            <a:endParaRPr lang="en-US" sz="2000" b="1">
              <a:latin typeface="Times New Roman"/>
              <a:ea typeface="Verdana"/>
              <a:cs typeface="Times New Roman"/>
            </a:endParaRPr>
          </a:p>
          <a:p>
            <a:pPr algn="just"/>
            <a:endParaRPr lang="en-US" sz="2000">
              <a:latin typeface="Times New Roman"/>
              <a:ea typeface="Verdana"/>
              <a:cs typeface="Times New Roman"/>
            </a:endParaRPr>
          </a:p>
        </p:txBody>
      </p:sp>
    </p:spTree>
    <p:extLst>
      <p:ext uri="{BB962C8B-B14F-4D97-AF65-F5344CB8AC3E}">
        <p14:creationId xmlns:p14="http://schemas.microsoft.com/office/powerpoint/2010/main" val="462065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9688" y="96327"/>
            <a:ext cx="8450925" cy="971695"/>
          </a:xfrm>
        </p:spPr>
        <p:txBody>
          <a:bodyPr/>
          <a:lstStyle/>
          <a:p>
            <a:pPr algn="ctr"/>
            <a:r>
              <a:rPr lang="en-US" sz="5400"/>
              <a:t>Software Requirements</a:t>
            </a:r>
          </a:p>
        </p:txBody>
      </p:sp>
      <p:sp>
        <p:nvSpPr>
          <p:cNvPr id="5" name="TextBox 4">
            <a:extLst>
              <a:ext uri="{FF2B5EF4-FFF2-40B4-BE49-F238E27FC236}">
                <a16:creationId xmlns:a16="http://schemas.microsoft.com/office/drawing/2014/main" id="{44C7CBF9-2EC8-42EC-8EBF-E029EC2750B2}"/>
              </a:ext>
            </a:extLst>
          </p:cNvPr>
          <p:cNvSpPr txBox="1"/>
          <p:nvPr/>
        </p:nvSpPr>
        <p:spPr>
          <a:xfrm>
            <a:off x="893948" y="1410557"/>
            <a:ext cx="10412323"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latin typeface="Verdana"/>
                <a:ea typeface="Verdana"/>
                <a:cs typeface="Times New Roman"/>
              </a:rPr>
              <a:t>The software requirements for this domain are simple. We use either python or NodeJS for the backend and HTML/CSS/JS for the front end. Software requirements are very basic for the project and hence this is very cost effective.</a:t>
            </a:r>
          </a:p>
          <a:p>
            <a:pPr algn="just"/>
            <a:endParaRPr lang="en-US" sz="2000">
              <a:latin typeface="Verdana"/>
              <a:ea typeface="Verdana"/>
              <a:cs typeface="Times New Roman"/>
            </a:endParaRPr>
          </a:p>
          <a:p>
            <a:pPr algn="just"/>
            <a:r>
              <a:rPr lang="en-US" sz="2000">
                <a:latin typeface="Verdana"/>
                <a:ea typeface="Verdana"/>
                <a:cs typeface="Times New Roman"/>
              </a:rPr>
              <a:t>Requirements: </a:t>
            </a:r>
          </a:p>
          <a:p>
            <a:pPr algn="just">
              <a:lnSpc>
                <a:spcPct val="150000"/>
              </a:lnSpc>
              <a:spcBef>
                <a:spcPct val="0"/>
              </a:spcBef>
              <a:spcAft>
                <a:spcPct val="0"/>
              </a:spcAft>
            </a:pPr>
            <a:r>
              <a:rPr lang="en-US" sz="2000">
                <a:latin typeface="Verdana"/>
                <a:ea typeface="Verdana"/>
                <a:cs typeface="Times New Roman"/>
              </a:rPr>
              <a:t>• FRONT END : HTML/CSS/JS.</a:t>
            </a:r>
          </a:p>
          <a:p>
            <a:pPr algn="just">
              <a:lnSpc>
                <a:spcPct val="150000"/>
              </a:lnSpc>
              <a:spcBef>
                <a:spcPct val="0"/>
              </a:spcBef>
              <a:spcAft>
                <a:spcPct val="0"/>
              </a:spcAft>
            </a:pPr>
            <a:r>
              <a:rPr lang="en-US" sz="2000">
                <a:latin typeface="Verdana"/>
                <a:ea typeface="Verdana"/>
                <a:cs typeface="Verdana"/>
              </a:rPr>
              <a:t>• BACK END : Python/Django (or) NodeJS</a:t>
            </a:r>
          </a:p>
          <a:p>
            <a:pPr algn="just">
              <a:lnSpc>
                <a:spcPct val="150000"/>
              </a:lnSpc>
              <a:spcBef>
                <a:spcPct val="0"/>
              </a:spcBef>
              <a:spcAft>
                <a:spcPct val="0"/>
              </a:spcAft>
            </a:pPr>
            <a:r>
              <a:rPr lang="en-US" sz="2000">
                <a:latin typeface="Verdana"/>
                <a:ea typeface="Verdana"/>
                <a:cs typeface="Times New Roman"/>
              </a:rPr>
              <a:t>• OPERATING SYSTEM  : WINDOWS 7,8,10</a:t>
            </a:r>
            <a:endParaRPr lang="en-US" sz="2000">
              <a:latin typeface="Verdana"/>
              <a:ea typeface="+mn-lt"/>
              <a:cs typeface="+mn-lt"/>
            </a:endParaRPr>
          </a:p>
          <a:p>
            <a:pPr algn="just">
              <a:lnSpc>
                <a:spcPct val="150000"/>
              </a:lnSpc>
              <a:spcBef>
                <a:spcPct val="0"/>
              </a:spcBef>
              <a:spcAft>
                <a:spcPct val="0"/>
              </a:spcAft>
            </a:pPr>
            <a:r>
              <a:rPr lang="en-US" sz="2000">
                <a:latin typeface="Verdana"/>
                <a:ea typeface="Verdana"/>
                <a:cs typeface="Times New Roman"/>
              </a:rPr>
              <a:t>• IDE : PyCharm/Visual Studio Code.</a:t>
            </a:r>
          </a:p>
          <a:p>
            <a:pPr marL="342900" indent="-342900" algn="just">
              <a:buFont typeface="Arial"/>
              <a:buChar char="•"/>
            </a:pPr>
            <a:endParaRPr lang="en-US" sz="2000">
              <a:latin typeface="Times New Roman"/>
              <a:ea typeface="Verdana"/>
              <a:cs typeface="Times New Roman"/>
            </a:endParaRPr>
          </a:p>
          <a:p>
            <a:pPr algn="just"/>
            <a:endParaRPr lang="en-US" sz="2000">
              <a:latin typeface="Times New Roman"/>
              <a:ea typeface="Verdana"/>
              <a:cs typeface="Times New Roman"/>
            </a:endParaRPr>
          </a:p>
        </p:txBody>
      </p:sp>
    </p:spTree>
    <p:extLst>
      <p:ext uri="{BB962C8B-B14F-4D97-AF65-F5344CB8AC3E}">
        <p14:creationId xmlns:p14="http://schemas.microsoft.com/office/powerpoint/2010/main" val="1736617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9688" y="96327"/>
            <a:ext cx="8450925" cy="971695"/>
          </a:xfrm>
        </p:spPr>
        <p:txBody>
          <a:bodyPr/>
          <a:lstStyle/>
          <a:p>
            <a:pPr algn="ctr"/>
            <a:r>
              <a:rPr lang="en-US" sz="5400"/>
              <a:t>Hardware Requirements</a:t>
            </a:r>
          </a:p>
        </p:txBody>
      </p:sp>
      <p:sp>
        <p:nvSpPr>
          <p:cNvPr id="5" name="TextBox 4">
            <a:extLst>
              <a:ext uri="{FF2B5EF4-FFF2-40B4-BE49-F238E27FC236}">
                <a16:creationId xmlns:a16="http://schemas.microsoft.com/office/drawing/2014/main" id="{44C7CBF9-2EC8-42EC-8EBF-E029EC2750B2}"/>
              </a:ext>
            </a:extLst>
          </p:cNvPr>
          <p:cNvSpPr txBox="1"/>
          <p:nvPr/>
        </p:nvSpPr>
        <p:spPr>
          <a:xfrm>
            <a:off x="735198" y="1579891"/>
            <a:ext cx="10719240" cy="27084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000">
              <a:latin typeface="Verdana"/>
              <a:ea typeface="Verdana"/>
              <a:cs typeface="Times New Roman"/>
            </a:endParaRPr>
          </a:p>
          <a:p>
            <a:pPr algn="just"/>
            <a:endParaRPr lang="en-US" sz="2000">
              <a:latin typeface="Verdana"/>
              <a:ea typeface="Verdana"/>
              <a:cs typeface="Times New Roman"/>
            </a:endParaRPr>
          </a:p>
          <a:p>
            <a:pPr algn="just"/>
            <a:r>
              <a:rPr lang="en-US" sz="2000">
                <a:latin typeface="Verdana"/>
                <a:ea typeface="Verdana"/>
                <a:cs typeface="Times New Roman"/>
              </a:rPr>
              <a:t>Hardware Requirements: </a:t>
            </a:r>
          </a:p>
          <a:p>
            <a:pPr algn="just">
              <a:lnSpc>
                <a:spcPct val="150000"/>
              </a:lnSpc>
              <a:spcBef>
                <a:spcPct val="0"/>
              </a:spcBef>
              <a:spcAft>
                <a:spcPct val="0"/>
              </a:spcAft>
            </a:pPr>
            <a:r>
              <a:rPr lang="en-US" sz="2000">
                <a:latin typeface="Verdana"/>
                <a:ea typeface="Verdana"/>
                <a:cs typeface="Times New Roman"/>
              </a:rPr>
              <a:t>• RAM : At least 2GB ram.</a:t>
            </a:r>
          </a:p>
          <a:p>
            <a:pPr algn="just">
              <a:lnSpc>
                <a:spcPct val="150000"/>
              </a:lnSpc>
              <a:spcBef>
                <a:spcPct val="0"/>
              </a:spcBef>
              <a:spcAft>
                <a:spcPct val="0"/>
              </a:spcAft>
            </a:pPr>
            <a:r>
              <a:rPr lang="en-US" sz="2000">
                <a:latin typeface="Verdana"/>
                <a:ea typeface="Verdana"/>
                <a:cs typeface="Verdana"/>
              </a:rPr>
              <a:t>• Processor: dual core.</a:t>
            </a:r>
          </a:p>
          <a:p>
            <a:pPr algn="just">
              <a:lnSpc>
                <a:spcPct val="150000"/>
              </a:lnSpc>
              <a:spcBef>
                <a:spcPct val="0"/>
              </a:spcBef>
              <a:spcAft>
                <a:spcPct val="0"/>
              </a:spcAft>
            </a:pPr>
            <a:r>
              <a:rPr lang="en-US" sz="2000">
                <a:latin typeface="Verdana"/>
                <a:ea typeface="Verdana"/>
                <a:cs typeface="Times New Roman"/>
              </a:rPr>
              <a:t>• Hard Disk: 512GB.</a:t>
            </a:r>
            <a:endParaRPr lang="en-US" sz="2000">
              <a:latin typeface="Century Gothic" panose="020B0502020202020204"/>
              <a:ea typeface="Verdana"/>
              <a:cs typeface="Times New Roman"/>
            </a:endParaRPr>
          </a:p>
          <a:p>
            <a:pPr algn="just"/>
            <a:endParaRPr lang="en-US" sz="2000">
              <a:latin typeface="Times New Roman"/>
              <a:ea typeface="Verdana"/>
              <a:cs typeface="Times New Roman"/>
            </a:endParaRPr>
          </a:p>
        </p:txBody>
      </p:sp>
    </p:spTree>
    <p:extLst>
      <p:ext uri="{BB962C8B-B14F-4D97-AF65-F5344CB8AC3E}">
        <p14:creationId xmlns:p14="http://schemas.microsoft.com/office/powerpoint/2010/main" val="3737329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9688" y="96327"/>
            <a:ext cx="8450925" cy="971695"/>
          </a:xfrm>
        </p:spPr>
        <p:txBody>
          <a:bodyPr/>
          <a:lstStyle/>
          <a:p>
            <a:pPr algn="ctr"/>
            <a:r>
              <a:rPr lang="en-US" sz="5400"/>
              <a:t>Similar Projects.</a:t>
            </a:r>
          </a:p>
        </p:txBody>
      </p:sp>
      <p:sp>
        <p:nvSpPr>
          <p:cNvPr id="5" name="TextBox 4">
            <a:extLst>
              <a:ext uri="{FF2B5EF4-FFF2-40B4-BE49-F238E27FC236}">
                <a16:creationId xmlns:a16="http://schemas.microsoft.com/office/drawing/2014/main" id="{44C7CBF9-2EC8-42EC-8EBF-E029EC2750B2}"/>
              </a:ext>
            </a:extLst>
          </p:cNvPr>
          <p:cNvSpPr txBox="1"/>
          <p:nvPr/>
        </p:nvSpPr>
        <p:spPr>
          <a:xfrm>
            <a:off x="978615" y="1251807"/>
            <a:ext cx="977732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a:t>FREECODECAMP:</a:t>
            </a:r>
          </a:p>
          <a:p>
            <a:pPr algn="just"/>
            <a:r>
              <a:rPr lang="en-US" sz="2400"/>
              <a:t>Free code camp is an online learning platform which provides online learning platform to the students in web development with javascript and data science/machine learning with python.</a:t>
            </a:r>
          </a:p>
          <a:p>
            <a:pPr algn="just"/>
            <a:endParaRPr lang="en-US" sz="2400"/>
          </a:p>
        </p:txBody>
      </p:sp>
      <p:pic>
        <p:nvPicPr>
          <p:cNvPr id="3" name="Picture 3">
            <a:extLst>
              <a:ext uri="{FF2B5EF4-FFF2-40B4-BE49-F238E27FC236}">
                <a16:creationId xmlns:a16="http://schemas.microsoft.com/office/drawing/2014/main" id="{ECB17B9C-E5B3-4E8F-A7E0-C522D7A53729}"/>
              </a:ext>
            </a:extLst>
          </p:cNvPr>
          <p:cNvPicPr>
            <a:picLocks noChangeAspect="1"/>
          </p:cNvPicPr>
          <p:nvPr/>
        </p:nvPicPr>
        <p:blipFill>
          <a:blip r:embed="rId2"/>
          <a:stretch>
            <a:fillRect/>
          </a:stretch>
        </p:blipFill>
        <p:spPr>
          <a:xfrm>
            <a:off x="1115484" y="2774062"/>
            <a:ext cx="7082367" cy="3172544"/>
          </a:xfrm>
          <a:prstGeom prst="rect">
            <a:avLst/>
          </a:prstGeom>
        </p:spPr>
      </p:pic>
    </p:spTree>
    <p:extLst>
      <p:ext uri="{BB962C8B-B14F-4D97-AF65-F5344CB8AC3E}">
        <p14:creationId xmlns:p14="http://schemas.microsoft.com/office/powerpoint/2010/main" val="1275988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9688" y="96327"/>
            <a:ext cx="8450925" cy="971695"/>
          </a:xfrm>
        </p:spPr>
        <p:txBody>
          <a:bodyPr/>
          <a:lstStyle/>
          <a:p>
            <a:pPr algn="ctr"/>
            <a:r>
              <a:rPr lang="en-US" sz="5400"/>
              <a:t>Similar Projects.</a:t>
            </a:r>
          </a:p>
        </p:txBody>
      </p:sp>
      <p:sp>
        <p:nvSpPr>
          <p:cNvPr id="5" name="TextBox 4">
            <a:extLst>
              <a:ext uri="{FF2B5EF4-FFF2-40B4-BE49-F238E27FC236}">
                <a16:creationId xmlns:a16="http://schemas.microsoft.com/office/drawing/2014/main" id="{44C7CBF9-2EC8-42EC-8EBF-E029EC2750B2}"/>
              </a:ext>
            </a:extLst>
          </p:cNvPr>
          <p:cNvSpPr txBox="1"/>
          <p:nvPr/>
        </p:nvSpPr>
        <p:spPr>
          <a:xfrm>
            <a:off x="978615" y="1251807"/>
            <a:ext cx="977732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a:t>SOLOLEARN:</a:t>
            </a:r>
          </a:p>
          <a:p>
            <a:pPr algn="just"/>
            <a:r>
              <a:rPr lang="en-US" sz="2400"/>
              <a:t>Solo learn is an excellent learning platform for beginners to grasp the basics of a concept in a fun and interactive way. By solving quizzes. This helps the student to get well versed with the syntax and basic functionalities of languages.</a:t>
            </a:r>
          </a:p>
          <a:p>
            <a:pPr algn="just"/>
            <a:endParaRPr lang="en-US" sz="2400"/>
          </a:p>
        </p:txBody>
      </p:sp>
      <p:pic>
        <p:nvPicPr>
          <p:cNvPr id="4" name="Picture 5">
            <a:extLst>
              <a:ext uri="{FF2B5EF4-FFF2-40B4-BE49-F238E27FC236}">
                <a16:creationId xmlns:a16="http://schemas.microsoft.com/office/drawing/2014/main" id="{237C8726-760C-42E7-9AD4-F3BA25E1BF7B}"/>
              </a:ext>
            </a:extLst>
          </p:cNvPr>
          <p:cNvPicPr>
            <a:picLocks noChangeAspect="1"/>
          </p:cNvPicPr>
          <p:nvPr/>
        </p:nvPicPr>
        <p:blipFill>
          <a:blip r:embed="rId2"/>
          <a:stretch>
            <a:fillRect/>
          </a:stretch>
        </p:blipFill>
        <p:spPr>
          <a:xfrm>
            <a:off x="1062567" y="3129280"/>
            <a:ext cx="5526616" cy="3647440"/>
          </a:xfrm>
          <a:prstGeom prst="rect">
            <a:avLst/>
          </a:prstGeom>
        </p:spPr>
      </p:pic>
    </p:spTree>
    <p:extLst>
      <p:ext uri="{BB962C8B-B14F-4D97-AF65-F5344CB8AC3E}">
        <p14:creationId xmlns:p14="http://schemas.microsoft.com/office/powerpoint/2010/main" val="272395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9688" y="96327"/>
            <a:ext cx="8450925" cy="971695"/>
          </a:xfrm>
        </p:spPr>
        <p:txBody>
          <a:bodyPr/>
          <a:lstStyle/>
          <a:p>
            <a:pPr algn="ctr"/>
            <a:r>
              <a:rPr lang="en-US" sz="5400"/>
              <a:t>Future Enhancements</a:t>
            </a:r>
            <a:endParaRPr lang="en-US"/>
          </a:p>
        </p:txBody>
      </p:sp>
      <p:sp>
        <p:nvSpPr>
          <p:cNvPr id="5" name="TextBox 4">
            <a:extLst>
              <a:ext uri="{FF2B5EF4-FFF2-40B4-BE49-F238E27FC236}">
                <a16:creationId xmlns:a16="http://schemas.microsoft.com/office/drawing/2014/main" id="{44C7CBF9-2EC8-42EC-8EBF-E029EC2750B2}"/>
              </a:ext>
            </a:extLst>
          </p:cNvPr>
          <p:cNvSpPr txBox="1"/>
          <p:nvPr/>
        </p:nvSpPr>
        <p:spPr>
          <a:xfrm>
            <a:off x="1211448" y="1717474"/>
            <a:ext cx="9777323"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400"/>
              <a:t>Using an ML based approach to use an AI for doubt clarification.</a:t>
            </a:r>
          </a:p>
          <a:p>
            <a:pPr marL="342900" indent="-342900" algn="just">
              <a:buFont typeface="Arial"/>
              <a:buChar char="•"/>
            </a:pPr>
            <a:r>
              <a:rPr lang="en-US" sz="2400"/>
              <a:t>Using web scraping with AI to automatically give information to the learner regarding any error messages without wasting any time searching online for answers.</a:t>
            </a:r>
          </a:p>
          <a:p>
            <a:pPr marL="342900" indent="-342900" algn="just">
              <a:buFont typeface="Arial"/>
              <a:buChar char="•"/>
            </a:pPr>
            <a:r>
              <a:rPr lang="en-US" sz="2400"/>
              <a:t>Visual representation of navigating the website and all the features of the website.</a:t>
            </a:r>
          </a:p>
        </p:txBody>
      </p:sp>
    </p:spTree>
    <p:extLst>
      <p:ext uri="{BB962C8B-B14F-4D97-AF65-F5344CB8AC3E}">
        <p14:creationId xmlns:p14="http://schemas.microsoft.com/office/powerpoint/2010/main" val="157118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9688" y="96327"/>
            <a:ext cx="8450925" cy="971695"/>
          </a:xfrm>
        </p:spPr>
        <p:txBody>
          <a:bodyPr/>
          <a:lstStyle/>
          <a:p>
            <a:pPr algn="ctr"/>
            <a:r>
              <a:rPr lang="en-US" sz="5400"/>
              <a:t>Conclusion</a:t>
            </a:r>
            <a:endParaRPr lang="en-US"/>
          </a:p>
        </p:txBody>
      </p:sp>
      <p:sp>
        <p:nvSpPr>
          <p:cNvPr id="5" name="TextBox 4">
            <a:extLst>
              <a:ext uri="{FF2B5EF4-FFF2-40B4-BE49-F238E27FC236}">
                <a16:creationId xmlns:a16="http://schemas.microsoft.com/office/drawing/2014/main" id="{44C7CBF9-2EC8-42EC-8EBF-E029EC2750B2}"/>
              </a:ext>
            </a:extLst>
          </p:cNvPr>
          <p:cNvSpPr txBox="1"/>
          <p:nvPr/>
        </p:nvSpPr>
        <p:spPr>
          <a:xfrm>
            <a:off x="1211448" y="1717474"/>
            <a:ext cx="977732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t>We have proposed a futuristic idea which is going to be the future of online learning, teaching and open source programming. It has been proven that how interactive teaching is effective to a student's growth. The end product is highly accessible everywhere in the world which is inexpensive, fun and the best alternative.</a:t>
            </a:r>
          </a:p>
        </p:txBody>
      </p:sp>
    </p:spTree>
    <p:extLst>
      <p:ext uri="{BB962C8B-B14F-4D97-AF65-F5344CB8AC3E}">
        <p14:creationId xmlns:p14="http://schemas.microsoft.com/office/powerpoint/2010/main" val="1957019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TF10001119</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Community based interactive learning web application.</vt:lpstr>
      <vt:lpstr>Introduction</vt:lpstr>
      <vt:lpstr>Interactive learning</vt:lpstr>
      <vt:lpstr>Software Requirements</vt:lpstr>
      <vt:lpstr>Hardware Requirements</vt:lpstr>
      <vt:lpstr>Similar Projects.</vt:lpstr>
      <vt:lpstr>Similar Projects.</vt:lpstr>
      <vt:lpstr>Future Enhancements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25</cp:revision>
  <dcterms:created xsi:type="dcterms:W3CDTF">2021-02-06T16:10:31Z</dcterms:created>
  <dcterms:modified xsi:type="dcterms:W3CDTF">2021-04-08T13:52:12Z</dcterms:modified>
</cp:coreProperties>
</file>