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51" d="100"/>
          <a:sy n="51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4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0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2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1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0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7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8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3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5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6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Extraction of </a:t>
            </a:r>
            <a:br>
              <a:rPr lang="en-US" dirty="0"/>
            </a:br>
            <a:r>
              <a:rPr lang="en-US" dirty="0"/>
              <a:t>Road and Lane Boundary </a:t>
            </a:r>
            <a:br>
              <a:rPr lang="en-US" dirty="0"/>
            </a:br>
            <a:r>
              <a:rPr lang="en-US" dirty="0"/>
              <a:t>from Satellite Imagery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Desheng</a:t>
            </a:r>
            <a:r>
              <a:rPr lang="en-US" dirty="0"/>
              <a:t> Liu, </a:t>
            </a:r>
            <a:r>
              <a:rPr lang="en-US" dirty="0" err="1"/>
              <a:t>Honghao</a:t>
            </a:r>
            <a:r>
              <a:rPr lang="en-US" dirty="0"/>
              <a:t> Xu, </a:t>
            </a:r>
            <a:r>
              <a:rPr lang="en-US" dirty="0" err="1"/>
              <a:t>Yifei</a:t>
            </a:r>
            <a:r>
              <a:rPr lang="en-US" dirty="0"/>
              <a:t> Ge, Xu </a:t>
            </a:r>
            <a:r>
              <a:rPr lang="en-US" dirty="0" err="1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6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Detail – Line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3200" dirty="0"/>
              <a:t>Then we made a calculation and estimation.  A lane is about five meter width, which equal about 34.5( two pixel extra boundary for the line width). </a:t>
            </a:r>
          </a:p>
          <a:p>
            <a:r>
              <a:rPr lang="en-US" altLang="zh-CN" sz="3200" dirty="0"/>
              <a:t>We take all the start and end point we get from Hough and filter them with distance to standard line with the threshold (34.5 and 69).</a:t>
            </a:r>
          </a:p>
          <a:p>
            <a:r>
              <a:rPr lang="en-US" altLang="zh-CN" sz="3200" dirty="0"/>
              <a:t>Points distance in 0-34.5 is regard as the right lane.</a:t>
            </a:r>
          </a:p>
          <a:p>
            <a:r>
              <a:rPr lang="en-US" altLang="zh-CN" sz="3200" dirty="0"/>
              <a:t>Points distance in 34.5-69 and on the left of the standard lane regard as the left lane.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537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Detail – Line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We take two more time linear regression for the point on the right lane and left lane to prove our method’s correctness.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036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Detail – Line Regression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90" y="448251"/>
            <a:ext cx="2833141" cy="59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Decide about the lane boundary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leaned line is in the middle of each lane, and we use it to separate the left right boundary of the road and the mid of the road.</a:t>
            </a:r>
          </a:p>
          <a:p>
            <a:r>
              <a:rPr lang="en-US" altLang="zh-CN" sz="3200" dirty="0"/>
              <a:t>Points on the right of the right lane line should be the right boundary. The same method used to get the mid and left.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960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7049" y="139531"/>
            <a:ext cx="3162925" cy="63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We calculate the points with the pixel coordinate back to the  longitude and latitude, and saved them in three different  csv data file for the mid of the road, left </a:t>
            </a:r>
            <a:r>
              <a:rPr lang="en-US" altLang="zh-CN" sz="3200" dirty="0" err="1"/>
              <a:t>boundry</a:t>
            </a:r>
            <a:r>
              <a:rPr lang="en-US" altLang="zh-CN" sz="3200" dirty="0"/>
              <a:t> and right </a:t>
            </a:r>
            <a:r>
              <a:rPr lang="en-US" altLang="zh-CN" sz="3200" dirty="0" err="1"/>
              <a:t>boundry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59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	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133887"/>
              </p:ext>
            </p:extLst>
          </p:nvPr>
        </p:nvGraphicFramePr>
        <p:xfrm>
          <a:off x="1573967" y="1469244"/>
          <a:ext cx="2293494" cy="5245155"/>
        </p:xfrm>
        <a:graphic>
          <a:graphicData uri="http://schemas.openxmlformats.org/drawingml/2006/table">
            <a:tbl>
              <a:tblPr/>
              <a:tblGrid>
                <a:gridCol w="1146747">
                  <a:extLst>
                    <a:ext uri="{9D8B030D-6E8A-4147-A177-3AD203B41FA5}">
                      <a16:colId xmlns:a16="http://schemas.microsoft.com/office/drawing/2014/main" val="1338838325"/>
                    </a:ext>
                  </a:extLst>
                </a:gridCol>
                <a:gridCol w="1146747">
                  <a:extLst>
                    <a:ext uri="{9D8B030D-6E8A-4147-A177-3AD203B41FA5}">
                      <a16:colId xmlns:a16="http://schemas.microsoft.com/office/drawing/2014/main" val="860629049"/>
                    </a:ext>
                  </a:extLst>
                </a:gridCol>
              </a:tblGrid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46.395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11.296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79827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46.396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11.297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077812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46.396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11.296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346102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8145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1711"/>
                  </a:ext>
                </a:extLst>
              </a:tr>
              <a:tr h="5019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46.399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482193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92438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942025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46.399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867616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46.401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10087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414313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46.402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2924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46.401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651945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46.402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11.301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18218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46.402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</a:t>
                      </a:r>
                    </a:p>
                  </a:txBody>
                  <a:tcPr marL="14334" marR="14334" marT="143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18129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140"/>
              </p:ext>
            </p:extLst>
          </p:nvPr>
        </p:nvGraphicFramePr>
        <p:xfrm>
          <a:off x="4542020" y="1618935"/>
          <a:ext cx="2375916" cy="4781532"/>
        </p:xfrm>
        <a:graphic>
          <a:graphicData uri="http://schemas.openxmlformats.org/drawingml/2006/table">
            <a:tbl>
              <a:tblPr/>
              <a:tblGrid>
                <a:gridCol w="1395919">
                  <a:extLst>
                    <a:ext uri="{9D8B030D-6E8A-4147-A177-3AD203B41FA5}">
                      <a16:colId xmlns:a16="http://schemas.microsoft.com/office/drawing/2014/main" val="1758337556"/>
                    </a:ext>
                  </a:extLst>
                </a:gridCol>
                <a:gridCol w="979997">
                  <a:extLst>
                    <a:ext uri="{9D8B030D-6E8A-4147-A177-3AD203B41FA5}">
                      <a16:colId xmlns:a16="http://schemas.microsoft.com/office/drawing/2014/main" val="3085945454"/>
                    </a:ext>
                  </a:extLst>
                </a:gridCol>
              </a:tblGrid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46.396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11.296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47626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20059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46.396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42962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08122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93284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46.398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28587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11.297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99369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59025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71174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01749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11.298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575281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21768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687546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4849" marR="14849" marT="148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36376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74605"/>
              </p:ext>
            </p:extLst>
          </p:nvPr>
        </p:nvGraphicFramePr>
        <p:xfrm>
          <a:off x="7870120" y="1451694"/>
          <a:ext cx="2087658" cy="4784213"/>
        </p:xfrm>
        <a:graphic>
          <a:graphicData uri="http://schemas.openxmlformats.org/drawingml/2006/table">
            <a:tbl>
              <a:tblPr/>
              <a:tblGrid>
                <a:gridCol w="1043829">
                  <a:extLst>
                    <a:ext uri="{9D8B030D-6E8A-4147-A177-3AD203B41FA5}">
                      <a16:colId xmlns:a16="http://schemas.microsoft.com/office/drawing/2014/main" val="2158646952"/>
                    </a:ext>
                  </a:extLst>
                </a:gridCol>
                <a:gridCol w="1043829">
                  <a:extLst>
                    <a:ext uri="{9D8B030D-6E8A-4147-A177-3AD203B41FA5}">
                      <a16:colId xmlns:a16="http://schemas.microsoft.com/office/drawing/2014/main" val="3215535475"/>
                    </a:ext>
                  </a:extLst>
                </a:gridCol>
              </a:tblGrid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46.396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11.296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97928"/>
                  </a:ext>
                </a:extLst>
              </a:tr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46.401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67987"/>
                  </a:ext>
                </a:extLst>
              </a:tr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46.401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916391"/>
                  </a:ext>
                </a:extLst>
              </a:tr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46.401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8686"/>
                  </a:ext>
                </a:extLst>
              </a:tr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46.401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11.299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847034"/>
                  </a:ext>
                </a:extLst>
              </a:tr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46.403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11.301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40012"/>
                  </a:ext>
                </a:extLst>
              </a:tr>
              <a:tr h="6834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46.403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11.301</a:t>
                      </a:r>
                    </a:p>
                  </a:txBody>
                  <a:tcPr marL="13048" marR="13048" marT="130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6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9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Thank You</a:t>
            </a:r>
            <a:endParaRPr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8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aerial images according to GPS trajectory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 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 lines by Hough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invalid lines (based on distance from trajectory)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ML (line regression) to separate points into different lane 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coordinates from pixel-based to </a:t>
            </a:r>
            <a:r>
              <a:rPr lang="en-US" dirty="0" err="1"/>
              <a:t>lat</a:t>
            </a:r>
            <a:r>
              <a:rPr lang="en-US" dirty="0"/>
              <a:t>- and </a:t>
            </a:r>
            <a:r>
              <a:rPr lang="en-US" dirty="0" err="1"/>
              <a:t>lon</a:t>
            </a:r>
            <a:r>
              <a:rPr lang="en-US" dirty="0"/>
              <a:t>-based</a:t>
            </a:r>
          </a:p>
        </p:txBody>
      </p:sp>
    </p:spTree>
    <p:extLst>
      <p:ext uri="{BB962C8B-B14F-4D97-AF65-F5344CB8AC3E}">
        <p14:creationId xmlns:p14="http://schemas.microsoft.com/office/powerpoint/2010/main" val="120372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Image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19" y="733145"/>
            <a:ext cx="10131425" cy="3649133"/>
          </a:xfrm>
        </p:spPr>
        <p:txBody>
          <a:bodyPr/>
          <a:lstStyle/>
          <a:p>
            <a:r>
              <a:rPr lang="en-US" altLang="zh-CN" dirty="0"/>
              <a:t>Getting image near all trajectory(automatically detected that the highest resolution is 19)</a:t>
            </a:r>
          </a:p>
          <a:p>
            <a:r>
              <a:rPr lang="en-US" altLang="zh-CN" dirty="0"/>
              <a:t>Getting a big raw image for the whole path for the result analysis.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11" y="2367460"/>
            <a:ext cx="4067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552" y="1082352"/>
            <a:ext cx="10131425" cy="2852057"/>
          </a:xfrm>
        </p:spPr>
        <p:txBody>
          <a:bodyPr/>
          <a:lstStyle/>
          <a:p>
            <a:r>
              <a:rPr lang="en-US" altLang="zh-CN" dirty="0"/>
              <a:t>Turn the image from </a:t>
            </a:r>
            <a:r>
              <a:rPr lang="en-US" altLang="zh-CN" dirty="0" err="1"/>
              <a:t>rgb</a:t>
            </a:r>
            <a:r>
              <a:rPr lang="en-US" altLang="zh-CN" dirty="0"/>
              <a:t> to gray, and filter the gray level to avoid the noise caused by the crop field nearby.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77" y="3187961"/>
            <a:ext cx="24384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16" y="318796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6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Detail – Edge detection and Hough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92953"/>
            <a:ext cx="10131425" cy="3649133"/>
          </a:xfrm>
        </p:spPr>
        <p:txBody>
          <a:bodyPr/>
          <a:lstStyle/>
          <a:p>
            <a:r>
              <a:rPr lang="en-US" dirty="0"/>
              <a:t>Using These method to get the longest three edge of each image.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43" y="2789498"/>
            <a:ext cx="403860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45" y="2789497"/>
            <a:ext cx="4038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Detail – Edge detection and Hough transformation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12" y="2313781"/>
            <a:ext cx="4038600" cy="3305175"/>
          </a:xfrm>
        </p:spPr>
      </p:pic>
    </p:spTree>
    <p:extLst>
      <p:ext uri="{BB962C8B-B14F-4D97-AF65-F5344CB8AC3E}">
        <p14:creationId xmlns:p14="http://schemas.microsoft.com/office/powerpoint/2010/main" val="22455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Detail – Line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74" y="1734643"/>
            <a:ext cx="32956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Detail – Line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Since the road is basically a line, so we used the linear regression method in machine learning.</a:t>
            </a:r>
          </a:p>
          <a:p>
            <a:r>
              <a:rPr lang="en-US" altLang="zh-CN" sz="3200" dirty="0"/>
              <a:t>First we learned the </a:t>
            </a:r>
            <a:r>
              <a:rPr lang="en-US" altLang="zh-CN" sz="3200" dirty="0" err="1"/>
              <a:t>Traj</a:t>
            </a:r>
            <a:r>
              <a:rPr lang="en-US" altLang="zh-CN" sz="3200" dirty="0"/>
              <a:t> points and take the result as a standard result for the road.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567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Detail – Line Regression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020" y="641573"/>
            <a:ext cx="2803160" cy="58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169</TotalTime>
  <Words>501</Words>
  <Application>Microsoft Office PowerPoint</Application>
  <PresentationFormat>宽屏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Calibri</vt:lpstr>
      <vt:lpstr>Calibri Light</vt:lpstr>
      <vt:lpstr>天体</vt:lpstr>
      <vt:lpstr>3. Extraction of  Road and Lane Boundary  from Satellite Imagery</vt:lpstr>
      <vt:lpstr>Procedure</vt:lpstr>
      <vt:lpstr>Getting Image </vt:lpstr>
      <vt:lpstr>Image preprocessing</vt:lpstr>
      <vt:lpstr>Algorithm Detail – Edge detection and Hough transformation</vt:lpstr>
      <vt:lpstr>Algorithm Detail – Edge detection and Hough transformation</vt:lpstr>
      <vt:lpstr>Algorithm Detail – Line Regression</vt:lpstr>
      <vt:lpstr>Algorithm Detail – Line Regression</vt:lpstr>
      <vt:lpstr>Algorithm Detail – Line Regression</vt:lpstr>
      <vt:lpstr>Algorithm Detail – Line Regression</vt:lpstr>
      <vt:lpstr>Algorithm Detail – Line Regression</vt:lpstr>
      <vt:lpstr>Algorithm Detail – Line Regression</vt:lpstr>
      <vt:lpstr>Decide about the lane boundary</vt:lpstr>
      <vt:lpstr>Result</vt:lpstr>
      <vt:lpstr>Result </vt:lpstr>
      <vt:lpstr>Result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 Road and Lane Boundary  from Satellite Imagery</dc:title>
  <dc:creator>Desheng Liu</dc:creator>
  <cp:lastModifiedBy>葛逸飞</cp:lastModifiedBy>
  <cp:revision>29</cp:revision>
  <dcterms:created xsi:type="dcterms:W3CDTF">2016-03-07T20:21:45Z</dcterms:created>
  <dcterms:modified xsi:type="dcterms:W3CDTF">2016-03-07T23:35:12Z</dcterms:modified>
</cp:coreProperties>
</file>