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8" r:id="rId3"/>
  </p:sldMasterIdLst>
  <p:notesMasterIdLst>
    <p:notesMasterId r:id="rId15"/>
  </p:notesMasterIdLst>
  <p:sldIdLst>
    <p:sldId id="274" r:id="rId4"/>
    <p:sldId id="276" r:id="rId5"/>
    <p:sldId id="287" r:id="rId6"/>
    <p:sldId id="288" r:id="rId7"/>
    <p:sldId id="267" r:id="rId8"/>
    <p:sldId id="283" r:id="rId9"/>
    <p:sldId id="271" r:id="rId10"/>
    <p:sldId id="281" r:id="rId11"/>
    <p:sldId id="277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67" autoAdjust="0"/>
  </p:normalViewPr>
  <p:slideViewPr>
    <p:cSldViewPr snapToGrid="0">
      <p:cViewPr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5D-46EE-BA5E-0E7AF8CD40E4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5D-46EE-BA5E-0E7AF8CD40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5D-46EE-BA5E-0E7AF8CD40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5D-46EE-BA5E-0E7AF8CD40E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5D-46EE-BA5E-0E7AF8CD4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96-4B5D-9245-A6AC4DC7C023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96-4B5D-9245-A6AC4DC7C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96-4B5D-9245-A6AC4DC7C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96-4B5D-9245-A6AC4DC7C02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2.93</c:v>
                </c:pt>
                <c:pt idx="1">
                  <c:v>97.07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96-4B5D-9245-A6AC4DC7C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3-4716-A786-473FAD9E7990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3-4716-A786-473FAD9E79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3-4716-A786-473FAD9E79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3-4716-A786-473FAD9E799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18.143000000000001</c:v>
                </c:pt>
                <c:pt idx="1">
                  <c:v>81.856999999999999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3-4716-A786-473FAD9E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929F7-6D91-4A77-8942-A84D6EB94FE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0F988-EE03-42AF-9072-06DAC0E8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90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name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site_nameID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Expedia point of sale (i.e. Expedia.com, Expedia.co.uk, Expedia.co.jp, ...)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posa_continent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 of continent associated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hotel_continent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Hotel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continentint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0F988-EE03-42AF-9072-06DAC0E8E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3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64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400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6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3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400" dirty="0">
              <a:solidFill>
                <a:prstClr val="white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16A08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16A085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400" dirty="0">
              <a:solidFill>
                <a:prstClr val="white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9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16A08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16A085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400" dirty="0">
              <a:solidFill>
                <a:prstClr val="white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4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rgbClr val="16A085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rgbClr val="16A085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>
                <a:solidFill>
                  <a:srgbClr val="16A085"/>
                </a:solidFill>
              </a:rPr>
              <a:pPr algn="ctr"/>
              <a:t>‹#›</a:t>
            </a:fld>
            <a:endParaRPr lang="id-ID" sz="1050" dirty="0">
              <a:solidFill>
                <a:srgbClr val="16A0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7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81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55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28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rgbClr val="16A085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rgbClr val="16A085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rgbClr val="16A085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5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93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43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05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5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90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62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21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21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124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prstClr val="white"/>
                </a:solidFill>
              </a:rPr>
              <a:pPr algn="ctr"/>
              <a:t>‹#›</a:t>
            </a:fld>
            <a:endParaRPr lang="id-ID" sz="11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22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16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15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57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797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20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92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466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29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16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3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5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605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8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37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75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738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256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256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79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480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02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4524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2739-AC5B-4A8A-9BDB-88A6F4A354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9A61-7935-4684-83D3-93E38DBA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17/05/2017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59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expedia-hotel-recommendations/discussion/20684" TargetMode="External"/><Relationship Id="rId2" Type="http://schemas.openxmlformats.org/officeDocument/2006/relationships/hyperlink" Target="https://www.kaggle.com/domesc/explore-data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://spark.apache.org/docs/latest/sparkr.html" TargetMode="External"/><Relationship Id="rId4" Type="http://schemas.openxmlformats.org/officeDocument/2006/relationships/hyperlink" Target="https://spark.apache.org/docs/2.1.0/ml-classification-regressio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c-5b74efc7-29dd.cloud.databricks.com/#notebook/32/dashboard/60/present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4cmr806.caspio.com/dp.asp?AppKey=94585000b8412b4f3d804e98ba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6935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9" name="Rectangle 18"/>
          <p:cNvSpPr/>
          <p:nvPr/>
        </p:nvSpPr>
        <p:spPr>
          <a:xfrm>
            <a:off x="2247197" y="4786128"/>
            <a:ext cx="7937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Using Big Data technologies to make hotel recommendation predictions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096000" y="5613722"/>
            <a:ext cx="0" cy="12442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66975" y="1117879"/>
            <a:ext cx="8517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Engravers MT" charset="0"/>
                <a:cs typeface="Engravers MT" charset="0"/>
              </a:rPr>
              <a:t>EXPEDIA HOTEL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69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49" y="680759"/>
            <a:ext cx="3336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182" y="2071868"/>
            <a:ext cx="105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https://www.kaggle.com/domesc/explore-data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https://www.kaggle.com/c/expedia-hotel-recommendations/discussion/20684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https://spark.apache.org/docs/2.1.0/ml-classification-regression.html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http://spark.apache.org/docs/latest/sparkr.html</a:t>
            </a:r>
            <a:endParaRPr lang="en-US" dirty="0"/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3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52998" y="2488129"/>
            <a:ext cx="2104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541492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2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8531" y="5409682"/>
            <a:ext cx="4446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Meet The Team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1335" y="4388997"/>
            <a:ext cx="224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LakshmiNarasimhan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Narayanan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38579" y="4356744"/>
            <a:ext cx="168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Sathya Anurag </a:t>
            </a:r>
          </a:p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Siruguppa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823372" y="4249060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10637" y="4216807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798" y="2285191"/>
            <a:ext cx="1697846" cy="1697847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5043488" y="2284413"/>
            <a:ext cx="1697037" cy="1698625"/>
          </a:xfr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28369" y="2252913"/>
            <a:ext cx="1698625" cy="1698625"/>
          </a:xfrm>
        </p:spPr>
      </p:pic>
      <p:sp>
        <p:nvSpPr>
          <p:cNvPr id="46" name="TextBox 45"/>
          <p:cNvSpPr txBox="1"/>
          <p:nvPr/>
        </p:nvSpPr>
        <p:spPr>
          <a:xfrm>
            <a:off x="5131314" y="4356744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Pradyumna </a:t>
            </a:r>
          </a:p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Davuloori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37385" y="4216807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349190" y="680759"/>
            <a:ext cx="5493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progression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580206" y="1417488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Agenda for the presentation</a:t>
            </a:r>
          </a:p>
        </p:txBody>
      </p:sp>
      <p:sp>
        <p:nvSpPr>
          <p:cNvPr id="53" name="Freeform 54"/>
          <p:cNvSpPr>
            <a:spLocks/>
          </p:cNvSpPr>
          <p:nvPr/>
        </p:nvSpPr>
        <p:spPr bwMode="auto">
          <a:xfrm>
            <a:off x="2788944" y="2259290"/>
            <a:ext cx="1393977" cy="1404782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38000">
                <a:schemeClr val="accent5"/>
              </a:gs>
              <a:gs pos="100000">
                <a:schemeClr val="accent5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53"/>
          <p:cNvSpPr/>
          <p:nvPr/>
        </p:nvSpPr>
        <p:spPr>
          <a:xfrm>
            <a:off x="1992900" y="2781582"/>
            <a:ext cx="3367081" cy="1095009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>
            <a:off x="1571467" y="3484055"/>
            <a:ext cx="3425508" cy="1087805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1160838" y="4211132"/>
            <a:ext cx="4761516" cy="1106259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8" name="Freeform 58"/>
          <p:cNvSpPr>
            <a:spLocks/>
          </p:cNvSpPr>
          <p:nvPr/>
        </p:nvSpPr>
        <p:spPr bwMode="auto">
          <a:xfrm>
            <a:off x="912299" y="4906765"/>
            <a:ext cx="4751045" cy="785237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60"/>
          <p:cNvSpPr>
            <a:spLocks/>
          </p:cNvSpPr>
          <p:nvPr/>
        </p:nvSpPr>
        <p:spPr bwMode="auto">
          <a:xfrm>
            <a:off x="3379673" y="3516391"/>
            <a:ext cx="1606494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62"/>
          <p:cNvSpPr>
            <a:spLocks/>
          </p:cNvSpPr>
          <p:nvPr/>
        </p:nvSpPr>
        <p:spPr bwMode="auto">
          <a:xfrm>
            <a:off x="4053247" y="4913969"/>
            <a:ext cx="1610097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7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1" name="Freeform 63"/>
          <p:cNvSpPr>
            <a:spLocks/>
          </p:cNvSpPr>
          <p:nvPr/>
        </p:nvSpPr>
        <p:spPr bwMode="auto">
          <a:xfrm>
            <a:off x="2788944" y="2259290"/>
            <a:ext cx="1393977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3711057" y="4213025"/>
            <a:ext cx="2154849" cy="7204"/>
          </a:xfrm>
          <a:custGeom>
            <a:avLst/>
            <a:gdLst>
              <a:gd name="T0" fmla="*/ 187 w 188"/>
              <a:gd name="T1" fmla="*/ 1 h 1"/>
              <a:gd name="T2" fmla="*/ 188 w 188"/>
              <a:gd name="T3" fmla="*/ 0 h 1"/>
              <a:gd name="T4" fmla="*/ 0 w 188"/>
              <a:gd name="T5" fmla="*/ 0 h 1"/>
              <a:gd name="T6" fmla="*/ 0 w 188"/>
              <a:gd name="T7" fmla="*/ 1 h 1"/>
              <a:gd name="T8" fmla="*/ 187 w 188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">
                <a:moveTo>
                  <a:pt x="187" y="1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8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59"/>
          <p:cNvSpPr>
            <a:spLocks/>
          </p:cNvSpPr>
          <p:nvPr/>
        </p:nvSpPr>
        <p:spPr bwMode="auto">
          <a:xfrm>
            <a:off x="3026677" y="2783237"/>
            <a:ext cx="2483211" cy="10805"/>
          </a:xfrm>
          <a:custGeom>
            <a:avLst/>
            <a:gdLst>
              <a:gd name="T0" fmla="*/ 185 w 185"/>
              <a:gd name="T1" fmla="*/ 0 h 1"/>
              <a:gd name="T2" fmla="*/ 0 w 185"/>
              <a:gd name="T3" fmla="*/ 0 h 1"/>
              <a:gd name="T4" fmla="*/ 0 w 185"/>
              <a:gd name="T5" fmla="*/ 1 h 1"/>
              <a:gd name="T6" fmla="*/ 184 w 185"/>
              <a:gd name="T7" fmla="*/ 1 h 1"/>
              <a:gd name="T8" fmla="*/ 185 w 18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">
                <a:moveTo>
                  <a:pt x="18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84" y="1"/>
                  <a:pt x="184" y="1"/>
                  <a:pt x="184" y="1"/>
                </a:cubicBezTo>
                <a:cubicBezTo>
                  <a:pt x="184" y="0"/>
                  <a:pt x="185" y="0"/>
                  <a:pt x="185" y="0"/>
                </a:cubicBezTo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Oval 93"/>
          <p:cNvSpPr/>
          <p:nvPr/>
        </p:nvSpPr>
        <p:spPr>
          <a:xfrm>
            <a:off x="3593046" y="2084076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Oval 94"/>
          <p:cNvSpPr/>
          <p:nvPr/>
        </p:nvSpPr>
        <p:spPr>
          <a:xfrm>
            <a:off x="5068520" y="2676023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Oval 95"/>
          <p:cNvSpPr/>
          <p:nvPr/>
        </p:nvSpPr>
        <p:spPr>
          <a:xfrm>
            <a:off x="4226144" y="3371873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Oval 96"/>
          <p:cNvSpPr/>
          <p:nvPr/>
        </p:nvSpPr>
        <p:spPr>
          <a:xfrm>
            <a:off x="5643442" y="4078351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Oval 97"/>
          <p:cNvSpPr/>
          <p:nvPr/>
        </p:nvSpPr>
        <p:spPr>
          <a:xfrm>
            <a:off x="4881341" y="4838752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Freeform 64"/>
          <p:cNvSpPr>
            <a:spLocks/>
          </p:cNvSpPr>
          <p:nvPr/>
        </p:nvSpPr>
        <p:spPr bwMode="auto">
          <a:xfrm>
            <a:off x="2241439" y="2248485"/>
            <a:ext cx="2240447" cy="3821727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65"/>
          <p:cNvSpPr>
            <a:spLocks/>
          </p:cNvSpPr>
          <p:nvPr/>
        </p:nvSpPr>
        <p:spPr bwMode="auto">
          <a:xfrm>
            <a:off x="1787587" y="2832010"/>
            <a:ext cx="2222438" cy="338228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66"/>
          <p:cNvSpPr>
            <a:spLocks/>
          </p:cNvSpPr>
          <p:nvPr/>
        </p:nvSpPr>
        <p:spPr bwMode="auto">
          <a:xfrm>
            <a:off x="1571467" y="3559615"/>
            <a:ext cx="1790198" cy="2690697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67"/>
          <p:cNvSpPr>
            <a:spLocks/>
          </p:cNvSpPr>
          <p:nvPr/>
        </p:nvSpPr>
        <p:spPr bwMode="auto">
          <a:xfrm>
            <a:off x="1178847" y="4262005"/>
            <a:ext cx="1473222" cy="1988307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68"/>
          <p:cNvSpPr>
            <a:spLocks/>
          </p:cNvSpPr>
          <p:nvPr/>
        </p:nvSpPr>
        <p:spPr bwMode="auto">
          <a:xfrm>
            <a:off x="870054" y="4975202"/>
            <a:ext cx="983348" cy="1188662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69"/>
          <p:cNvSpPr>
            <a:spLocks/>
          </p:cNvSpPr>
          <p:nvPr/>
        </p:nvSpPr>
        <p:spPr bwMode="auto">
          <a:xfrm>
            <a:off x="2342296" y="2832010"/>
            <a:ext cx="1667729" cy="3230998"/>
          </a:xfrm>
          <a:custGeom>
            <a:avLst/>
            <a:gdLst>
              <a:gd name="T0" fmla="*/ 9 w 195"/>
              <a:gd name="T1" fmla="*/ 2 h 377"/>
              <a:gd name="T2" fmla="*/ 194 w 195"/>
              <a:gd name="T3" fmla="*/ 377 h 377"/>
              <a:gd name="T4" fmla="*/ 195 w 195"/>
              <a:gd name="T5" fmla="*/ 377 h 377"/>
              <a:gd name="T6" fmla="*/ 10 w 195"/>
              <a:gd name="T7" fmla="*/ 0 h 377"/>
              <a:gd name="T8" fmla="*/ 9 w 195"/>
              <a:gd name="T9" fmla="*/ 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70"/>
          <p:cNvSpPr>
            <a:spLocks/>
          </p:cNvSpPr>
          <p:nvPr/>
        </p:nvSpPr>
        <p:spPr bwMode="auto">
          <a:xfrm>
            <a:off x="1938871" y="3559615"/>
            <a:ext cx="1422793" cy="2654676"/>
          </a:xfrm>
          <a:custGeom>
            <a:avLst/>
            <a:gdLst>
              <a:gd name="T0" fmla="*/ 7 w 166"/>
              <a:gd name="T1" fmla="*/ 1 h 310"/>
              <a:gd name="T2" fmla="*/ 166 w 166"/>
              <a:gd name="T3" fmla="*/ 310 h 310"/>
              <a:gd name="T4" fmla="*/ 166 w 166"/>
              <a:gd name="T5" fmla="*/ 309 h 310"/>
              <a:gd name="T6" fmla="*/ 8 w 166"/>
              <a:gd name="T7" fmla="*/ 0 h 310"/>
              <a:gd name="T8" fmla="*/ 7 w 166"/>
              <a:gd name="T9" fmla="*/ 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71"/>
          <p:cNvSpPr>
            <a:spLocks/>
          </p:cNvSpPr>
          <p:nvPr/>
        </p:nvSpPr>
        <p:spPr bwMode="auto">
          <a:xfrm>
            <a:off x="1546252" y="4262005"/>
            <a:ext cx="1105817" cy="1988307"/>
          </a:xfrm>
          <a:custGeom>
            <a:avLst/>
            <a:gdLst>
              <a:gd name="T0" fmla="*/ 6 w 129"/>
              <a:gd name="T1" fmla="*/ 1 h 232"/>
              <a:gd name="T2" fmla="*/ 128 w 129"/>
              <a:gd name="T3" fmla="*/ 232 h 232"/>
              <a:gd name="T4" fmla="*/ 129 w 129"/>
              <a:gd name="T5" fmla="*/ 232 h 232"/>
              <a:gd name="T6" fmla="*/ 6 w 129"/>
              <a:gd name="T7" fmla="*/ 0 h 232"/>
              <a:gd name="T8" fmla="*/ 6 w 129"/>
              <a:gd name="T9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72"/>
          <p:cNvSpPr>
            <a:spLocks/>
          </p:cNvSpPr>
          <p:nvPr/>
        </p:nvSpPr>
        <p:spPr bwMode="auto">
          <a:xfrm>
            <a:off x="1175735" y="4975202"/>
            <a:ext cx="673576" cy="1188662"/>
          </a:xfrm>
          <a:custGeom>
            <a:avLst/>
            <a:gdLst>
              <a:gd name="T0" fmla="*/ 3 w 79"/>
              <a:gd name="T1" fmla="*/ 1 h 139"/>
              <a:gd name="T2" fmla="*/ 78 w 79"/>
              <a:gd name="T3" fmla="*/ 139 h 139"/>
              <a:gd name="T4" fmla="*/ 79 w 79"/>
              <a:gd name="T5" fmla="*/ 139 h 139"/>
              <a:gd name="T6" fmla="*/ 3 w 79"/>
              <a:gd name="T7" fmla="*/ 0 h 139"/>
              <a:gd name="T8" fmla="*/ 3 w 79"/>
              <a:gd name="T9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8" name="TextBox 107"/>
          <p:cNvSpPr txBox="1"/>
          <p:nvPr/>
        </p:nvSpPr>
        <p:spPr>
          <a:xfrm rot="3600000">
            <a:off x="1093813" y="553107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Demo</a:t>
            </a:r>
            <a:endParaRPr lang="id-ID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3600000">
            <a:off x="949694" y="5260124"/>
            <a:ext cx="203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Machine learning Algorithms</a:t>
            </a:r>
            <a:endParaRPr lang="id-ID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3600000">
            <a:off x="2313786" y="492169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PCA</a:t>
            </a:r>
            <a:endParaRPr lang="id-ID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3600000">
            <a:off x="2482139" y="4593030"/>
            <a:ext cx="125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Data exploration</a:t>
            </a:r>
            <a:endParaRPr lang="id-ID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3834703">
            <a:off x="3054670" y="4289355"/>
            <a:ext cx="123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descritpion</a:t>
            </a:r>
            <a:endParaRPr lang="id-ID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892169" y="2353842"/>
            <a:ext cx="400106" cy="393734"/>
            <a:chOff x="6297613" y="1392238"/>
            <a:chExt cx="498475" cy="490537"/>
          </a:xfrm>
          <a:solidFill>
            <a:schemeClr val="accent5"/>
          </a:solidFill>
        </p:grpSpPr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536026" y="3652082"/>
            <a:ext cx="345315" cy="395009"/>
            <a:chOff x="8004175" y="1949450"/>
            <a:chExt cx="430213" cy="492125"/>
          </a:xfrm>
          <a:solidFill>
            <a:schemeClr val="accent3"/>
          </a:solidFill>
        </p:grpSpPr>
        <p:sp>
          <p:nvSpPr>
            <p:cNvPr id="118" name="Freeform 15"/>
            <p:cNvSpPr>
              <a:spLocks noEditPoints="1"/>
            </p:cNvSpPr>
            <p:nvPr/>
          </p:nvSpPr>
          <p:spPr bwMode="auto">
            <a:xfrm>
              <a:off x="8004175" y="1949450"/>
              <a:ext cx="430213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6"/>
            <p:cNvSpPr>
              <a:spLocks noEditPoints="1"/>
            </p:cNvSpPr>
            <p:nvPr/>
          </p:nvSpPr>
          <p:spPr bwMode="auto">
            <a:xfrm>
              <a:off x="809625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7"/>
            <p:cNvSpPr>
              <a:spLocks noEditPoints="1"/>
            </p:cNvSpPr>
            <p:nvPr/>
          </p:nvSpPr>
          <p:spPr bwMode="auto">
            <a:xfrm>
              <a:off x="8188325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8"/>
            <p:cNvSpPr>
              <a:spLocks noEditPoints="1"/>
            </p:cNvSpPr>
            <p:nvPr/>
          </p:nvSpPr>
          <p:spPr bwMode="auto">
            <a:xfrm>
              <a:off x="828040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894" y="2961908"/>
            <a:ext cx="370800" cy="393736"/>
            <a:chOff x="6881813" y="2154238"/>
            <a:chExt cx="461963" cy="490538"/>
          </a:xfrm>
          <a:solidFill>
            <a:schemeClr val="accent4"/>
          </a:solidFill>
        </p:grpSpPr>
        <p:sp>
          <p:nvSpPr>
            <p:cNvPr id="123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6" name="Freeform 28"/>
          <p:cNvSpPr>
            <a:spLocks noEditPoints="1"/>
          </p:cNvSpPr>
          <p:nvPr/>
        </p:nvSpPr>
        <p:spPr bwMode="auto">
          <a:xfrm>
            <a:off x="5957536" y="4329152"/>
            <a:ext cx="395010" cy="39501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7" name="Group 126"/>
          <p:cNvGrpSpPr/>
          <p:nvPr/>
        </p:nvGrpSpPr>
        <p:grpSpPr>
          <a:xfrm>
            <a:off x="5179749" y="5144507"/>
            <a:ext cx="397558" cy="393736"/>
            <a:chOff x="7219950" y="3429000"/>
            <a:chExt cx="495300" cy="490538"/>
          </a:xfrm>
          <a:solidFill>
            <a:schemeClr val="accent1"/>
          </a:solidFill>
        </p:grpSpPr>
        <p:sp>
          <p:nvSpPr>
            <p:cNvPr id="128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5235844" y="2531175"/>
            <a:ext cx="271473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305929" y="3220816"/>
            <a:ext cx="16446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725406" y="3919584"/>
            <a:ext cx="222517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760810" y="4675446"/>
            <a:ext cx="118976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191242" y="5526481"/>
            <a:ext cx="17593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61446" y="227534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Data description</a:t>
            </a:r>
            <a:endParaRPr lang="id-ID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161446" y="2490086"/>
            <a:ext cx="2251637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Data collection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61446" y="303893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Data exploration</a:t>
            </a:r>
            <a:endParaRPr lang="id-ID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157802" y="3196568"/>
            <a:ext cx="225163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Data modification and exploration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161446" y="366118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PCA</a:t>
            </a:r>
            <a:endParaRPr lang="id-ID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161446" y="3875929"/>
            <a:ext cx="225163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Dimension reduction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61446" y="4367669"/>
            <a:ext cx="269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Machine Learning Algorithms</a:t>
            </a:r>
            <a:endParaRPr lang="id-ID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161446" y="4582411"/>
            <a:ext cx="2251637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K Means Clustering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Random forest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161446" y="53703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Demo</a:t>
            </a:r>
            <a:endParaRPr lang="id-ID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61446" y="5549286"/>
            <a:ext cx="26931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Visualizations and demo on data-bricks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2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5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25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75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53" grpId="0" animBg="1"/>
      <p:bldP spid="54" grpId="0" animBg="1"/>
      <p:bldP spid="55" grpId="0" animBg="1"/>
      <p:bldP spid="87" grpId="0" animBg="1"/>
      <p:bldP spid="88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8" grpId="0"/>
      <p:bldP spid="109" grpId="0"/>
      <p:bldP spid="110" grpId="0"/>
      <p:bldP spid="111" grpId="0"/>
      <p:bldP spid="112" grpId="0"/>
      <p:bldP spid="126" grpId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4981907" y="265260"/>
            <a:ext cx="2067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Dataset</a:t>
            </a:r>
          </a:p>
        </p:txBody>
      </p:sp>
      <p:sp>
        <p:nvSpPr>
          <p:cNvPr id="257" name="Freeform 15"/>
          <p:cNvSpPr>
            <a:spLocks noEditPoints="1"/>
          </p:cNvSpPr>
          <p:nvPr/>
        </p:nvSpPr>
        <p:spPr bwMode="auto">
          <a:xfrm>
            <a:off x="-1908197" y="2193399"/>
            <a:ext cx="5539305" cy="1839655"/>
          </a:xfrm>
          <a:custGeom>
            <a:avLst/>
            <a:gdLst>
              <a:gd name="T0" fmla="*/ 0 w 2720"/>
              <a:gd name="T1" fmla="*/ 903 h 903"/>
              <a:gd name="T2" fmla="*/ 0 w 2720"/>
              <a:gd name="T3" fmla="*/ 903 h 903"/>
              <a:gd name="T4" fmla="*/ 0 w 2720"/>
              <a:gd name="T5" fmla="*/ 903 h 903"/>
              <a:gd name="T6" fmla="*/ 0 w 2720"/>
              <a:gd name="T7" fmla="*/ 903 h 903"/>
              <a:gd name="T8" fmla="*/ 0 w 2720"/>
              <a:gd name="T9" fmla="*/ 903 h 903"/>
              <a:gd name="T10" fmla="*/ 0 w 2720"/>
              <a:gd name="T11" fmla="*/ 903 h 903"/>
              <a:gd name="T12" fmla="*/ 0 w 2720"/>
              <a:gd name="T13" fmla="*/ 903 h 903"/>
              <a:gd name="T14" fmla="*/ 0 w 2720"/>
              <a:gd name="T15" fmla="*/ 903 h 903"/>
              <a:gd name="T16" fmla="*/ 0 w 2720"/>
              <a:gd name="T17" fmla="*/ 903 h 903"/>
              <a:gd name="T18" fmla="*/ 0 w 2720"/>
              <a:gd name="T19" fmla="*/ 903 h 903"/>
              <a:gd name="T20" fmla="*/ 0 w 2720"/>
              <a:gd name="T21" fmla="*/ 903 h 903"/>
              <a:gd name="T22" fmla="*/ 0 w 2720"/>
              <a:gd name="T23" fmla="*/ 903 h 903"/>
              <a:gd name="T24" fmla="*/ 0 w 2720"/>
              <a:gd name="T25" fmla="*/ 903 h 903"/>
              <a:gd name="T26" fmla="*/ 0 w 2720"/>
              <a:gd name="T27" fmla="*/ 903 h 903"/>
              <a:gd name="T28" fmla="*/ 0 w 2720"/>
              <a:gd name="T29" fmla="*/ 903 h 903"/>
              <a:gd name="T30" fmla="*/ 19 w 2720"/>
              <a:gd name="T31" fmla="*/ 892 h 903"/>
              <a:gd name="T32" fmla="*/ 0 w 2720"/>
              <a:gd name="T33" fmla="*/ 903 h 903"/>
              <a:gd name="T34" fmla="*/ 19 w 2720"/>
              <a:gd name="T35" fmla="*/ 892 h 903"/>
              <a:gd name="T36" fmla="*/ 20 w 2720"/>
              <a:gd name="T37" fmla="*/ 892 h 903"/>
              <a:gd name="T38" fmla="*/ 20 w 2720"/>
              <a:gd name="T39" fmla="*/ 892 h 903"/>
              <a:gd name="T40" fmla="*/ 20 w 2720"/>
              <a:gd name="T41" fmla="*/ 892 h 903"/>
              <a:gd name="T42" fmla="*/ 1960 w 2720"/>
              <a:gd name="T43" fmla="*/ 0 h 903"/>
              <a:gd name="T44" fmla="*/ 1834 w 2720"/>
              <a:gd name="T45" fmla="*/ 25 h 903"/>
              <a:gd name="T46" fmla="*/ 20 w 2720"/>
              <a:gd name="T47" fmla="*/ 892 h 903"/>
              <a:gd name="T48" fmla="*/ 20 w 2720"/>
              <a:gd name="T49" fmla="*/ 892 h 903"/>
              <a:gd name="T50" fmla="*/ 20 w 2720"/>
              <a:gd name="T51" fmla="*/ 892 h 903"/>
              <a:gd name="T52" fmla="*/ 1834 w 2720"/>
              <a:gd name="T53" fmla="*/ 25 h 903"/>
              <a:gd name="T54" fmla="*/ 1960 w 2720"/>
              <a:gd name="T55" fmla="*/ 0 h 903"/>
              <a:gd name="T56" fmla="*/ 2087 w 2720"/>
              <a:gd name="T57" fmla="*/ 25 h 903"/>
              <a:gd name="T58" fmla="*/ 2720 w 2720"/>
              <a:gd name="T59" fmla="*/ 327 h 903"/>
              <a:gd name="T60" fmla="*/ 2720 w 2720"/>
              <a:gd name="T61" fmla="*/ 327 h 903"/>
              <a:gd name="T62" fmla="*/ 2087 w 2720"/>
              <a:gd name="T63" fmla="*/ 25 h 903"/>
              <a:gd name="T64" fmla="*/ 1960 w 2720"/>
              <a:gd name="T6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20" h="903"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19" y="892"/>
                </a:moveTo>
                <a:cubicBezTo>
                  <a:pt x="12" y="895"/>
                  <a:pt x="6" y="899"/>
                  <a:pt x="0" y="903"/>
                </a:cubicBezTo>
                <a:cubicBezTo>
                  <a:pt x="6" y="899"/>
                  <a:pt x="12" y="895"/>
                  <a:pt x="19" y="892"/>
                </a:cubicBezTo>
                <a:moveTo>
                  <a:pt x="20" y="892"/>
                </a:move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moveTo>
                  <a:pt x="1960" y="0"/>
                </a:moveTo>
                <a:cubicBezTo>
                  <a:pt x="1915" y="0"/>
                  <a:pt x="1869" y="8"/>
                  <a:pt x="1834" y="25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1834" y="25"/>
                  <a:pt x="1834" y="25"/>
                  <a:pt x="1834" y="25"/>
                </a:cubicBezTo>
                <a:cubicBezTo>
                  <a:pt x="1869" y="8"/>
                  <a:pt x="1915" y="0"/>
                  <a:pt x="1960" y="0"/>
                </a:cubicBezTo>
                <a:cubicBezTo>
                  <a:pt x="2006" y="0"/>
                  <a:pt x="2052" y="8"/>
                  <a:pt x="2087" y="25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087" y="25"/>
                  <a:pt x="2087" y="25"/>
                  <a:pt x="2087" y="25"/>
                </a:cubicBezTo>
                <a:cubicBezTo>
                  <a:pt x="2052" y="8"/>
                  <a:pt x="2006" y="0"/>
                  <a:pt x="196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523143" y="1096257"/>
            <a:ext cx="10813712" cy="4793902"/>
            <a:chOff x="1354416" y="2403345"/>
            <a:chExt cx="9633048" cy="4270493"/>
          </a:xfrm>
        </p:grpSpPr>
        <p:grpSp>
          <p:nvGrpSpPr>
            <p:cNvPr id="144" name="Group 143"/>
            <p:cNvGrpSpPr/>
            <p:nvPr/>
          </p:nvGrpSpPr>
          <p:grpSpPr>
            <a:xfrm>
              <a:off x="6691139" y="3164342"/>
              <a:ext cx="341995" cy="197060"/>
              <a:chOff x="6394403" y="3369946"/>
              <a:chExt cx="341995" cy="197060"/>
            </a:xfrm>
          </p:grpSpPr>
          <p:sp>
            <p:nvSpPr>
              <p:cNvPr id="117" name="Freeform 77"/>
              <p:cNvSpPr>
                <a:spLocks/>
              </p:cNvSpPr>
              <p:nvPr/>
            </p:nvSpPr>
            <p:spPr bwMode="auto">
              <a:xfrm>
                <a:off x="6394403" y="3369946"/>
                <a:ext cx="81367" cy="55940"/>
              </a:xfrm>
              <a:custGeom>
                <a:avLst/>
                <a:gdLst>
                  <a:gd name="T0" fmla="*/ 35 w 40"/>
                  <a:gd name="T1" fmla="*/ 21 h 28"/>
                  <a:gd name="T2" fmla="*/ 11 w 40"/>
                  <a:gd name="T3" fmla="*/ 24 h 28"/>
                  <a:gd name="T4" fmla="*/ 6 w 40"/>
                  <a:gd name="T5" fmla="*/ 6 h 28"/>
                  <a:gd name="T6" fmla="*/ 30 w 40"/>
                  <a:gd name="T7" fmla="*/ 4 h 28"/>
                  <a:gd name="T8" fmla="*/ 35 w 40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5" y="21"/>
                    </a:moveTo>
                    <a:cubicBezTo>
                      <a:pt x="30" y="27"/>
                      <a:pt x="19" y="28"/>
                      <a:pt x="11" y="24"/>
                    </a:cubicBezTo>
                    <a:cubicBezTo>
                      <a:pt x="3" y="20"/>
                      <a:pt x="0" y="12"/>
                      <a:pt x="6" y="6"/>
                    </a:cubicBezTo>
                    <a:cubicBezTo>
                      <a:pt x="11" y="1"/>
                      <a:pt x="22" y="0"/>
                      <a:pt x="30" y="4"/>
                    </a:cubicBezTo>
                    <a:cubicBezTo>
                      <a:pt x="38" y="8"/>
                      <a:pt x="40" y="16"/>
                      <a:pt x="3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78"/>
              <p:cNvSpPr>
                <a:spLocks/>
              </p:cNvSpPr>
              <p:nvPr/>
            </p:nvSpPr>
            <p:spPr bwMode="auto">
              <a:xfrm>
                <a:off x="6522810" y="3434785"/>
                <a:ext cx="81367" cy="58482"/>
              </a:xfrm>
              <a:custGeom>
                <a:avLst/>
                <a:gdLst>
                  <a:gd name="T0" fmla="*/ 35 w 40"/>
                  <a:gd name="T1" fmla="*/ 22 h 29"/>
                  <a:gd name="T2" fmla="*/ 11 w 40"/>
                  <a:gd name="T3" fmla="*/ 25 h 29"/>
                  <a:gd name="T4" fmla="*/ 5 w 40"/>
                  <a:gd name="T5" fmla="*/ 7 h 29"/>
                  <a:gd name="T6" fmla="*/ 30 w 40"/>
                  <a:gd name="T7" fmla="*/ 4 h 29"/>
                  <a:gd name="T8" fmla="*/ 35 w 40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35" y="22"/>
                    </a:moveTo>
                    <a:cubicBezTo>
                      <a:pt x="29" y="27"/>
                      <a:pt x="19" y="29"/>
                      <a:pt x="11" y="25"/>
                    </a:cubicBezTo>
                    <a:cubicBezTo>
                      <a:pt x="2" y="20"/>
                      <a:pt x="0" y="13"/>
                      <a:pt x="5" y="7"/>
                    </a:cubicBezTo>
                    <a:cubicBezTo>
                      <a:pt x="11" y="1"/>
                      <a:pt x="22" y="0"/>
                      <a:pt x="30" y="4"/>
                    </a:cubicBezTo>
                    <a:cubicBezTo>
                      <a:pt x="38" y="8"/>
                      <a:pt x="40" y="16"/>
                      <a:pt x="3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Freeform 79"/>
              <p:cNvSpPr>
                <a:spLocks/>
              </p:cNvSpPr>
              <p:nvPr/>
            </p:nvSpPr>
            <p:spPr bwMode="auto">
              <a:xfrm>
                <a:off x="6655031" y="3509795"/>
                <a:ext cx="81367" cy="57211"/>
              </a:xfrm>
              <a:custGeom>
                <a:avLst/>
                <a:gdLst>
                  <a:gd name="T0" fmla="*/ 35 w 40"/>
                  <a:gd name="T1" fmla="*/ 22 h 28"/>
                  <a:gd name="T2" fmla="*/ 11 w 40"/>
                  <a:gd name="T3" fmla="*/ 24 h 28"/>
                  <a:gd name="T4" fmla="*/ 6 w 40"/>
                  <a:gd name="T5" fmla="*/ 7 h 28"/>
                  <a:gd name="T6" fmla="*/ 30 w 40"/>
                  <a:gd name="T7" fmla="*/ 4 h 28"/>
                  <a:gd name="T8" fmla="*/ 35 w 40"/>
                  <a:gd name="T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5" y="22"/>
                    </a:moveTo>
                    <a:cubicBezTo>
                      <a:pt x="30" y="27"/>
                      <a:pt x="19" y="28"/>
                      <a:pt x="11" y="24"/>
                    </a:cubicBezTo>
                    <a:cubicBezTo>
                      <a:pt x="3" y="20"/>
                      <a:pt x="0" y="12"/>
                      <a:pt x="6" y="7"/>
                    </a:cubicBezTo>
                    <a:cubicBezTo>
                      <a:pt x="11" y="1"/>
                      <a:pt x="22" y="0"/>
                      <a:pt x="30" y="4"/>
                    </a:cubicBezTo>
                    <a:cubicBezTo>
                      <a:pt x="38" y="8"/>
                      <a:pt x="40" y="16"/>
                      <a:pt x="3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69" name="TextBox 368"/>
            <p:cNvSpPr txBox="1"/>
            <p:nvPr/>
          </p:nvSpPr>
          <p:spPr>
            <a:xfrm>
              <a:off x="7698816" y="5152179"/>
              <a:ext cx="3288648" cy="1521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400" dirty="0"/>
                <a:t>Sampled the data.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400" dirty="0"/>
                <a:t>Loaded data to S3 bucket and connected to </a:t>
              </a:r>
              <a:r>
                <a:rPr lang="en-US" sz="1400" dirty="0" err="1"/>
                <a:t>Databricks</a:t>
              </a:r>
              <a:r>
                <a:rPr lang="en-US" sz="14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400" dirty="0"/>
                <a:t>Cleaned check-in, check-out date features having timestamps.</a:t>
              </a:r>
            </a:p>
          </p:txBody>
        </p:sp>
        <p:cxnSp>
          <p:nvCxnSpPr>
            <p:cNvPr id="370" name="Straight Connector 369"/>
            <p:cNvCxnSpPr/>
            <p:nvPr/>
          </p:nvCxnSpPr>
          <p:spPr>
            <a:xfrm flipH="1" flipV="1">
              <a:off x="4133820" y="2854845"/>
              <a:ext cx="497966" cy="316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H="1">
              <a:off x="2320602" y="2854845"/>
              <a:ext cx="1813219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3036284" y="4533257"/>
              <a:ext cx="1149594" cy="604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1420951" y="5137692"/>
              <a:ext cx="1615334" cy="0"/>
            </a:xfrm>
            <a:prstGeom prst="line">
              <a:avLst/>
            </a:prstGeom>
            <a:ln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flipV="1">
              <a:off x="8000622" y="2838161"/>
              <a:ext cx="497966" cy="3161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498588" y="2838161"/>
              <a:ext cx="2137782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TextBox 376"/>
            <p:cNvSpPr txBox="1"/>
            <p:nvPr/>
          </p:nvSpPr>
          <p:spPr>
            <a:xfrm>
              <a:off x="2272945" y="2408853"/>
              <a:ext cx="798186" cy="356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err="1">
                  <a:solidFill>
                    <a:schemeClr val="bg1">
                      <a:lumMod val="50000"/>
                    </a:schemeClr>
                  </a:solidFill>
                </a:rPr>
                <a:t>Source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812123" y="2984770"/>
              <a:ext cx="2094447" cy="1178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600" dirty="0" err="1"/>
                <a:t>Kaggle</a:t>
              </a:r>
              <a:r>
                <a:rPr lang="en-US" sz="1600" dirty="0"/>
                <a:t> : Expedia </a:t>
              </a:r>
              <a:r>
                <a:rPr lang="en-US" sz="1600" dirty="0">
                  <a:solidFill>
                    <a:srgbClr val="000000"/>
                  </a:solidFill>
                  <a:latin typeface="Atlas Grotesk"/>
                </a:rPr>
                <a:t>Hotel Recommendations.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endParaRPr lang="en-US" sz="1600" dirty="0"/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1354416" y="4702526"/>
              <a:ext cx="876668" cy="356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Dataset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8982979" y="2403345"/>
              <a:ext cx="1667143" cy="356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Destinations.csv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9830340" y="4695430"/>
              <a:ext cx="1150441" cy="356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000" dirty="0" err="1">
                  <a:solidFill>
                    <a:schemeClr val="bg1">
                      <a:lumMod val="50000"/>
                    </a:schemeClr>
                  </a:solidFill>
                </a:rPr>
                <a:t>Processing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1378726" y="5169578"/>
              <a:ext cx="4531409" cy="139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600" dirty="0"/>
                <a:t>~37 million rows of data.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600" dirty="0"/>
                <a:t>150 hotel clusters.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600" dirty="0"/>
                <a:t>Features: User information and hotel information. 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600" dirty="0"/>
                <a:t>Example: User country and hotel country.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9023831" y="2826764"/>
              <a:ext cx="1876104" cy="139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sz="1600" dirty="0"/>
                <a:t>150 latent features for the hotel search destination ids.</a:t>
              </a: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</a:pPr>
              <a:endParaRPr lang="en-US" sz="1600" dirty="0"/>
            </a:p>
          </p:txBody>
        </p:sp>
        <p:cxnSp>
          <p:nvCxnSpPr>
            <p:cNvPr id="384" name="Straight Connector 383"/>
            <p:cNvCxnSpPr/>
            <p:nvPr/>
          </p:nvCxnSpPr>
          <p:spPr>
            <a:xfrm>
              <a:off x="8249605" y="4695430"/>
              <a:ext cx="870404" cy="410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9120007" y="5105615"/>
              <a:ext cx="1867457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expedi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26" y="910895"/>
            <a:ext cx="5723838" cy="381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13" y="5472056"/>
            <a:ext cx="1287559" cy="12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2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56464" y="4423015"/>
            <a:ext cx="4264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Data</a:t>
            </a:r>
            <a:r>
              <a:rPr lang="id-ID" sz="4800" dirty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Exploration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656464" y="2108452"/>
            <a:ext cx="0" cy="33604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47" y="1125257"/>
            <a:ext cx="8187522" cy="3164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4" y="4423015"/>
            <a:ext cx="7544830" cy="2308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2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490" y="5717088"/>
            <a:ext cx="4766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Data</a:t>
            </a:r>
            <a:r>
              <a:rPr lang="id-ID" sz="4800" dirty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Exploration-2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656464" y="2108452"/>
            <a:ext cx="0" cy="33604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4932"/>
            <a:ext cx="5327214" cy="3433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785" y="2108452"/>
            <a:ext cx="6578215" cy="3376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810" y="680759"/>
            <a:ext cx="9066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 err="1">
                <a:latin typeface="Source Sans Pro Light"/>
              </a:rPr>
              <a:t>Principal</a:t>
            </a:r>
            <a:r>
              <a:rPr lang="id-ID" sz="4800" b="1" dirty="0">
                <a:latin typeface="Source Sans Pro Light"/>
              </a:rPr>
              <a:t> </a:t>
            </a:r>
            <a:r>
              <a:rPr lang="id-ID" sz="4800" b="1" dirty="0" err="1">
                <a:latin typeface="Source Sans Pro Light"/>
              </a:rPr>
              <a:t>Component</a:t>
            </a:r>
            <a:r>
              <a:rPr lang="id-ID" sz="4800" b="1" dirty="0">
                <a:latin typeface="Source Sans Pro Light"/>
              </a:rPr>
              <a:t> </a:t>
            </a:r>
            <a:r>
              <a:rPr lang="id-ID" sz="4800" b="1" dirty="0" err="1">
                <a:latin typeface="Source Sans Pro Light"/>
              </a:rPr>
              <a:t>Analysis</a:t>
            </a:r>
            <a:endParaRPr lang="en-US" sz="4800" b="1" dirty="0">
              <a:latin typeface="Source Sans Pro Ligh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17782" y="2335874"/>
            <a:ext cx="4291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800" dirty="0"/>
              <a:t>150 features.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800" dirty="0"/>
              <a:t>Many features with high </a:t>
            </a:r>
            <a:r>
              <a:rPr lang="en-US" sz="2800"/>
              <a:t>correlation.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800"/>
              <a:t>Reduced </a:t>
            </a:r>
            <a:r>
              <a:rPr lang="en-US" sz="2800" dirty="0"/>
              <a:t>to 3 features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800" dirty="0"/>
              <a:t>Saves space and time!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6088105" y="2119997"/>
            <a:ext cx="0" cy="3898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02" y="2335874"/>
            <a:ext cx="5797138" cy="298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705" y="138862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+mn-cs"/>
              </a:rPr>
              <a:t>Summary of all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4744" y="680759"/>
            <a:ext cx="5902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+mn-cs"/>
              </a:rPr>
              <a:t>Model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+mn-cs"/>
              </a:rPr>
              <a:t>Comparision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3392091481"/>
              </p:ext>
            </p:extLst>
          </p:nvPr>
        </p:nvGraphicFramePr>
        <p:xfrm>
          <a:off x="1090312" y="2219619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Oval 143"/>
          <p:cNvSpPr/>
          <p:nvPr/>
        </p:nvSpPr>
        <p:spPr>
          <a:xfrm>
            <a:off x="1836782" y="2906918"/>
            <a:ext cx="804534" cy="804534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79015" y="307835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6A085"/>
                </a:solidFill>
                <a:latin typeface="Calibri"/>
              </a:rPr>
              <a:t>0.73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0429" y="4342191"/>
            <a:ext cx="3057247" cy="1055989"/>
            <a:chOff x="624932" y="4609707"/>
            <a:chExt cx="3057247" cy="1055989"/>
          </a:xfrm>
        </p:grpSpPr>
        <p:sp>
          <p:nvSpPr>
            <p:cNvPr id="147" name="TextBox 146"/>
            <p:cNvSpPr txBox="1"/>
            <p:nvPr/>
          </p:nvSpPr>
          <p:spPr>
            <a:xfrm>
              <a:off x="624932" y="4609707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A085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rPr>
                <a:t>K Means Clustering</a:t>
              </a:r>
              <a:endPara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1196731" y="5250730"/>
              <a:ext cx="19136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2061189" y="5327142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0" name="Chart 149"/>
          <p:cNvGraphicFramePr/>
          <p:nvPr>
            <p:extLst>
              <p:ext uri="{D42A27DB-BD31-4B8C-83A1-F6EECF244321}">
                <p14:modId xmlns:p14="http://schemas.microsoft.com/office/powerpoint/2010/main" val="4243501296"/>
              </p:ext>
            </p:extLst>
          </p:nvPr>
        </p:nvGraphicFramePr>
        <p:xfrm>
          <a:off x="4970898" y="2219619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Oval 150"/>
          <p:cNvSpPr/>
          <p:nvPr/>
        </p:nvSpPr>
        <p:spPr>
          <a:xfrm>
            <a:off x="5717368" y="2906918"/>
            <a:ext cx="804534" cy="804534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59601" y="307835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6A085"/>
                </a:solidFill>
                <a:latin typeface="Calibri"/>
              </a:rPr>
              <a:t>2.93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4557347" y="4342191"/>
            <a:ext cx="3124573" cy="1055989"/>
            <a:chOff x="3220073" y="4609707"/>
            <a:chExt cx="3124573" cy="1055989"/>
          </a:xfrm>
        </p:grpSpPr>
        <p:sp>
          <p:nvSpPr>
            <p:cNvPr id="154" name="TextBox 153"/>
            <p:cNvSpPr txBox="1"/>
            <p:nvPr/>
          </p:nvSpPr>
          <p:spPr>
            <a:xfrm>
              <a:off x="3220073" y="4609707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A085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rPr>
                <a:t>Logistic Regression</a:t>
              </a:r>
              <a:endPara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825540" y="5250730"/>
              <a:ext cx="19136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4690001" y="5327142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7" name="Chart 156"/>
          <p:cNvGraphicFramePr/>
          <p:nvPr>
            <p:extLst>
              <p:ext uri="{D42A27DB-BD31-4B8C-83A1-F6EECF244321}">
                <p14:modId xmlns:p14="http://schemas.microsoft.com/office/powerpoint/2010/main" val="362817022"/>
              </p:ext>
            </p:extLst>
          </p:nvPr>
        </p:nvGraphicFramePr>
        <p:xfrm>
          <a:off x="8666757" y="2219619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8" name="Oval 157"/>
          <p:cNvSpPr/>
          <p:nvPr/>
        </p:nvSpPr>
        <p:spPr>
          <a:xfrm>
            <a:off x="9413227" y="2906918"/>
            <a:ext cx="804534" cy="804534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393779" y="307835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6A085"/>
                </a:solidFill>
                <a:latin typeface="Calibri"/>
              </a:rPr>
              <a:t>18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.14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8637134" y="4342191"/>
            <a:ext cx="2356735" cy="1055989"/>
            <a:chOff x="6231279" y="4609707"/>
            <a:chExt cx="2356735" cy="1055989"/>
          </a:xfrm>
        </p:grpSpPr>
        <p:sp>
          <p:nvSpPr>
            <p:cNvPr id="161" name="TextBox 160"/>
            <p:cNvSpPr txBox="1"/>
            <p:nvPr/>
          </p:nvSpPr>
          <p:spPr>
            <a:xfrm>
              <a:off x="6231279" y="4609707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A085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rPr>
                <a:t>Random forest</a:t>
              </a: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452818" y="5250730"/>
              <a:ext cx="19136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7317280" y="5327142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71" y="5434594"/>
            <a:ext cx="1303669" cy="13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5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143" grpId="0">
        <p:bldAsOne/>
      </p:bldGraphic>
      <p:bldP spid="144" grpId="0" animBg="1"/>
      <p:bldP spid="145" grpId="0"/>
      <p:bldGraphic spid="150" grpId="0">
        <p:bldAsOne/>
      </p:bldGraphic>
      <p:bldP spid="151" grpId="0" animBg="1"/>
      <p:bldP spid="152" grpId="0"/>
      <p:bldGraphic spid="157" grpId="0">
        <p:bldAsOne/>
      </p:bldGraphic>
      <p:bldP spid="158" grpId="0" animBg="1"/>
      <p:bldP spid="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7074" y="2997723"/>
            <a:ext cx="215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5"/>
            <a:ext cx="12192000" cy="6860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6835" y="567159"/>
            <a:ext cx="9248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RECOMMENDATION SYSTEM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835" y="3667009"/>
            <a:ext cx="989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https://dbc-5b74efc7-29dd.cloud.databricks.com/#notebook/32/dashboard/60/present</a:t>
            </a:r>
            <a:endParaRPr lang="en-US" dirty="0"/>
          </a:p>
          <a:p>
            <a:r>
              <a:rPr lang="en-US" dirty="0">
                <a:hlinkClick r:id="rId4"/>
              </a:rPr>
              <a:t>https://c4cmr806.caspio.com/dp.asp?AppKey=94585000b8412b4f3d804e98ba34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1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304</Words>
  <Application>Microsoft Office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Atlas Grotesk</vt:lpstr>
      <vt:lpstr>Calibri</vt:lpstr>
      <vt:lpstr>Calibri Light</vt:lpstr>
      <vt:lpstr>Engravers MT</vt:lpstr>
      <vt:lpstr>Signika Negative</vt:lpstr>
      <vt:lpstr>Source Sans Pro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sathya.anurag@outlook.com</dc:creator>
  <cp:lastModifiedBy>sathya.anurag@outlook.com</cp:lastModifiedBy>
  <cp:revision>69</cp:revision>
  <dcterms:created xsi:type="dcterms:W3CDTF">2017-05-12T15:07:57Z</dcterms:created>
  <dcterms:modified xsi:type="dcterms:W3CDTF">2017-05-17T16:24:34Z</dcterms:modified>
</cp:coreProperties>
</file>