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ppm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8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83" r:id="rId27"/>
    <p:sldId id="286" r:id="rId28"/>
    <p:sldId id="284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A2369-3FEA-4D2C-9033-A2791BEEC2B2}" type="datetimeFigureOut">
              <a:rPr lang="en-CA" smtClean="0"/>
              <a:t>2023-11-27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A5529-C39A-4265-B166-8D34D90CF2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859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A5529-C39A-4265-B166-8D34D90CF25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0152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While kernels for each type of operation have some differences, they are largely the same. We will be focusing on the bundling</a:t>
            </a:r>
          </a:p>
          <a:p>
            <a:r>
              <a:rPr lang="en-CA" dirty="0" smtClean="0"/>
              <a:t>Most of these HDC encodings are embarrassingly parallel</a:t>
            </a:r>
          </a:p>
          <a:p>
            <a:r>
              <a:rPr lang="en-CA" dirty="0" smtClean="0"/>
              <a:t>This allows us to compute bundling, binding, and similarity result elements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A5529-C39A-4265-B166-8D34D90CF25F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10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While kernels for each type of operation have some differences, they are largely the same. We will be focusing on the bundling</a:t>
            </a:r>
          </a:p>
          <a:p>
            <a:r>
              <a:rPr lang="en-CA" dirty="0" smtClean="0"/>
              <a:t>Most of these HDC encodings are embarrassingly parallel</a:t>
            </a:r>
          </a:p>
          <a:p>
            <a:r>
              <a:rPr lang="en-CA" dirty="0" smtClean="0"/>
              <a:t>This allows us to compute bundling, binding, and similarity result elements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A5529-C39A-4265-B166-8D34D90CF25F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7857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While kernels for each type of operation have some differences, they are largely the same. We will be focusing on the bundling</a:t>
            </a:r>
          </a:p>
          <a:p>
            <a:r>
              <a:rPr lang="en-CA" dirty="0" smtClean="0"/>
              <a:t>Most of these HDC encodings are embarrassingly parallel</a:t>
            </a:r>
          </a:p>
          <a:p>
            <a:r>
              <a:rPr lang="en-CA" dirty="0" smtClean="0"/>
              <a:t>This allows us to compute bundling, binding, and similarity result elements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A5529-C39A-4265-B166-8D34D90CF25F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5980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While kernels for each type of operation have some differences, they are largely the same. We will be focusing on the bundling</a:t>
            </a:r>
          </a:p>
          <a:p>
            <a:r>
              <a:rPr lang="en-CA" dirty="0" smtClean="0"/>
              <a:t>Most of these HDC encodings are embarrassingly parallel</a:t>
            </a:r>
          </a:p>
          <a:p>
            <a:r>
              <a:rPr lang="en-CA" dirty="0" smtClean="0"/>
              <a:t>This allows us to compute bundling, binding, and similarity result elements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A5529-C39A-4265-B166-8D34D90CF25F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3617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While kernels for each type of operation have some differences, they are largely the same. We will be focusing on the bundling</a:t>
            </a:r>
          </a:p>
          <a:p>
            <a:r>
              <a:rPr lang="en-CA" dirty="0" smtClean="0"/>
              <a:t>Most of these HDC encodings are embarrassingly parallel</a:t>
            </a:r>
          </a:p>
          <a:p>
            <a:r>
              <a:rPr lang="en-CA" dirty="0" smtClean="0"/>
              <a:t>This allows us to compute bundling, binding, and similarity result elements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A5529-C39A-4265-B166-8D34D90CF25F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994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While kernels for each type of operation have some differences, they are largely the same. We will be focusing on the bundling</a:t>
            </a:r>
          </a:p>
          <a:p>
            <a:r>
              <a:rPr lang="en-CA" dirty="0" smtClean="0"/>
              <a:t>Most of these HDC encodings are embarrassingly parallel</a:t>
            </a:r>
          </a:p>
          <a:p>
            <a:r>
              <a:rPr lang="en-CA" dirty="0" smtClean="0"/>
              <a:t>This allows us to compute bundling, binding, and similarity result elements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A5529-C39A-4265-B166-8D34D90CF25F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3484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While kernels for each type of operation have some differences, they are largely the same. We will be focusing on the bundling</a:t>
            </a:r>
          </a:p>
          <a:p>
            <a:r>
              <a:rPr lang="en-CA" dirty="0" smtClean="0"/>
              <a:t>Most of these HDC encodings are embarrassingly parallel</a:t>
            </a:r>
          </a:p>
          <a:p>
            <a:r>
              <a:rPr lang="en-CA" dirty="0" smtClean="0"/>
              <a:t>This allows us to compute bundling, binding, and similarity result elements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A5529-C39A-4265-B166-8D34D90CF25F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2983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Also known as Vector Symbolic Architecture</a:t>
            </a:r>
          </a:p>
          <a:p>
            <a:r>
              <a:rPr lang="en-US" dirty="0" smtClean="0"/>
              <a:t>1k to 10k+ elements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A5529-C39A-4265-B166-8D34D90CF25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3700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If its in the LSB’s then there is not much of an issue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A5529-C39A-4265-B166-8D34D90CF25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5037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If it in the MSB’s the entire result can be incorrect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This is because each bit in the number has a specific meaning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A5529-C39A-4265-B166-8D34D90CF25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6899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HDC overcomes this with distributed representations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Each number has no specific meaning on its own, but combined with the full vector the meaning can be </a:t>
            </a:r>
            <a:r>
              <a:rPr lang="en-CA" dirty="0" err="1" smtClean="0"/>
              <a:t>decerned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A5529-C39A-4265-B166-8D34D90CF25F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7002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HDC overcomes this with distributed representations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Each number has no specific meaning on its own, but combined with the full vector the meaning can be </a:t>
            </a:r>
            <a:r>
              <a:rPr lang="en-CA" dirty="0" err="1" smtClean="0"/>
              <a:t>decerned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A5529-C39A-4265-B166-8D34D90CF25F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5155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HDC overcomes this with distributed representations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Each number has no specific meaning on its own, but combined with the full vector the meaning can be </a:t>
            </a:r>
            <a:r>
              <a:rPr lang="en-CA" dirty="0" err="1" smtClean="0"/>
              <a:t>decerned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A5529-C39A-4265-B166-8D34D90CF25F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519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HDC overcomes this with distributed representations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Each number has no specific meaning on its own, but combined with the full vector the meaning can be </a:t>
            </a:r>
            <a:r>
              <a:rPr lang="en-CA" dirty="0" err="1" smtClean="0"/>
              <a:t>decerned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A5529-C39A-4265-B166-8D34D90CF25F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3398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While kernels for each type of operation have some differences, they are largely the same. We will be focusing on the bundling</a:t>
            </a:r>
          </a:p>
          <a:p>
            <a:r>
              <a:rPr lang="en-CA" dirty="0" smtClean="0"/>
              <a:t>Most of these HDC encodings are embarrassingly parallel</a:t>
            </a:r>
          </a:p>
          <a:p>
            <a:r>
              <a:rPr lang="en-CA" dirty="0" smtClean="0"/>
              <a:t>This allows us to compute bundling, binding, and similarity result elements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A5529-C39A-4265-B166-8D34D90CF25F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2035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8B3-6B86-4407-9DD3-72985CDFFB67}" type="datetimeFigureOut">
              <a:rPr lang="en-CA" smtClean="0"/>
              <a:t>2023-11-27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53BCA-E8D3-4B3D-B9A3-A405B5F627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3399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8B3-6B86-4407-9DD3-72985CDFFB67}" type="datetimeFigureOut">
              <a:rPr lang="en-CA" smtClean="0"/>
              <a:t>2023-11-27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53BCA-E8D3-4B3D-B9A3-A405B5F627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2446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8B3-6B86-4407-9DD3-72985CDFFB67}" type="datetimeFigureOut">
              <a:rPr lang="en-CA" smtClean="0"/>
              <a:t>2023-11-27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53BCA-E8D3-4B3D-B9A3-A405B5F627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724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8B3-6B86-4407-9DD3-72985CDFFB67}" type="datetimeFigureOut">
              <a:rPr lang="en-CA" smtClean="0"/>
              <a:t>2023-11-27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53BCA-E8D3-4B3D-B9A3-A405B5F627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348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8B3-6B86-4407-9DD3-72985CDFFB67}" type="datetimeFigureOut">
              <a:rPr lang="en-CA" smtClean="0"/>
              <a:t>2023-11-27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53BCA-E8D3-4B3D-B9A3-A405B5F627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3094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8B3-6B86-4407-9DD3-72985CDFFB67}" type="datetimeFigureOut">
              <a:rPr lang="en-CA" smtClean="0"/>
              <a:t>2023-11-27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53BCA-E8D3-4B3D-B9A3-A405B5F627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522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8B3-6B86-4407-9DD3-72985CDFFB67}" type="datetimeFigureOut">
              <a:rPr lang="en-CA" smtClean="0"/>
              <a:t>2023-11-27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53BCA-E8D3-4B3D-B9A3-A405B5F627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957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8B3-6B86-4407-9DD3-72985CDFFB67}" type="datetimeFigureOut">
              <a:rPr lang="en-CA" smtClean="0"/>
              <a:t>2023-11-27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53BCA-E8D3-4B3D-B9A3-A405B5F627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1772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8B3-6B86-4407-9DD3-72985CDFFB67}" type="datetimeFigureOut">
              <a:rPr lang="en-CA" smtClean="0"/>
              <a:t>2023-11-27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53BCA-E8D3-4B3D-B9A3-A405B5F627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139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8B3-6B86-4407-9DD3-72985CDFFB67}" type="datetimeFigureOut">
              <a:rPr lang="en-CA" smtClean="0"/>
              <a:t>2023-11-27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53BCA-E8D3-4B3D-B9A3-A405B5F627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619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8B3-6B86-4407-9DD3-72985CDFFB67}" type="datetimeFigureOut">
              <a:rPr lang="en-CA" smtClean="0"/>
              <a:t>2023-11-27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53BCA-E8D3-4B3D-B9A3-A405B5F627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678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7D8B3-6B86-4407-9DD3-72985CDFFB67}" type="datetimeFigureOut">
              <a:rPr lang="en-CA" smtClean="0"/>
              <a:t>2023-11-27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3BCA-E8D3-4B3D-B9A3-A405B5F627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195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pm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6092" y="-247886"/>
            <a:ext cx="13585371" cy="724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17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HDC?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HDC Overcomes this with distributed representations</a:t>
            </a:r>
          </a:p>
          <a:p>
            <a:pPr lvl="1"/>
            <a:r>
              <a:rPr lang="en-US" dirty="0" smtClean="0"/>
              <a:t>An Example with the BSC Encoding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563768" y="3043641"/>
                <a:ext cx="6439262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7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 0 1 0 1 0 0 1</m:t>
                      </m:r>
                    </m:oMath>
                  </m:oMathPara>
                </a14:m>
                <a:endParaRPr lang="en-CA" sz="72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768" y="3043641"/>
                <a:ext cx="6439262" cy="11079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563768" y="4151637"/>
                <a:ext cx="6439262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7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 0 1 </m:t>
                      </m:r>
                      <m:r>
                        <a:rPr lang="en-US" sz="7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 1 0 0 1</m:t>
                      </m:r>
                    </m:oMath>
                  </m:oMathPara>
                </a14:m>
                <a:endParaRPr lang="en-CA" sz="72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768" y="4151637"/>
                <a:ext cx="6439262" cy="11079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73934" y="3336029"/>
            <a:ext cx="1657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True HV</a:t>
            </a:r>
            <a:endParaRPr lang="en-CA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57949" y="4444025"/>
            <a:ext cx="1873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Errored HV</a:t>
            </a:r>
            <a:endParaRPr lang="en-CA" sz="2800" dirty="0"/>
          </a:p>
        </p:txBody>
      </p:sp>
      <p:sp>
        <p:nvSpPr>
          <p:cNvPr id="8" name="Right Arrow 7"/>
          <p:cNvSpPr/>
          <p:nvPr/>
        </p:nvSpPr>
        <p:spPr>
          <a:xfrm>
            <a:off x="2131799" y="3553479"/>
            <a:ext cx="431969" cy="883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ight Arrow 8"/>
          <p:cNvSpPr/>
          <p:nvPr/>
        </p:nvSpPr>
        <p:spPr>
          <a:xfrm>
            <a:off x="2131799" y="4661475"/>
            <a:ext cx="431969" cy="883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3400685" y="5653743"/>
            <a:ext cx="4071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Similarity Metric = 0.889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63924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HDC?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HDC Overcomes this with distributed representations</a:t>
            </a:r>
          </a:p>
          <a:p>
            <a:pPr lvl="1"/>
            <a:r>
              <a:rPr lang="en-US" dirty="0" smtClean="0"/>
              <a:t>An Example with the BSC Encoding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563768" y="3043641"/>
                <a:ext cx="6439262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7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 0 1 0 1 0 0 1</m:t>
                      </m:r>
                    </m:oMath>
                  </m:oMathPara>
                </a14:m>
                <a:endParaRPr lang="en-CA" sz="72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768" y="3043641"/>
                <a:ext cx="6439262" cy="11079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563768" y="4151637"/>
                <a:ext cx="6439262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7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 0 </m:t>
                      </m:r>
                      <m:r>
                        <a:rPr lang="en-US" sz="7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 0 1 0 0 1</m:t>
                      </m:r>
                    </m:oMath>
                  </m:oMathPara>
                </a14:m>
                <a:endParaRPr lang="en-CA" sz="72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768" y="4151637"/>
                <a:ext cx="6439262" cy="11079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73934" y="3336029"/>
            <a:ext cx="1657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True HV</a:t>
            </a:r>
            <a:endParaRPr lang="en-CA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57949" y="4444025"/>
            <a:ext cx="1873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Errored HV</a:t>
            </a:r>
            <a:endParaRPr lang="en-CA" sz="2800" dirty="0"/>
          </a:p>
        </p:txBody>
      </p:sp>
      <p:sp>
        <p:nvSpPr>
          <p:cNvPr id="8" name="Right Arrow 7"/>
          <p:cNvSpPr/>
          <p:nvPr/>
        </p:nvSpPr>
        <p:spPr>
          <a:xfrm>
            <a:off x="2131799" y="3553479"/>
            <a:ext cx="431969" cy="883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ight Arrow 8"/>
          <p:cNvSpPr/>
          <p:nvPr/>
        </p:nvSpPr>
        <p:spPr>
          <a:xfrm>
            <a:off x="2131799" y="4661475"/>
            <a:ext cx="431969" cy="883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3400685" y="5653743"/>
            <a:ext cx="4071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Similarity Metric = 0.889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43836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HDC?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HDC Overcomes this with distributed representations</a:t>
            </a:r>
          </a:p>
          <a:p>
            <a:pPr lvl="1"/>
            <a:r>
              <a:rPr lang="en-US" dirty="0" smtClean="0"/>
              <a:t>An Example with the BSC Encoding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563768" y="3043641"/>
                <a:ext cx="6439262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7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 0 1 0 1 0 0 1</m:t>
                      </m:r>
                    </m:oMath>
                  </m:oMathPara>
                </a14:m>
                <a:endParaRPr lang="en-CA" sz="72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768" y="3043641"/>
                <a:ext cx="6439262" cy="11079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563768" y="4151637"/>
                <a:ext cx="6439262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7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 0 1 0 1 0 </m:t>
                      </m:r>
                      <m:r>
                        <a:rPr lang="en-US" sz="7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CA" sz="72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768" y="4151637"/>
                <a:ext cx="6439262" cy="11079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73934" y="3336029"/>
            <a:ext cx="1657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True HV</a:t>
            </a:r>
            <a:endParaRPr lang="en-CA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57949" y="4444025"/>
            <a:ext cx="1873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Errored HV</a:t>
            </a:r>
            <a:endParaRPr lang="en-CA" sz="2800" dirty="0"/>
          </a:p>
        </p:txBody>
      </p:sp>
      <p:sp>
        <p:nvSpPr>
          <p:cNvPr id="8" name="Right Arrow 7"/>
          <p:cNvSpPr/>
          <p:nvPr/>
        </p:nvSpPr>
        <p:spPr>
          <a:xfrm>
            <a:off x="2131799" y="3553479"/>
            <a:ext cx="431969" cy="883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ight Arrow 8"/>
          <p:cNvSpPr/>
          <p:nvPr/>
        </p:nvSpPr>
        <p:spPr>
          <a:xfrm>
            <a:off x="2131799" y="4661475"/>
            <a:ext cx="431969" cy="883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3400685" y="5653743"/>
            <a:ext cx="4071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Similarity Metric = 0.889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21341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Operations Does HDC Require?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3 Main Operations In HDC</a:t>
            </a:r>
          </a:p>
          <a:p>
            <a:pPr lvl="1"/>
            <a:r>
              <a:rPr lang="en-US" dirty="0" smtClean="0"/>
              <a:t>Similarity</a:t>
            </a:r>
          </a:p>
          <a:p>
            <a:pPr lvl="1"/>
            <a:r>
              <a:rPr lang="en-US" dirty="0" smtClean="0"/>
              <a:t>Bundling</a:t>
            </a:r>
          </a:p>
          <a:p>
            <a:pPr lvl="1"/>
            <a:r>
              <a:rPr lang="en-US" dirty="0" smtClean="0"/>
              <a:t>Binding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36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Operations Does HDC Require?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Similarity</a:t>
            </a:r>
          </a:p>
          <a:p>
            <a:pPr lvl="1"/>
            <a:r>
              <a:rPr lang="en-CA" dirty="0" smtClean="0"/>
              <a:t>Takes two vectors and returns a single number (ideally between -1 and 1) to tell you how similar the vectors are</a:t>
            </a:r>
          </a:p>
          <a:p>
            <a:pPr lvl="1"/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61"/>
          <a:stretch/>
        </p:blipFill>
        <p:spPr>
          <a:xfrm>
            <a:off x="2007191" y="3053556"/>
            <a:ext cx="4985794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7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190" y="3053555"/>
            <a:ext cx="6505575" cy="1895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Operations Does HDC Require?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Bundling</a:t>
            </a:r>
          </a:p>
          <a:p>
            <a:pPr lvl="1"/>
            <a:r>
              <a:rPr lang="en-CA" dirty="0" smtClean="0"/>
              <a:t>Takes 2+ inputs and produces an output vector highly similar to all inputs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660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191" y="3053555"/>
            <a:ext cx="6505575" cy="1895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Operations Does HDC Require?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Binding</a:t>
            </a:r>
          </a:p>
          <a:p>
            <a:pPr lvl="1"/>
            <a:r>
              <a:rPr lang="en-CA" dirty="0" smtClean="0"/>
              <a:t>Takes 2 inputs and produces an output vector highly dis-similar to both inputs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863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Accelerate HDC?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67"/>
          <a:stretch/>
        </p:blipFill>
        <p:spPr>
          <a:xfrm>
            <a:off x="1915342" y="1454323"/>
            <a:ext cx="3832316" cy="505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5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Accelerate HDC?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814"/>
          <a:stretch/>
        </p:blipFill>
        <p:spPr>
          <a:xfrm>
            <a:off x="1915342" y="1454323"/>
            <a:ext cx="5199562" cy="50502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91497" y="1288869"/>
            <a:ext cx="1706880" cy="27867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908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Accelerate HDC?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814"/>
          <a:stretch/>
        </p:blipFill>
        <p:spPr>
          <a:xfrm>
            <a:off x="1915342" y="1454323"/>
            <a:ext cx="5199562" cy="50502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68683" y="5815196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Allocate Ports</a:t>
            </a:r>
            <a:endParaRPr lang="en-CA" dirty="0"/>
          </a:p>
        </p:txBody>
      </p:sp>
      <p:sp>
        <p:nvSpPr>
          <p:cNvPr id="7" name="Right Arrow 6"/>
          <p:cNvSpPr/>
          <p:nvPr/>
        </p:nvSpPr>
        <p:spPr>
          <a:xfrm rot="19437858">
            <a:off x="5242668" y="5596182"/>
            <a:ext cx="757646" cy="1999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5991497" y="1288869"/>
            <a:ext cx="1706880" cy="27867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029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6" t="12236" r="14398" b="18030"/>
          <a:stretch/>
        </p:blipFill>
        <p:spPr>
          <a:xfrm>
            <a:off x="6688183" y="2673530"/>
            <a:ext cx="940526" cy="11843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Hyperdimensional</a:t>
            </a:r>
            <a:r>
              <a:rPr lang="en-US" dirty="0" smtClean="0"/>
              <a:t> Computing?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49091" cy="4351338"/>
          </a:xfrm>
        </p:spPr>
        <p:txBody>
          <a:bodyPr/>
          <a:lstStyle/>
          <a:p>
            <a:r>
              <a:rPr lang="en-US" dirty="0" smtClean="0"/>
              <a:t>A Type of Computation Using Operations on Very Large Vectors</a:t>
            </a:r>
          </a:p>
          <a:p>
            <a:pPr lvl="1"/>
            <a:r>
              <a:rPr lang="en-US" dirty="0" smtClean="0"/>
              <a:t>1k to 10k+ elements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537" y="1825625"/>
            <a:ext cx="4319452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1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Accelerate HDC?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341" y="1454323"/>
            <a:ext cx="8361317" cy="50502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68683" y="5815196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Allocate Ports</a:t>
            </a:r>
            <a:endParaRPr lang="en-CA" dirty="0"/>
          </a:p>
        </p:txBody>
      </p:sp>
      <p:sp>
        <p:nvSpPr>
          <p:cNvPr id="7" name="Right Arrow 6"/>
          <p:cNvSpPr/>
          <p:nvPr/>
        </p:nvSpPr>
        <p:spPr>
          <a:xfrm rot="19437858">
            <a:off x="5242668" y="5596182"/>
            <a:ext cx="757646" cy="1999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7113887" y="3999083"/>
            <a:ext cx="3587931" cy="27867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8865326" y="1471395"/>
            <a:ext cx="2884247" cy="27867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188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Accelerate HDC?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341" y="1454323"/>
            <a:ext cx="8361317" cy="50502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68683" y="5815196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Allocate Ports</a:t>
            </a:r>
            <a:endParaRPr lang="en-CA" dirty="0"/>
          </a:p>
        </p:txBody>
      </p:sp>
      <p:sp>
        <p:nvSpPr>
          <p:cNvPr id="7" name="Right Arrow 6"/>
          <p:cNvSpPr/>
          <p:nvPr/>
        </p:nvSpPr>
        <p:spPr>
          <a:xfrm rot="19437858">
            <a:off x="5242668" y="5596182"/>
            <a:ext cx="757646" cy="1999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320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Accelerate HDC?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341" y="1454323"/>
            <a:ext cx="8361317" cy="50502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68683" y="5815196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Allocate Ports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0493829" y="4164138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Release Ports</a:t>
            </a:r>
            <a:endParaRPr lang="en-CA" dirty="0"/>
          </a:p>
        </p:txBody>
      </p:sp>
      <p:sp>
        <p:nvSpPr>
          <p:cNvPr id="7" name="Right Arrow 6"/>
          <p:cNvSpPr/>
          <p:nvPr/>
        </p:nvSpPr>
        <p:spPr>
          <a:xfrm rot="19437858">
            <a:off x="5242668" y="5596182"/>
            <a:ext cx="757646" cy="1999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ight Arrow 7"/>
          <p:cNvSpPr/>
          <p:nvPr/>
        </p:nvSpPr>
        <p:spPr>
          <a:xfrm rot="8710948">
            <a:off x="9801627" y="4547201"/>
            <a:ext cx="757646" cy="1999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273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341" y="1454323"/>
            <a:ext cx="8361317" cy="50502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Accelerate HDC?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3868683" y="5815196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Allocate Ports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0493829" y="4164138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Release Ports</a:t>
            </a:r>
            <a:endParaRPr lang="en-CA" dirty="0"/>
          </a:p>
        </p:txBody>
      </p:sp>
      <p:sp>
        <p:nvSpPr>
          <p:cNvPr id="7" name="Right Arrow 6"/>
          <p:cNvSpPr/>
          <p:nvPr/>
        </p:nvSpPr>
        <p:spPr>
          <a:xfrm rot="19437858">
            <a:off x="5242668" y="5596182"/>
            <a:ext cx="757646" cy="1999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ight Arrow 7"/>
          <p:cNvSpPr/>
          <p:nvPr/>
        </p:nvSpPr>
        <p:spPr>
          <a:xfrm rot="8710948">
            <a:off x="9801627" y="4547201"/>
            <a:ext cx="757646" cy="1999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714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Kernel Hierarchy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475" y="1690688"/>
            <a:ext cx="382905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0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Mapper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969" y="1690688"/>
            <a:ext cx="7234061" cy="473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8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Kernel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455" y="2351314"/>
            <a:ext cx="8885090" cy="353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74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341" y="1454323"/>
            <a:ext cx="8361317" cy="50502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Full Architecture Reviewed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3868683" y="5815196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Allocate Ports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0493829" y="4164138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Release Ports</a:t>
            </a:r>
            <a:endParaRPr lang="en-CA" dirty="0"/>
          </a:p>
        </p:txBody>
      </p:sp>
      <p:sp>
        <p:nvSpPr>
          <p:cNvPr id="7" name="Right Arrow 6"/>
          <p:cNvSpPr/>
          <p:nvPr/>
        </p:nvSpPr>
        <p:spPr>
          <a:xfrm rot="19437858">
            <a:off x="5242668" y="5596182"/>
            <a:ext cx="757646" cy="1999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ight Arrow 7"/>
          <p:cNvSpPr/>
          <p:nvPr/>
        </p:nvSpPr>
        <p:spPr>
          <a:xfrm rot="8710948">
            <a:off x="9801627" y="4547201"/>
            <a:ext cx="757646" cy="1999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817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41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Slides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State-Flow Diagrams</a:t>
            </a:r>
          </a:p>
          <a:p>
            <a:pPr lvl="1"/>
            <a:r>
              <a:rPr lang="en-US" dirty="0" smtClean="0"/>
              <a:t>Bundle Kernel</a:t>
            </a:r>
          </a:p>
          <a:p>
            <a:pPr lvl="1"/>
            <a:r>
              <a:rPr lang="en-US" dirty="0" smtClean="0"/>
              <a:t>Element Kernel</a:t>
            </a:r>
          </a:p>
          <a:p>
            <a:pPr lvl="1"/>
            <a:r>
              <a:rPr lang="en-US" dirty="0" smtClean="0"/>
              <a:t>Memory Mapper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Transaction Waveforms</a:t>
            </a:r>
          </a:p>
          <a:p>
            <a:pPr lvl="1"/>
            <a:r>
              <a:rPr lang="en-US" dirty="0" smtClean="0"/>
              <a:t>Bundle Kernel</a:t>
            </a:r>
          </a:p>
          <a:p>
            <a:pPr lvl="1"/>
            <a:r>
              <a:rPr lang="en-US" dirty="0" smtClean="0"/>
              <a:t>Element Kernel</a:t>
            </a:r>
          </a:p>
          <a:p>
            <a:pPr lvl="1"/>
            <a:r>
              <a:rPr lang="en-US" dirty="0" smtClean="0"/>
              <a:t>Memory Mapper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Estimated Resource Usage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831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053" y="4088627"/>
            <a:ext cx="7411947" cy="26256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6" t="12236" r="14398" b="18030"/>
          <a:stretch/>
        </p:blipFill>
        <p:spPr>
          <a:xfrm>
            <a:off x="6688183" y="2673530"/>
            <a:ext cx="940526" cy="11843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Hyperdimensional</a:t>
            </a:r>
            <a:r>
              <a:rPr lang="en-US" dirty="0" smtClean="0"/>
              <a:t> Computing?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49091" cy="4351338"/>
          </a:xfrm>
        </p:spPr>
        <p:txBody>
          <a:bodyPr/>
          <a:lstStyle/>
          <a:p>
            <a:r>
              <a:rPr lang="en-US" dirty="0" smtClean="0"/>
              <a:t>A Type of Computation Using Operations on Very Large Vectors</a:t>
            </a:r>
          </a:p>
          <a:p>
            <a:pPr lvl="1"/>
            <a:r>
              <a:rPr lang="en-US" dirty="0" smtClean="0"/>
              <a:t>1k to 10k+ elements</a:t>
            </a:r>
          </a:p>
          <a:p>
            <a:pPr lvl="1"/>
            <a:endParaRPr lang="en-US" dirty="0"/>
          </a:p>
          <a:p>
            <a:r>
              <a:rPr lang="en-US" dirty="0" smtClean="0"/>
              <a:t>Has Many Real-World Applications</a:t>
            </a:r>
          </a:p>
          <a:p>
            <a:pPr lvl="1"/>
            <a:r>
              <a:rPr lang="en-US" dirty="0" smtClean="0"/>
              <a:t>Medical Diagnosis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537" y="1825625"/>
            <a:ext cx="4319452" cy="12801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6642556"/>
            <a:ext cx="31798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/>
              <a:t>https://www.frontiersin.org/articles/10.3389/fneur.2022.816294/full</a:t>
            </a: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365340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Kernels State-Flow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393" y="1465443"/>
            <a:ext cx="5679214" cy="523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071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Kernel State-Flow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099" y="1690688"/>
            <a:ext cx="5489802" cy="453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8489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Mapper State-Flow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267" y="1489166"/>
            <a:ext cx="3889466" cy="528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4218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Kernel Transaction Waveforms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98" y="1219200"/>
            <a:ext cx="11284379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742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Kernel Transaction Waveforms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1" y="1690688"/>
            <a:ext cx="11538857" cy="382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440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Mapper Transaction Waveforms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223912"/>
            <a:ext cx="11353800" cy="563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769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Estimated Resource Usage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313" y="2037805"/>
            <a:ext cx="9199699" cy="36347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60960" y="2734492"/>
            <a:ext cx="289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Bundle Kernel Mapper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-60961" y="2940148"/>
            <a:ext cx="256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Bundle Kernel Generator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-60962" y="3168803"/>
            <a:ext cx="256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Bundle Kernel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-60962" y="3372448"/>
            <a:ext cx="256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Bundle Memory Mapper</a:t>
            </a:r>
            <a:endParaRPr lang="en-CA" dirty="0"/>
          </a:p>
        </p:txBody>
      </p:sp>
      <p:sp>
        <p:nvSpPr>
          <p:cNvPr id="9" name="Right Arrow 8"/>
          <p:cNvSpPr/>
          <p:nvPr/>
        </p:nvSpPr>
        <p:spPr>
          <a:xfrm>
            <a:off x="2508069" y="2874834"/>
            <a:ext cx="200297" cy="1306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ight Arrow 9"/>
          <p:cNvSpPr/>
          <p:nvPr/>
        </p:nvSpPr>
        <p:spPr>
          <a:xfrm>
            <a:off x="2507473" y="3090789"/>
            <a:ext cx="200297" cy="1306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ight Arrow 10"/>
          <p:cNvSpPr/>
          <p:nvPr/>
        </p:nvSpPr>
        <p:spPr>
          <a:xfrm>
            <a:off x="2507473" y="3301777"/>
            <a:ext cx="200297" cy="1306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ight Arrow 11"/>
          <p:cNvSpPr/>
          <p:nvPr/>
        </p:nvSpPr>
        <p:spPr>
          <a:xfrm>
            <a:off x="2511529" y="3521778"/>
            <a:ext cx="200297" cy="1306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49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730" y="4088627"/>
            <a:ext cx="6704265" cy="26256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6" t="12236" r="14398" b="18030"/>
          <a:stretch/>
        </p:blipFill>
        <p:spPr>
          <a:xfrm>
            <a:off x="6688183" y="2673530"/>
            <a:ext cx="940526" cy="11843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Hyperdimensional</a:t>
            </a:r>
            <a:r>
              <a:rPr lang="en-US" dirty="0" smtClean="0"/>
              <a:t> Computing?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49091" cy="4351338"/>
          </a:xfrm>
        </p:spPr>
        <p:txBody>
          <a:bodyPr/>
          <a:lstStyle/>
          <a:p>
            <a:r>
              <a:rPr lang="en-US" dirty="0" smtClean="0"/>
              <a:t>A Type of Computation Using Operations on Very Large Vectors</a:t>
            </a:r>
          </a:p>
          <a:p>
            <a:pPr lvl="1"/>
            <a:r>
              <a:rPr lang="en-US" dirty="0" smtClean="0"/>
              <a:t>1k to 10k+ elements</a:t>
            </a:r>
          </a:p>
          <a:p>
            <a:pPr lvl="1"/>
            <a:endParaRPr lang="en-US" dirty="0"/>
          </a:p>
          <a:p>
            <a:r>
              <a:rPr lang="en-US" dirty="0" smtClean="0"/>
              <a:t>Has Many Real-World Applications</a:t>
            </a:r>
          </a:p>
          <a:p>
            <a:pPr lvl="1"/>
            <a:r>
              <a:rPr lang="en-US" dirty="0" smtClean="0"/>
              <a:t>Medical Diagnosis</a:t>
            </a:r>
          </a:p>
          <a:p>
            <a:pPr lvl="1"/>
            <a:r>
              <a:rPr lang="en-US" dirty="0" smtClean="0"/>
              <a:t>Robot Localization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537" y="1825625"/>
            <a:ext cx="4319452" cy="12801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6642556"/>
            <a:ext cx="31798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/>
              <a:t>https://www.tu-chemnitz.de/etit/proaut/en/research/vsa.html</a:t>
            </a: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176159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6" t="12236" r="14398" b="18030"/>
          <a:stretch/>
        </p:blipFill>
        <p:spPr>
          <a:xfrm>
            <a:off x="6688183" y="2673530"/>
            <a:ext cx="940526" cy="11843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Hyperdimensional</a:t>
            </a:r>
            <a:r>
              <a:rPr lang="en-US" dirty="0" smtClean="0"/>
              <a:t> Computing?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49091" cy="4351338"/>
          </a:xfrm>
        </p:spPr>
        <p:txBody>
          <a:bodyPr/>
          <a:lstStyle/>
          <a:p>
            <a:r>
              <a:rPr lang="en-US" dirty="0" smtClean="0"/>
              <a:t>A Type of Computation Using Operations on Very Large Vectors</a:t>
            </a:r>
          </a:p>
          <a:p>
            <a:pPr lvl="1"/>
            <a:r>
              <a:rPr lang="en-US" dirty="0" smtClean="0"/>
              <a:t>1k to 10k+ elements</a:t>
            </a:r>
          </a:p>
          <a:p>
            <a:pPr lvl="1"/>
            <a:endParaRPr lang="en-US" dirty="0"/>
          </a:p>
          <a:p>
            <a:r>
              <a:rPr lang="en-US" dirty="0" smtClean="0"/>
              <a:t>Has Many Real-World Applications</a:t>
            </a:r>
          </a:p>
          <a:p>
            <a:pPr lvl="1"/>
            <a:r>
              <a:rPr lang="en-US" dirty="0" smtClean="0"/>
              <a:t>Medical Diagnosis</a:t>
            </a:r>
          </a:p>
          <a:p>
            <a:pPr lvl="1"/>
            <a:r>
              <a:rPr lang="en-US" dirty="0" smtClean="0"/>
              <a:t>Robot Localization</a:t>
            </a:r>
          </a:p>
          <a:p>
            <a:pPr lvl="1"/>
            <a:r>
              <a:rPr lang="en-US" dirty="0" smtClean="0"/>
              <a:t>Text Classification</a:t>
            </a:r>
          </a:p>
          <a:p>
            <a:pPr lvl="1"/>
            <a:r>
              <a:rPr lang="en-US" dirty="0" smtClean="0"/>
              <a:t>Etc.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537" y="1825625"/>
            <a:ext cx="4319452" cy="1280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897" y="4088627"/>
            <a:ext cx="6437098" cy="26808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6642556"/>
            <a:ext cx="59065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/>
              <a:t>https://www.researchgate.net/figure/Visualization-of-how-the-Hyperdimensional-Inference-Layer-HIL-2-3-learns-to_fig1_360994078</a:t>
            </a: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200669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HCD?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9149"/>
            <a:ext cx="10515600" cy="4351338"/>
          </a:xfrm>
        </p:spPr>
        <p:txBody>
          <a:bodyPr/>
          <a:lstStyle/>
          <a:p>
            <a:r>
              <a:rPr lang="en-US" dirty="0" smtClean="0"/>
              <a:t>Suppose we have some number represented in binary</a:t>
            </a:r>
          </a:p>
          <a:p>
            <a:pPr lvl="1"/>
            <a:r>
              <a:rPr lang="en-US" dirty="0" smtClean="0"/>
              <a:t>What happens if there is a single bit error?</a:t>
            </a:r>
          </a:p>
          <a:p>
            <a:pPr marL="457200" lvl="1" indent="0">
              <a:buNone/>
            </a:pP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003393" y="4390535"/>
                <a:ext cx="9329352" cy="11179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+0+0+</m:t>
                          </m:r>
                          <m:sSup>
                            <m:s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+0+</m:t>
                          </m:r>
                          <m:sSup>
                            <m:s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+0+0+</m:t>
                          </m:r>
                          <m:sSup>
                            <m:s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nary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=297</m:t>
                      </m:r>
                    </m:oMath>
                  </m:oMathPara>
                </a14:m>
                <a:endParaRPr lang="en-CA" sz="3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393" y="4390535"/>
                <a:ext cx="9329352" cy="111793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514341" y="3430820"/>
                <a:ext cx="6439263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1 0 0 1 0 1 0 0 1</m:t>
                      </m:r>
                    </m:oMath>
                  </m:oMathPara>
                </a14:m>
                <a:endParaRPr lang="en-CA" sz="72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341" y="3430820"/>
                <a:ext cx="6439263" cy="11079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670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HCD?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9149"/>
            <a:ext cx="10515600" cy="4351338"/>
          </a:xfrm>
        </p:spPr>
        <p:txBody>
          <a:bodyPr/>
          <a:lstStyle/>
          <a:p>
            <a:r>
              <a:rPr lang="en-US" dirty="0" smtClean="0"/>
              <a:t>Suppose we have some number represented in binary</a:t>
            </a:r>
          </a:p>
          <a:p>
            <a:pPr lvl="1"/>
            <a:r>
              <a:rPr lang="en-US" dirty="0" smtClean="0"/>
              <a:t>What happens if there is a single bit error?</a:t>
            </a:r>
          </a:p>
          <a:p>
            <a:pPr marL="457200" lvl="1" indent="0">
              <a:buNone/>
            </a:pP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200" y="4390535"/>
                <a:ext cx="10644910" cy="11179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+0+0+</m:t>
                          </m:r>
                          <m:sSup>
                            <m:s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+0+</m:t>
                          </m:r>
                          <m:sSup>
                            <m:s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+0+0+0</m:t>
                          </m:r>
                        </m:e>
                      </m:nary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=296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≈297</m:t>
                      </m:r>
                    </m:oMath>
                  </m:oMathPara>
                </a14:m>
                <a:endParaRPr lang="en-CA" sz="3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90535"/>
                <a:ext cx="10644910" cy="11179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514341" y="3430820"/>
                <a:ext cx="6439263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1 0 0 1 0 1 0 0 </m:t>
                      </m:r>
                      <m:r>
                        <a:rPr lang="en-US" sz="7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sz="72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341" y="3430820"/>
                <a:ext cx="6439263" cy="11079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14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HCD?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9149"/>
            <a:ext cx="10515600" cy="4351338"/>
          </a:xfrm>
        </p:spPr>
        <p:txBody>
          <a:bodyPr/>
          <a:lstStyle/>
          <a:p>
            <a:r>
              <a:rPr lang="en-US" dirty="0" smtClean="0"/>
              <a:t>Suppose we have some number represented in binary</a:t>
            </a:r>
          </a:p>
          <a:p>
            <a:pPr lvl="1"/>
            <a:r>
              <a:rPr lang="en-US" dirty="0" smtClean="0"/>
              <a:t>What happens if there is a single bit error?</a:t>
            </a:r>
          </a:p>
          <a:p>
            <a:pPr marL="457200" lvl="1" indent="0">
              <a:buNone/>
            </a:pP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200" y="4390535"/>
                <a:ext cx="10644910" cy="11179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+0+</m:t>
                          </m:r>
                          <m:sSup>
                            <m:s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+0+</m:t>
                          </m:r>
                          <m:sSup>
                            <m:s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+0+0+</m:t>
                          </m:r>
                          <m:sSup>
                            <m:s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nary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=425</m:t>
                      </m:r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297</m:t>
                      </m:r>
                    </m:oMath>
                  </m:oMathPara>
                </a14:m>
                <a:endParaRPr lang="en-CA" sz="3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90535"/>
                <a:ext cx="10644910" cy="11179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514341" y="3430820"/>
                <a:ext cx="6439263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7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 0 1 0 1 0 0 </m:t>
                      </m:r>
                      <m:r>
                        <a:rPr lang="en-US" sz="7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CA" sz="72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341" y="3430820"/>
                <a:ext cx="6439263" cy="11079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18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HDC?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HDC Overcomes this with distributed representations</a:t>
            </a:r>
          </a:p>
          <a:p>
            <a:pPr lvl="1"/>
            <a:r>
              <a:rPr lang="en-US" dirty="0" smtClean="0"/>
              <a:t>An Example with the BSC Encoding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563768" y="3043641"/>
                <a:ext cx="6439262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7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 0 1 0 1 0 0 1</m:t>
                      </m:r>
                    </m:oMath>
                  </m:oMathPara>
                </a14:m>
                <a:endParaRPr lang="en-CA" sz="72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768" y="3043641"/>
                <a:ext cx="6439262" cy="11079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563768" y="4151637"/>
                <a:ext cx="6439262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7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 0 1 0 1 0 0 1</m:t>
                      </m:r>
                    </m:oMath>
                  </m:oMathPara>
                </a14:m>
                <a:endParaRPr lang="en-CA" sz="72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768" y="4151637"/>
                <a:ext cx="6439262" cy="11079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73934" y="3336029"/>
            <a:ext cx="1657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True HV</a:t>
            </a:r>
            <a:endParaRPr lang="en-CA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57949" y="4444025"/>
            <a:ext cx="1873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Errored HV</a:t>
            </a:r>
            <a:endParaRPr lang="en-CA" sz="2800" dirty="0"/>
          </a:p>
        </p:txBody>
      </p:sp>
      <p:sp>
        <p:nvSpPr>
          <p:cNvPr id="8" name="Right Arrow 7"/>
          <p:cNvSpPr/>
          <p:nvPr/>
        </p:nvSpPr>
        <p:spPr>
          <a:xfrm>
            <a:off x="2131799" y="3553479"/>
            <a:ext cx="431969" cy="883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ight Arrow 8"/>
          <p:cNvSpPr/>
          <p:nvPr/>
        </p:nvSpPr>
        <p:spPr>
          <a:xfrm>
            <a:off x="2131799" y="4661475"/>
            <a:ext cx="431969" cy="883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3400685" y="5653743"/>
            <a:ext cx="4071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Similarity Metric = 0.889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84862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1131</Words>
  <Application>Microsoft Office PowerPoint</Application>
  <PresentationFormat>Widescreen</PresentationFormat>
  <Paragraphs>184</Paragraphs>
  <Slides>36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Office Theme</vt:lpstr>
      <vt:lpstr>PowerPoint Presentation</vt:lpstr>
      <vt:lpstr>What Is Hyperdimensional Computing?</vt:lpstr>
      <vt:lpstr>What Is Hyperdimensional Computing?</vt:lpstr>
      <vt:lpstr>What Is Hyperdimensional Computing?</vt:lpstr>
      <vt:lpstr>What Is Hyperdimensional Computing?</vt:lpstr>
      <vt:lpstr>Why Use HCD?</vt:lpstr>
      <vt:lpstr>Why Use HCD?</vt:lpstr>
      <vt:lpstr>Why Use HCD?</vt:lpstr>
      <vt:lpstr>Why Use HDC?</vt:lpstr>
      <vt:lpstr>Why Use HDC?</vt:lpstr>
      <vt:lpstr>Why Use HDC?</vt:lpstr>
      <vt:lpstr>Why Use HDC?</vt:lpstr>
      <vt:lpstr>What Operations Does HDC Require?</vt:lpstr>
      <vt:lpstr>What Operations Does HDC Require?</vt:lpstr>
      <vt:lpstr>What Operations Does HDC Require?</vt:lpstr>
      <vt:lpstr>What Operations Does HDC Require?</vt:lpstr>
      <vt:lpstr>How To Accelerate HDC?</vt:lpstr>
      <vt:lpstr>How To Accelerate HDC?</vt:lpstr>
      <vt:lpstr>How To Accelerate HDC?</vt:lpstr>
      <vt:lpstr>How To Accelerate HDC?</vt:lpstr>
      <vt:lpstr>How To Accelerate HDC?</vt:lpstr>
      <vt:lpstr>How To Accelerate HDC?</vt:lpstr>
      <vt:lpstr>How To Accelerate HDC?</vt:lpstr>
      <vt:lpstr>Bundle Kernel Hierarchy</vt:lpstr>
      <vt:lpstr>Memory Mapper</vt:lpstr>
      <vt:lpstr>Element Kernel</vt:lpstr>
      <vt:lpstr>Our Full Architecture Reviewed</vt:lpstr>
      <vt:lpstr>Questions?</vt:lpstr>
      <vt:lpstr>Bonus Slides</vt:lpstr>
      <vt:lpstr>Bundle Kernels State-Flow</vt:lpstr>
      <vt:lpstr>Element Kernel State-Flow</vt:lpstr>
      <vt:lpstr>Memory Mapper State-Flow</vt:lpstr>
      <vt:lpstr>Bundle Kernel Transaction Waveforms</vt:lpstr>
      <vt:lpstr>Element Kernel Transaction Waveforms</vt:lpstr>
      <vt:lpstr>Memory Mapper Transaction Waveforms</vt:lpstr>
      <vt:lpstr>Estimated Resource Usage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</dc:creator>
  <cp:lastModifiedBy>Graham</cp:lastModifiedBy>
  <cp:revision>15</cp:revision>
  <dcterms:created xsi:type="dcterms:W3CDTF">2023-11-27T20:49:42Z</dcterms:created>
  <dcterms:modified xsi:type="dcterms:W3CDTF">2023-11-28T06:30:14Z</dcterms:modified>
</cp:coreProperties>
</file>