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CA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CA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50E18B0B-F4CE-4FC7-A32B-136453787FED}" type="slidenum">
              <a:rPr lang="en-CA" sz="1400" b="0" strike="noStrike" spc="-1">
                <a:latin typeface="Times New Roman"/>
              </a:rPr>
              <a:t>‹#›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71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CA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CF379A4-3799-4402-8123-39530AF6C7F4}" type="slidenum">
              <a:rPr lang="en-US" sz="1200" b="0" strike="noStrike" spc="-1">
                <a:latin typeface="Times New Roman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24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50E18B0B-F4CE-4FC7-A32B-136453787FED}" type="slidenum">
              <a:rPr lang="en-CA" sz="1400" b="0" strike="noStrike" spc="-1" smtClean="0">
                <a:latin typeface="Times New Roman"/>
              </a:rPr>
              <a:t>5</a:t>
            </a:fld>
            <a:endParaRPr lang="en-CA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99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3FD4FA-290B-41E0-8A75-91FFFC43AC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8BA74-A722-4D94-A965-0ACDD4C175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117FC6-545B-4AD6-BE7D-C597290096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E5C104-E335-44CB-AA64-B02DFC7466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F24C71-0BDA-40AE-ACCB-E5BD6F9A7A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4B1384-22E5-4983-876A-830E725DF3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FD4E7-516A-43A8-92E7-E3D6277208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FA5FFB-FFAE-4DE2-8DB3-865E5B9D25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CB5F23-930A-4069-93B5-7972C4706B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F691BE-6487-4265-95BD-746484C743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7FDB33-86D6-4FE1-B20D-D44D54FF2E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D7BFB0-7AB6-4A52-8E23-EEBDC47B1D1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Image" descr="McMaster University Brighter World themed background image featuring overlayed circles, radiences and an image of the McMaster Iconic Archway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17480" y="634680"/>
            <a:ext cx="4340880" cy="26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013480" y="4212720"/>
            <a:ext cx="1819080" cy="135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70" b="0" strike="noStrike" spc="-1">
                <a:solidFill>
                  <a:srgbClr val="464F55"/>
                </a:solidFill>
                <a:latin typeface="Calibri"/>
              </a:rPr>
              <a:t>Meeting or Audience Date</a:t>
            </a:r>
            <a:endParaRPr lang="en-US" sz="147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" name="Brighter World Divider"/>
          <p:cNvCxnSpPr/>
          <p:nvPr/>
        </p:nvCxnSpPr>
        <p:spPr>
          <a:xfrm>
            <a:off x="0" y="6214680"/>
            <a:ext cx="10280160" cy="360"/>
          </a:xfrm>
          <a:prstGeom prst="straightConnector1">
            <a:avLst/>
          </a:prstGeom>
          <a:ln w="38100">
            <a:solidFill>
              <a:srgbClr val="7C0040"/>
            </a:solidFill>
          </a:ln>
        </p:spPr>
      </p:cxnSp>
      <p:pic>
        <p:nvPicPr>
          <p:cNvPr id="4" name="McMaster Logo" descr="McMaster University Logo"/>
          <p:cNvPicPr/>
          <p:nvPr/>
        </p:nvPicPr>
        <p:blipFill>
          <a:blip r:embed="rId15"/>
          <a:stretch/>
        </p:blipFill>
        <p:spPr>
          <a:xfrm>
            <a:off x="10617120" y="5979600"/>
            <a:ext cx="1358640" cy="748800"/>
          </a:xfrm>
          <a:prstGeom prst="rect">
            <a:avLst/>
          </a:prstGeom>
          <a:ln w="0">
            <a:noFill/>
          </a:ln>
        </p:spPr>
      </p:pic>
      <p:pic>
        <p:nvPicPr>
          <p:cNvPr id="5" name="Brighter World Logo" descr="Brighter World Logo"/>
          <p:cNvPicPr/>
          <p:nvPr/>
        </p:nvPicPr>
        <p:blipFill>
          <a:blip r:embed="rId16"/>
          <a:srcRect r="39171"/>
          <a:stretch/>
        </p:blipFill>
        <p:spPr>
          <a:xfrm>
            <a:off x="267840" y="6446520"/>
            <a:ext cx="1514520" cy="182160"/>
          </a:xfrm>
          <a:prstGeom prst="rect">
            <a:avLst/>
          </a:prstGeom>
          <a:ln w="0">
            <a:noFill/>
          </a:ln>
        </p:spPr>
      </p:pic>
      <p:sp>
        <p:nvSpPr>
          <p:cNvPr id="6" name="URL"/>
          <p:cNvSpPr/>
          <p:nvPr/>
        </p:nvSpPr>
        <p:spPr>
          <a:xfrm>
            <a:off x="1703520" y="6365520"/>
            <a:ext cx="333936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26">
                <a:solidFill>
                  <a:srgbClr val="000000"/>
                </a:solidFill>
                <a:latin typeface="Arial"/>
              </a:rPr>
              <a:t>mcmaster.ca</a:t>
            </a:r>
            <a:endParaRPr lang="en-CA" sz="13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CA" sz="12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CA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CA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A6061D-3D1C-46ED-9CA0-59A7C7FF5E5A}" type="slidenum">
              <a:rPr lang="en-CA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11071" y="959224"/>
            <a:ext cx="4530169" cy="359529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CA" sz="4000" dirty="0"/>
              <a:t>An Extensible Hyperdimensional Computing Accelerator for Use in Embedded Systems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900268" y="4169177"/>
            <a:ext cx="1819080" cy="154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70" b="0" strike="noStrike" spc="-1" dirty="0">
                <a:solidFill>
                  <a:srgbClr val="000000"/>
                </a:solidFill>
                <a:latin typeface="Calibri"/>
              </a:rPr>
              <a:t>By: Graham Power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79DB5-A43C-09E4-E1D8-6E22A148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C04443-8986-A537-8A37-218C5D5DD5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Allocation of ports will also be done using a scoreboard-like process. </a:t>
            </a:r>
          </a:p>
          <a:p>
            <a:r>
              <a:rPr lang="en-CA" dirty="0"/>
              <a:t>Instructions will “lock” a port in the port-table after which it is guaranteed to have uncontested access to the ports for its full execution time</a:t>
            </a:r>
          </a:p>
          <a:p>
            <a:r>
              <a:rPr lang="en-CA" dirty="0"/>
              <a:t>Once complete, the port allocation table and scoreboard will be cleared</a:t>
            </a:r>
          </a:p>
          <a:p>
            <a:r>
              <a:rPr lang="en-CA" dirty="0"/>
              <a:t>We will also have a result validity table to keep track of which </a:t>
            </a:r>
            <a:r>
              <a:rPr lang="en-CA" dirty="0" err="1"/>
              <a:t>hypervectors</a:t>
            </a:r>
            <a:r>
              <a:rPr lang="en-CA" dirty="0"/>
              <a:t> are *not* produced by any in-queue instruction, meaning the </a:t>
            </a:r>
            <a:r>
              <a:rPr lang="en-CA" dirty="0" err="1"/>
              <a:t>hypervector</a:t>
            </a:r>
            <a:r>
              <a:rPr lang="en-CA" dirty="0"/>
              <a:t> result </a:t>
            </a:r>
            <a:r>
              <a:rPr lang="en-CA"/>
              <a:t>is valid and ready to read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6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15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0A9DF-E6BF-B40A-D3D8-58F62987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B42F98-A006-942D-7A7E-463C9780A37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51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6E390-86FF-D2AC-9AD7-D1CFFFCB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Hyperdimensional Computing?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5FE529-91E4-ED7A-7DBA-060C56FF0E0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69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8DC04-28B9-AAA7-C637-3B8F6B84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7426D2-27D2-397D-984D-A318B82BF7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79" y="1825560"/>
            <a:ext cx="10515240" cy="4350960"/>
          </a:xfrm>
        </p:spPr>
        <p:txBody>
          <a:bodyPr anchor="t"/>
          <a:lstStyle/>
          <a:p>
            <a:r>
              <a:rPr lang="en-CA" dirty="0"/>
              <a:t>What Is HDC?</a:t>
            </a:r>
          </a:p>
          <a:p>
            <a:pPr lvl="1"/>
            <a:r>
              <a:rPr lang="en-CA" dirty="0"/>
              <a:t>Also known as Vector Symbolic Architectures</a:t>
            </a:r>
          </a:p>
          <a:p>
            <a:pPr lvl="1"/>
            <a:r>
              <a:rPr lang="en-CA" dirty="0"/>
              <a:t>A type of computation using operations on very large vectors</a:t>
            </a:r>
          </a:p>
          <a:p>
            <a:pPr lvl="1"/>
            <a:r>
              <a:rPr lang="en-CA" dirty="0"/>
              <a:t>1k to 10k+ elements</a:t>
            </a:r>
          </a:p>
          <a:p>
            <a:pPr lvl="1"/>
            <a:r>
              <a:rPr lang="en-CA" dirty="0"/>
              <a:t>Used in applications like</a:t>
            </a:r>
          </a:p>
          <a:p>
            <a:pPr lvl="2"/>
            <a:r>
              <a:rPr lang="en-CA" dirty="0"/>
              <a:t>Medical diagnosis</a:t>
            </a:r>
          </a:p>
          <a:p>
            <a:pPr lvl="2"/>
            <a:r>
              <a:rPr lang="en-CA" dirty="0"/>
              <a:t>Robot localization</a:t>
            </a:r>
          </a:p>
          <a:p>
            <a:pPr lvl="2"/>
            <a:r>
              <a:rPr lang="en-CA" dirty="0"/>
              <a:t>Text classification</a:t>
            </a:r>
          </a:p>
          <a:p>
            <a:pPr lvl="2"/>
            <a:r>
              <a:rPr lang="en-CA" dirty="0"/>
              <a:t>Image classification</a:t>
            </a:r>
          </a:p>
          <a:p>
            <a:pPr lvl="2"/>
            <a:r>
              <a:rPr lang="en-CA" dirty="0"/>
              <a:t>Inference</a:t>
            </a:r>
          </a:p>
          <a:p>
            <a:pPr lvl="1"/>
            <a:r>
              <a:rPr lang="en-CA" dirty="0"/>
              <a:t>Elements can be from many different spaces</a:t>
            </a:r>
          </a:p>
          <a:p>
            <a:pPr lvl="2"/>
            <a:r>
              <a:rPr lang="en-CA" dirty="0"/>
              <a:t>Real</a:t>
            </a:r>
          </a:p>
          <a:p>
            <a:pPr lvl="2"/>
            <a:r>
              <a:rPr lang="en-CA" dirty="0"/>
              <a:t>Binary</a:t>
            </a:r>
          </a:p>
          <a:p>
            <a:pPr lvl="2"/>
            <a:r>
              <a:rPr lang="en-CA" dirty="0"/>
              <a:t>Imaginary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01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38EE2-B801-635C-A032-217AB9F1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FE1E51-5998-82AF-D7C2-AC198B8EF6D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Why use HDC?</a:t>
            </a:r>
          </a:p>
          <a:p>
            <a:pPr lvl="1"/>
            <a:r>
              <a:rPr lang="en-CA" dirty="0"/>
              <a:t>Suppose we have some number represented in binary</a:t>
            </a:r>
          </a:p>
          <a:p>
            <a:pPr lvl="1"/>
            <a:r>
              <a:rPr lang="en-CA" dirty="0"/>
              <a:t>What if there is a single bit error?</a:t>
            </a:r>
          </a:p>
          <a:p>
            <a:pPr lvl="1"/>
            <a:r>
              <a:rPr lang="en-CA" dirty="0"/>
              <a:t>If its in the LSB’s then there is not much of an issue</a:t>
            </a:r>
          </a:p>
          <a:p>
            <a:pPr lvl="1"/>
            <a:r>
              <a:rPr lang="en-CA" dirty="0"/>
              <a:t>If it in the MSB’s the entire result can be incorrect</a:t>
            </a:r>
          </a:p>
          <a:p>
            <a:pPr lvl="1"/>
            <a:r>
              <a:rPr lang="en-CA" dirty="0"/>
              <a:t>This is because each bit in the number has a specific meaning</a:t>
            </a:r>
          </a:p>
          <a:p>
            <a:pPr lvl="1"/>
            <a:r>
              <a:rPr lang="en-CA" dirty="0"/>
              <a:t>HDC overcomes this with distributed representations</a:t>
            </a:r>
          </a:p>
          <a:p>
            <a:pPr lvl="1"/>
            <a:r>
              <a:rPr lang="en-CA" dirty="0"/>
              <a:t>Each number has no specific meaning on its own, but combined with the full vector the meaning can be decerned</a:t>
            </a:r>
          </a:p>
        </p:txBody>
      </p:sp>
    </p:spTree>
    <p:extLst>
      <p:ext uri="{BB962C8B-B14F-4D97-AF65-F5344CB8AC3E}">
        <p14:creationId xmlns:p14="http://schemas.microsoft.com/office/powerpoint/2010/main" val="252358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A94DA-347A-239B-CF9F-842F05F9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26DE52-0FB3-718B-77BA-3D22C35D87D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What operations are involved in HDC?</a:t>
            </a:r>
          </a:p>
          <a:p>
            <a:r>
              <a:rPr lang="en-CA" dirty="0"/>
              <a:t>There are 3 main operations involved in HDC</a:t>
            </a:r>
          </a:p>
          <a:p>
            <a:r>
              <a:rPr lang="en-CA" dirty="0"/>
              <a:t>The core of HDC is the similarity comparison</a:t>
            </a:r>
          </a:p>
          <a:p>
            <a:pPr lvl="1"/>
            <a:r>
              <a:rPr lang="en-CA" dirty="0"/>
              <a:t>Takes two vectors and returns a single number (ideally between -1 and 1) to tell you how similar the vectors are</a:t>
            </a:r>
          </a:p>
          <a:p>
            <a:r>
              <a:rPr lang="en-CA" dirty="0"/>
              <a:t>Next there is Bundling</a:t>
            </a:r>
          </a:p>
          <a:p>
            <a:pPr lvl="1"/>
            <a:r>
              <a:rPr lang="en-CA" dirty="0"/>
              <a:t>Group many vectors together</a:t>
            </a:r>
          </a:p>
          <a:p>
            <a:pPr lvl="1"/>
            <a:r>
              <a:rPr lang="en-CA" dirty="0"/>
              <a:t>Takes 2+ inputs and produces an output vector highly similar to all inputs</a:t>
            </a:r>
          </a:p>
          <a:p>
            <a:r>
              <a:rPr lang="en-CA" dirty="0"/>
              <a:t>Binding</a:t>
            </a:r>
          </a:p>
          <a:p>
            <a:pPr lvl="1"/>
            <a:r>
              <a:rPr lang="en-CA" dirty="0"/>
              <a:t>Isolating vectors</a:t>
            </a:r>
          </a:p>
          <a:p>
            <a:pPr lvl="1"/>
            <a:r>
              <a:rPr lang="en-CA" dirty="0"/>
              <a:t>Takes 2 inputs and produces an output vector highly dis-similar to both inputs</a:t>
            </a:r>
          </a:p>
        </p:txBody>
      </p:sp>
    </p:spTree>
    <p:extLst>
      <p:ext uri="{BB962C8B-B14F-4D97-AF65-F5344CB8AC3E}">
        <p14:creationId xmlns:p14="http://schemas.microsoft.com/office/powerpoint/2010/main" val="67896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EFF9F-C1C9-2668-F6BD-13505162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85BABE-13FB-E849-F729-ADA93D22832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How to accelerate HDC?</a:t>
            </a:r>
          </a:p>
          <a:p>
            <a:r>
              <a:rPr lang="en-CA" dirty="0"/>
              <a:t>Most of these HDC encodings are embarrassingly parallel</a:t>
            </a:r>
          </a:p>
          <a:p>
            <a:r>
              <a:rPr lang="en-CA" dirty="0"/>
              <a:t>This allows us to compute bundling, binding, and similarity result elements independently</a:t>
            </a:r>
          </a:p>
          <a:p>
            <a:r>
              <a:rPr lang="en-CA" dirty="0"/>
              <a:t>At a high level the accelerator looks like this</a:t>
            </a:r>
          </a:p>
          <a:p>
            <a:pPr lvl="1"/>
            <a:r>
              <a:rPr lang="en-CA" dirty="0"/>
              <a:t>Show top-level block diagram</a:t>
            </a:r>
          </a:p>
          <a:p>
            <a:pPr lvl="1"/>
            <a:r>
              <a:rPr lang="en-CA" dirty="0"/>
              <a:t>While kernels for each type of operation have some differences, they are largely the same. We will be focusing on the </a:t>
            </a:r>
          </a:p>
          <a:p>
            <a:r>
              <a:rPr lang="en-CA" dirty="0"/>
              <a:t>At the bottom we have the bundle kernel</a:t>
            </a:r>
          </a:p>
          <a:p>
            <a:pPr lvl="1"/>
            <a:r>
              <a:rPr lang="en-CA" dirty="0"/>
              <a:t>Show the bundler</a:t>
            </a:r>
          </a:p>
        </p:txBody>
      </p:sp>
    </p:spTree>
    <p:extLst>
      <p:ext uri="{BB962C8B-B14F-4D97-AF65-F5344CB8AC3E}">
        <p14:creationId xmlns:p14="http://schemas.microsoft.com/office/powerpoint/2010/main" val="284739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04938-4277-B8A3-A911-072D170E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2AC054-DD83-6624-109B-C9847FD952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79" y="1825560"/>
            <a:ext cx="10515239" cy="4350960"/>
          </a:xfrm>
        </p:spPr>
        <p:txBody>
          <a:bodyPr anchor="t"/>
          <a:lstStyle/>
          <a:p>
            <a:r>
              <a:rPr lang="en-CA" dirty="0"/>
              <a:t>Data is passed to the bundle kernel using a memory mapper</a:t>
            </a:r>
          </a:p>
          <a:p>
            <a:pPr lvl="1"/>
            <a:r>
              <a:rPr lang="en-CA" dirty="0"/>
              <a:t>Show the memory mapper</a:t>
            </a:r>
          </a:p>
          <a:p>
            <a:r>
              <a:rPr lang="en-CA" dirty="0"/>
              <a:t>Each bundle kernel and memory mapper are paired and controlled by a kernel mapper</a:t>
            </a:r>
          </a:p>
          <a:p>
            <a:pPr lvl="1"/>
            <a:r>
              <a:rPr lang="en-CA" dirty="0"/>
              <a:t>Kernels mappers will run many kernels in parallel</a:t>
            </a:r>
          </a:p>
          <a:p>
            <a:r>
              <a:rPr lang="en-CA" dirty="0"/>
              <a:t>Port Allocator</a:t>
            </a:r>
          </a:p>
          <a:p>
            <a:pPr lvl="1"/>
            <a:r>
              <a:rPr lang="en-CA" dirty="0"/>
              <a:t>So far we’ve assumed every memory mapper has access to the memory, but </a:t>
            </a:r>
            <a:r>
              <a:rPr lang="en-CA" dirty="0" err="1"/>
              <a:t>theres</a:t>
            </a:r>
            <a:r>
              <a:rPr lang="en-CA" dirty="0"/>
              <a:t> a limited number of ports</a:t>
            </a:r>
          </a:p>
          <a:p>
            <a:pPr lvl="1"/>
            <a:r>
              <a:rPr lang="en-CA" dirty="0"/>
              <a:t>To handle this we add a Port Allocator in between the kernels and the memory. Each port will be mapped to a kernel and the mapping is stored in a port allocation table. </a:t>
            </a:r>
          </a:p>
          <a:p>
            <a:pPr lvl="1"/>
            <a:r>
              <a:rPr lang="en-CA" dirty="0"/>
              <a:t>When a new operation (bundle, bind, similarity) is requested it will wait until enough ports are available and then the ports are locked by the kernels in the port allocation table</a:t>
            </a:r>
          </a:p>
        </p:txBody>
      </p:sp>
    </p:spTree>
    <p:extLst>
      <p:ext uri="{BB962C8B-B14F-4D97-AF65-F5344CB8AC3E}">
        <p14:creationId xmlns:p14="http://schemas.microsoft.com/office/powerpoint/2010/main" val="245460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7570E-F571-3E48-BF2A-0316A95D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53445D-4E08-1DB8-6738-85F5F50C95B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79" y="1825560"/>
            <a:ext cx="10515239" cy="4350960"/>
          </a:xfrm>
        </p:spPr>
        <p:txBody>
          <a:bodyPr anchor="t"/>
          <a:lstStyle/>
          <a:p>
            <a:r>
              <a:rPr lang="en-CA" dirty="0"/>
              <a:t>Memory Architecture</a:t>
            </a:r>
          </a:p>
          <a:p>
            <a:pPr lvl="1"/>
            <a:r>
              <a:rPr lang="en-CA" dirty="0" err="1"/>
              <a:t>Hypervectors</a:t>
            </a:r>
            <a:r>
              <a:rPr lang="en-CA" dirty="0"/>
              <a:t> are stored contiguously in a virtual memory</a:t>
            </a:r>
          </a:p>
          <a:p>
            <a:pPr lvl="1"/>
            <a:r>
              <a:rPr lang="en-CA" dirty="0"/>
              <a:t>Each block ram in the FPGA will store the same 1-2 elements (depending on desired memory size) from all </a:t>
            </a:r>
            <a:r>
              <a:rPr lang="en-CA" dirty="0" err="1"/>
              <a:t>hypervectors</a:t>
            </a:r>
            <a:r>
              <a:rPr lang="en-CA" dirty="0"/>
              <a:t> in the memory space</a:t>
            </a:r>
          </a:p>
          <a:p>
            <a:pPr lvl="1"/>
            <a:r>
              <a:rPr lang="en-CA" dirty="0"/>
              <a:t>While </a:t>
            </a:r>
            <a:r>
              <a:rPr lang="en-CA" dirty="0" err="1"/>
              <a:t>hypervectors</a:t>
            </a:r>
            <a:r>
              <a:rPr lang="en-CA" dirty="0"/>
              <a:t> may vary in size, all </a:t>
            </a:r>
            <a:r>
              <a:rPr lang="en-CA" dirty="0" err="1"/>
              <a:t>hypervectors</a:t>
            </a:r>
            <a:r>
              <a:rPr lang="en-CA" dirty="0"/>
              <a:t> must start from an address which is a multiple of the max </a:t>
            </a:r>
            <a:r>
              <a:rPr lang="en-CA" dirty="0" err="1"/>
              <a:t>hypervector</a:t>
            </a:r>
            <a:r>
              <a:rPr lang="en-CA" dirty="0"/>
              <a:t> size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346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21B3D-8901-8CFD-69D5-001520F6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6F7C6D-E829-F075-70B8-A35879CB05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</p:spPr>
        <p:txBody>
          <a:bodyPr anchor="t"/>
          <a:lstStyle/>
          <a:p>
            <a:r>
              <a:rPr lang="en-CA" dirty="0"/>
              <a:t>The top level accelerator will be implemented as an X(3??) stage pipeline</a:t>
            </a:r>
          </a:p>
          <a:p>
            <a:r>
              <a:rPr lang="en-CA" dirty="0"/>
              <a:t>First </a:t>
            </a:r>
            <a:r>
              <a:rPr lang="en-CA" dirty="0" err="1"/>
              <a:t>hypervector</a:t>
            </a:r>
            <a:r>
              <a:rPr lang="en-CA" dirty="0"/>
              <a:t> requests made will be added the a pre-flight FIFO queue</a:t>
            </a:r>
          </a:p>
          <a:p>
            <a:r>
              <a:rPr lang="en-CA" dirty="0"/>
              <a:t>A scoreboard will be used to filter out instruction dependencies allowing for multiple instructions to be executed at once</a:t>
            </a:r>
          </a:p>
          <a:p>
            <a:r>
              <a:rPr lang="en-CA" dirty="0"/>
              <a:t>Once passed through the pre-flight queue, instructions will be added the an in-flight FIFO queue where they wait for enough ports to be available to begin executing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04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</TotalTime>
  <Words>669</Words>
  <Application>Microsoft Office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Times New Roman</vt:lpstr>
      <vt:lpstr>Office Theme</vt:lpstr>
      <vt:lpstr>Office Theme</vt:lpstr>
      <vt:lpstr>An Extensible Hyperdimensional Computing Accelerator for Use in Embedded Systems</vt:lpstr>
      <vt:lpstr>What Is Hyperdimensional Computing?</vt:lpstr>
      <vt:lpstr>TODO</vt:lpstr>
      <vt:lpstr>TODO</vt:lpstr>
      <vt:lpstr>TODO</vt:lpstr>
      <vt:lpstr>TODO</vt:lpstr>
      <vt:lpstr>TODO</vt:lpstr>
      <vt:lpstr>TODO</vt:lpstr>
      <vt:lpstr>TODO</vt:lpstr>
      <vt:lpstr>TODO</vt:lpstr>
      <vt:lpstr>Questions?</vt:lpstr>
      <vt:lpstr>Bonus Slides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Unlimited Vector Extension with Data Streaming Support</dc:title>
  <dc:subject/>
  <dc:creator>Graham</dc:creator>
  <dc:description/>
  <cp:lastModifiedBy>Graham</cp:lastModifiedBy>
  <cp:revision>37</cp:revision>
  <dcterms:created xsi:type="dcterms:W3CDTF">2022-10-13T20:54:47Z</dcterms:created>
  <dcterms:modified xsi:type="dcterms:W3CDTF">2023-11-28T06:31:14Z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