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62" r:id="rId5"/>
    <p:sldId id="259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6" r:id="rId28"/>
    <p:sldId id="287" r:id="rId29"/>
    <p:sldId id="285" r:id="rId30"/>
    <p:sldId id="288" r:id="rId31"/>
    <p:sldId id="290" r:id="rId32"/>
    <p:sldId id="291" r:id="rId33"/>
    <p:sldId id="292" r:id="rId34"/>
    <p:sldId id="293" r:id="rId35"/>
    <p:sldId id="289" r:id="rId36"/>
    <p:sldId id="294" r:id="rId37"/>
    <p:sldId id="295" r:id="rId38"/>
    <p:sldId id="296" r:id="rId39"/>
    <p:sldId id="297" r:id="rId40"/>
    <p:sldId id="298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47A5F08-8250-46A1-9C07-E77CB3DC3E58}">
          <p14:sldIdLst>
            <p14:sldId id="256"/>
            <p14:sldId id="257"/>
            <p14:sldId id="258"/>
            <p14:sldId id="262"/>
            <p14:sldId id="259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6"/>
            <p14:sldId id="287"/>
            <p14:sldId id="285"/>
            <p14:sldId id="288"/>
            <p14:sldId id="290"/>
            <p14:sldId id="291"/>
            <p14:sldId id="292"/>
            <p14:sldId id="293"/>
            <p14:sldId id="289"/>
            <p14:sldId id="294"/>
            <p14:sldId id="295"/>
            <p14:sldId id="296"/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hool\Grad\Courses\ECE%20718%20-%20Compiler%20Design%20for%20High%20Performance%20Computing\Project\Code\Code\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Execution Time In</a:t>
            </a:r>
            <a:r>
              <a:rPr lang="en-CA" baseline="0"/>
              <a:t> Ticks vs. Input  Signal Length</a:t>
            </a:r>
            <a:endParaRPr lang="en-CA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Original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Sheet1!$A$2:$A$15</c:f>
              <c:numCache>
                <c:formatCode>General</c:formatCode>
                <c:ptCount val="1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1024</c:v>
                </c:pt>
                <c:pt idx="10">
                  <c:v>2048</c:v>
                </c:pt>
                <c:pt idx="11">
                  <c:v>4096</c:v>
                </c:pt>
                <c:pt idx="12">
                  <c:v>8192</c:v>
                </c:pt>
                <c:pt idx="13">
                  <c:v>16384</c:v>
                </c:pt>
              </c:numCache>
            </c:numRef>
          </c:xVal>
          <c:yVal>
            <c:numRef>
              <c:f>Sheet1!$B$2:$B$15</c:f>
              <c:numCache>
                <c:formatCode>General</c:formatCode>
                <c:ptCount val="1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5</c:v>
                </c:pt>
                <c:pt idx="9">
                  <c:v>22</c:v>
                </c:pt>
                <c:pt idx="10">
                  <c:v>88</c:v>
                </c:pt>
                <c:pt idx="11">
                  <c:v>353</c:v>
                </c:pt>
                <c:pt idx="12">
                  <c:v>1411</c:v>
                </c:pt>
                <c:pt idx="13">
                  <c:v>5628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 Swapped Loops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Sheet1!$A$2:$A$15</c:f>
              <c:numCache>
                <c:formatCode>General</c:formatCode>
                <c:ptCount val="1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1024</c:v>
                </c:pt>
                <c:pt idx="10">
                  <c:v>2048</c:v>
                </c:pt>
                <c:pt idx="11">
                  <c:v>4096</c:v>
                </c:pt>
                <c:pt idx="12">
                  <c:v>8192</c:v>
                </c:pt>
                <c:pt idx="13">
                  <c:v>16384</c:v>
                </c:pt>
              </c:numCache>
            </c:numRef>
          </c:xVal>
          <c:yVal>
            <c:numRef>
              <c:f>Sheet1!$C$2:$C$15</c:f>
              <c:numCache>
                <c:formatCode>General</c:formatCode>
                <c:ptCount val="1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5</c:v>
                </c:pt>
                <c:pt idx="9">
                  <c:v>23</c:v>
                </c:pt>
                <c:pt idx="10">
                  <c:v>101</c:v>
                </c:pt>
                <c:pt idx="11">
                  <c:v>451</c:v>
                </c:pt>
                <c:pt idx="12">
                  <c:v>1847</c:v>
                </c:pt>
                <c:pt idx="13">
                  <c:v>7636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 Small Bitwidth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Sheet1!$A$2:$A$15</c:f>
              <c:numCache>
                <c:formatCode>General</c:formatCode>
                <c:ptCount val="1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1024</c:v>
                </c:pt>
                <c:pt idx="10">
                  <c:v>2048</c:v>
                </c:pt>
                <c:pt idx="11">
                  <c:v>4096</c:v>
                </c:pt>
                <c:pt idx="12">
                  <c:v>8192</c:v>
                </c:pt>
                <c:pt idx="13">
                  <c:v>16384</c:v>
                </c:pt>
              </c:numCache>
            </c:numRef>
          </c:xVal>
          <c:yVal>
            <c:numRef>
              <c:f>Sheet1!$D$2:$D$15</c:f>
              <c:numCache>
                <c:formatCode>General</c:formatCode>
                <c:ptCount val="1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5</c:v>
                </c:pt>
                <c:pt idx="9">
                  <c:v>21</c:v>
                </c:pt>
                <c:pt idx="10">
                  <c:v>86</c:v>
                </c:pt>
                <c:pt idx="11">
                  <c:v>342</c:v>
                </c:pt>
                <c:pt idx="12">
                  <c:v>1372</c:v>
                </c:pt>
                <c:pt idx="13">
                  <c:v>5462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 Partial Init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Sheet1!$A$2:$A$15</c:f>
              <c:numCache>
                <c:formatCode>General</c:formatCode>
                <c:ptCount val="1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1024</c:v>
                </c:pt>
                <c:pt idx="10">
                  <c:v>2048</c:v>
                </c:pt>
                <c:pt idx="11">
                  <c:v>4096</c:v>
                </c:pt>
                <c:pt idx="12">
                  <c:v>8192</c:v>
                </c:pt>
                <c:pt idx="13">
                  <c:v>16384</c:v>
                </c:pt>
              </c:numCache>
            </c:numRef>
          </c:xVal>
          <c:yVal>
            <c:numRef>
              <c:f>Sheet1!$E$2:$E$15</c:f>
              <c:numCache>
                <c:formatCode>General</c:formatCode>
                <c:ptCount val="1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5</c:v>
                </c:pt>
                <c:pt idx="9">
                  <c:v>20</c:v>
                </c:pt>
                <c:pt idx="10">
                  <c:v>81</c:v>
                </c:pt>
                <c:pt idx="11">
                  <c:v>324</c:v>
                </c:pt>
                <c:pt idx="12">
                  <c:v>1277</c:v>
                </c:pt>
                <c:pt idx="13">
                  <c:v>5018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 Row/Col Interleave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Sheet1!$A$2:$A$15</c:f>
              <c:numCache>
                <c:formatCode>General</c:formatCode>
                <c:ptCount val="1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1024</c:v>
                </c:pt>
                <c:pt idx="10">
                  <c:v>2048</c:v>
                </c:pt>
                <c:pt idx="11">
                  <c:v>4096</c:v>
                </c:pt>
                <c:pt idx="12">
                  <c:v>8192</c:v>
                </c:pt>
                <c:pt idx="13">
                  <c:v>16384</c:v>
                </c:pt>
              </c:numCache>
            </c:numRef>
          </c:xVal>
          <c:yVal>
            <c:numRef>
              <c:f>Sheet1!$F$2:$F$15</c:f>
              <c:numCache>
                <c:formatCode>General</c:formatCode>
                <c:ptCount val="1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2</c:v>
                </c:pt>
                <c:pt idx="8">
                  <c:v>7</c:v>
                </c:pt>
                <c:pt idx="9">
                  <c:v>29</c:v>
                </c:pt>
                <c:pt idx="10">
                  <c:v>124</c:v>
                </c:pt>
                <c:pt idx="11">
                  <c:v>538</c:v>
                </c:pt>
                <c:pt idx="12">
                  <c:v>2336</c:v>
                </c:pt>
                <c:pt idx="13">
                  <c:v>10101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 1&amp;2&amp;3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Sheet1!$A$2:$A$15</c:f>
              <c:numCache>
                <c:formatCode>General</c:formatCode>
                <c:ptCount val="1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1024</c:v>
                </c:pt>
                <c:pt idx="10">
                  <c:v>2048</c:v>
                </c:pt>
                <c:pt idx="11">
                  <c:v>4096</c:v>
                </c:pt>
                <c:pt idx="12">
                  <c:v>8192</c:v>
                </c:pt>
                <c:pt idx="13">
                  <c:v>16384</c:v>
                </c:pt>
              </c:numCache>
            </c:numRef>
          </c:xVal>
          <c:yVal>
            <c:numRef>
              <c:f>Sheet1!$G$2:$G$15</c:f>
              <c:numCache>
                <c:formatCode>General</c:formatCode>
                <c:ptCount val="1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5</c:v>
                </c:pt>
                <c:pt idx="9">
                  <c:v>19</c:v>
                </c:pt>
                <c:pt idx="10">
                  <c:v>85</c:v>
                </c:pt>
                <c:pt idx="11">
                  <c:v>385</c:v>
                </c:pt>
                <c:pt idx="12">
                  <c:v>1576</c:v>
                </c:pt>
                <c:pt idx="13">
                  <c:v>6932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77632848"/>
        <c:axId val="1277628496"/>
      </c:scatterChart>
      <c:valAx>
        <c:axId val="12776328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7628496"/>
        <c:crosses val="autoZero"/>
        <c:crossBetween val="midCat"/>
      </c:valAx>
      <c:valAx>
        <c:axId val="1277628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76328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5D55AE-9289-4652-9FCE-F78B95756AEA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2658DF4C-762D-4368-822A-C21D41A5F6B8}">
      <dgm:prSet phldrT="[Text]"/>
      <dgm:spPr/>
      <dgm:t>
        <a:bodyPr/>
        <a:lstStyle/>
        <a:p>
          <a:r>
            <a:rPr lang="en-US" dirty="0" smtClean="0"/>
            <a:t>Drive Inputs</a:t>
          </a:r>
          <a:endParaRPr lang="en-CA" dirty="0"/>
        </a:p>
      </dgm:t>
    </dgm:pt>
    <dgm:pt modelId="{3FC22AAA-085A-4B0C-8743-ADD2B7072510}" type="parTrans" cxnId="{410BD517-8E8F-4BE9-8D7A-1F99FC216D7C}">
      <dgm:prSet/>
      <dgm:spPr/>
      <dgm:t>
        <a:bodyPr/>
        <a:lstStyle/>
        <a:p>
          <a:endParaRPr lang="en-CA"/>
        </a:p>
      </dgm:t>
    </dgm:pt>
    <dgm:pt modelId="{3E8D11BE-0DA7-4352-84ED-E2EFCF9E4E63}" type="sibTrans" cxnId="{410BD517-8E8F-4BE9-8D7A-1F99FC216D7C}">
      <dgm:prSet/>
      <dgm:spPr/>
      <dgm:t>
        <a:bodyPr/>
        <a:lstStyle/>
        <a:p>
          <a:endParaRPr lang="en-CA"/>
        </a:p>
      </dgm:t>
    </dgm:pt>
    <dgm:pt modelId="{9EECFB0B-9222-42FA-BF12-6BE7C5F4C7CC}">
      <dgm:prSet phldrT="[Text]"/>
      <dgm:spPr/>
      <dgm:t>
        <a:bodyPr/>
        <a:lstStyle/>
        <a:p>
          <a:r>
            <a:rPr lang="en-US" dirty="0" smtClean="0"/>
            <a:t>Record Outputs</a:t>
          </a:r>
          <a:endParaRPr lang="en-CA" dirty="0"/>
        </a:p>
      </dgm:t>
    </dgm:pt>
    <dgm:pt modelId="{75B45AFD-BFB5-46D4-8002-6A0E6E3D416A}" type="parTrans" cxnId="{4CE0EFB9-4A75-4540-BADD-5B7C3B24FD9C}">
      <dgm:prSet/>
      <dgm:spPr/>
      <dgm:t>
        <a:bodyPr/>
        <a:lstStyle/>
        <a:p>
          <a:endParaRPr lang="en-CA"/>
        </a:p>
      </dgm:t>
    </dgm:pt>
    <dgm:pt modelId="{4F3EF730-A687-4A12-852F-8BACF08479F3}" type="sibTrans" cxnId="{4CE0EFB9-4A75-4540-BADD-5B7C3B24FD9C}">
      <dgm:prSet/>
      <dgm:spPr/>
      <dgm:t>
        <a:bodyPr/>
        <a:lstStyle/>
        <a:p>
          <a:endParaRPr lang="en-CA"/>
        </a:p>
      </dgm:t>
    </dgm:pt>
    <dgm:pt modelId="{62621564-EEB2-4CD7-9A4D-6CA9414D4A7D}">
      <dgm:prSet phldrT="[Text]"/>
      <dgm:spPr/>
      <dgm:t>
        <a:bodyPr/>
        <a:lstStyle/>
        <a:p>
          <a:r>
            <a:rPr lang="en-US" dirty="0" smtClean="0"/>
            <a:t>Acceptance Criteria</a:t>
          </a:r>
          <a:endParaRPr lang="en-CA" dirty="0"/>
        </a:p>
      </dgm:t>
    </dgm:pt>
    <dgm:pt modelId="{EBDA82FC-0F0D-466C-9C9D-A6331BBC6476}" type="parTrans" cxnId="{5904E112-A0A1-4D17-9C52-39EE05FD5C7B}">
      <dgm:prSet/>
      <dgm:spPr/>
      <dgm:t>
        <a:bodyPr/>
        <a:lstStyle/>
        <a:p>
          <a:endParaRPr lang="en-CA"/>
        </a:p>
      </dgm:t>
    </dgm:pt>
    <dgm:pt modelId="{CB97D3A5-A0DE-4B3F-9F73-DE7B4C792A7D}" type="sibTrans" cxnId="{5904E112-A0A1-4D17-9C52-39EE05FD5C7B}">
      <dgm:prSet/>
      <dgm:spPr/>
      <dgm:t>
        <a:bodyPr/>
        <a:lstStyle/>
        <a:p>
          <a:endParaRPr lang="en-CA"/>
        </a:p>
      </dgm:t>
    </dgm:pt>
    <dgm:pt modelId="{E3551B4B-B5E5-4829-A0AD-9F6F1B8F23BD}">
      <dgm:prSet phldrT="[Text]"/>
      <dgm:spPr/>
      <dgm:t>
        <a:bodyPr/>
        <a:lstStyle/>
        <a:p>
          <a:r>
            <a:rPr lang="en-US" dirty="0" smtClean="0"/>
            <a:t>Signal Comparison</a:t>
          </a:r>
          <a:endParaRPr lang="en-CA" dirty="0"/>
        </a:p>
      </dgm:t>
    </dgm:pt>
    <dgm:pt modelId="{F9A3B0C7-37A1-4140-A517-AD14B77BC5DA}" type="parTrans" cxnId="{F1786E74-F027-4F6D-87EC-F54F6466BCD3}">
      <dgm:prSet/>
      <dgm:spPr/>
      <dgm:t>
        <a:bodyPr/>
        <a:lstStyle/>
        <a:p>
          <a:endParaRPr lang="en-CA"/>
        </a:p>
      </dgm:t>
    </dgm:pt>
    <dgm:pt modelId="{1554AC33-AB1D-4353-9022-66F381F5DEB4}" type="sibTrans" cxnId="{F1786E74-F027-4F6D-87EC-F54F6466BCD3}">
      <dgm:prSet/>
      <dgm:spPr/>
      <dgm:t>
        <a:bodyPr/>
        <a:lstStyle/>
        <a:p>
          <a:endParaRPr lang="en-CA"/>
        </a:p>
      </dgm:t>
    </dgm:pt>
    <dgm:pt modelId="{80DDF074-4443-440B-B288-7A102A2192EB}">
      <dgm:prSet phldrT="[Text]"/>
      <dgm:spPr/>
      <dgm:t>
        <a:bodyPr/>
        <a:lstStyle/>
        <a:p>
          <a:r>
            <a:rPr lang="en-US" dirty="0" smtClean="0"/>
            <a:t>Test Outputs</a:t>
          </a:r>
          <a:endParaRPr lang="en-CA" dirty="0"/>
        </a:p>
      </dgm:t>
    </dgm:pt>
    <dgm:pt modelId="{17D89483-B37B-4948-9A1A-1CE4A881A47C}" type="parTrans" cxnId="{7566FD8B-110C-4FC2-A5A8-58E1EC70D9D5}">
      <dgm:prSet/>
      <dgm:spPr/>
      <dgm:t>
        <a:bodyPr/>
        <a:lstStyle/>
        <a:p>
          <a:endParaRPr lang="en-CA"/>
        </a:p>
      </dgm:t>
    </dgm:pt>
    <dgm:pt modelId="{C2ED15F8-01F0-4B40-8AB9-C731870EE4C7}" type="sibTrans" cxnId="{7566FD8B-110C-4FC2-A5A8-58E1EC70D9D5}">
      <dgm:prSet/>
      <dgm:spPr/>
      <dgm:t>
        <a:bodyPr/>
        <a:lstStyle/>
        <a:p>
          <a:endParaRPr lang="en-CA"/>
        </a:p>
      </dgm:t>
    </dgm:pt>
    <dgm:pt modelId="{E1F43B28-24FF-4C3E-8301-7261F6907D81}" type="pres">
      <dgm:prSet presAssocID="{BC5D55AE-9289-4652-9FCE-F78B95756AE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5E0653EF-ADCB-4F74-ABD0-FB056465AEEC}" type="pres">
      <dgm:prSet presAssocID="{2658DF4C-762D-4368-822A-C21D41A5F6B8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F70641D2-8FE8-42E7-8316-D36BCAAE2800}" type="pres">
      <dgm:prSet presAssocID="{2658DF4C-762D-4368-822A-C21D41A5F6B8}" presName="spNode" presStyleCnt="0"/>
      <dgm:spPr/>
    </dgm:pt>
    <dgm:pt modelId="{F9DDFD22-01F7-4B66-9DD5-C61305A7C322}" type="pres">
      <dgm:prSet presAssocID="{3E8D11BE-0DA7-4352-84ED-E2EFCF9E4E63}" presName="sibTrans" presStyleLbl="sibTrans1D1" presStyleIdx="0" presStyleCnt="5"/>
      <dgm:spPr/>
      <dgm:t>
        <a:bodyPr/>
        <a:lstStyle/>
        <a:p>
          <a:endParaRPr lang="en-CA"/>
        </a:p>
      </dgm:t>
    </dgm:pt>
    <dgm:pt modelId="{47A18409-46D9-4098-84E3-DD016B6A7393}" type="pres">
      <dgm:prSet presAssocID="{9EECFB0B-9222-42FA-BF12-6BE7C5F4C7C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1F24F32-0667-478D-BF1A-F66F65F50ADB}" type="pres">
      <dgm:prSet presAssocID="{9EECFB0B-9222-42FA-BF12-6BE7C5F4C7CC}" presName="spNode" presStyleCnt="0"/>
      <dgm:spPr/>
    </dgm:pt>
    <dgm:pt modelId="{55429C94-844F-42AD-9D84-156B7EAA1D0F}" type="pres">
      <dgm:prSet presAssocID="{4F3EF730-A687-4A12-852F-8BACF08479F3}" presName="sibTrans" presStyleLbl="sibTrans1D1" presStyleIdx="1" presStyleCnt="5"/>
      <dgm:spPr/>
      <dgm:t>
        <a:bodyPr/>
        <a:lstStyle/>
        <a:p>
          <a:endParaRPr lang="en-CA"/>
        </a:p>
      </dgm:t>
    </dgm:pt>
    <dgm:pt modelId="{52A8BA72-469B-4A8F-9C42-3ABB910B41A7}" type="pres">
      <dgm:prSet presAssocID="{62621564-EEB2-4CD7-9A4D-6CA9414D4A7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09A65A0-5D55-407B-942E-339F95FC223C}" type="pres">
      <dgm:prSet presAssocID="{62621564-EEB2-4CD7-9A4D-6CA9414D4A7D}" presName="spNode" presStyleCnt="0"/>
      <dgm:spPr/>
    </dgm:pt>
    <dgm:pt modelId="{C176B931-3668-42A6-81D1-9222EECBE55E}" type="pres">
      <dgm:prSet presAssocID="{CB97D3A5-A0DE-4B3F-9F73-DE7B4C792A7D}" presName="sibTrans" presStyleLbl="sibTrans1D1" presStyleIdx="2" presStyleCnt="5"/>
      <dgm:spPr/>
      <dgm:t>
        <a:bodyPr/>
        <a:lstStyle/>
        <a:p>
          <a:endParaRPr lang="en-CA"/>
        </a:p>
      </dgm:t>
    </dgm:pt>
    <dgm:pt modelId="{511D6FFD-3096-4993-B34D-DEFD8AF3DB1D}" type="pres">
      <dgm:prSet presAssocID="{E3551B4B-B5E5-4829-A0AD-9F6F1B8F23B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68CAF56D-9A04-46D3-8A2F-63FEDE2CCEE6}" type="pres">
      <dgm:prSet presAssocID="{E3551B4B-B5E5-4829-A0AD-9F6F1B8F23BD}" presName="spNode" presStyleCnt="0"/>
      <dgm:spPr/>
    </dgm:pt>
    <dgm:pt modelId="{48F03082-252E-4941-A009-40011F4F6A56}" type="pres">
      <dgm:prSet presAssocID="{1554AC33-AB1D-4353-9022-66F381F5DEB4}" presName="sibTrans" presStyleLbl="sibTrans1D1" presStyleIdx="3" presStyleCnt="5"/>
      <dgm:spPr/>
      <dgm:t>
        <a:bodyPr/>
        <a:lstStyle/>
        <a:p>
          <a:endParaRPr lang="en-CA"/>
        </a:p>
      </dgm:t>
    </dgm:pt>
    <dgm:pt modelId="{D3922077-6FF7-4A9E-A569-4CFDAC7BB4E2}" type="pres">
      <dgm:prSet presAssocID="{80DDF074-4443-440B-B288-7A102A2192E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EB8E0623-325C-47AE-97CF-779D3660B57C}" type="pres">
      <dgm:prSet presAssocID="{80DDF074-4443-440B-B288-7A102A2192EB}" presName="spNode" presStyleCnt="0"/>
      <dgm:spPr/>
    </dgm:pt>
    <dgm:pt modelId="{C5337ADC-2117-4C50-AF2D-DA73F655C70C}" type="pres">
      <dgm:prSet presAssocID="{C2ED15F8-01F0-4B40-8AB9-C731870EE4C7}" presName="sibTrans" presStyleLbl="sibTrans1D1" presStyleIdx="4" presStyleCnt="5"/>
      <dgm:spPr/>
      <dgm:t>
        <a:bodyPr/>
        <a:lstStyle/>
        <a:p>
          <a:endParaRPr lang="en-CA"/>
        </a:p>
      </dgm:t>
    </dgm:pt>
  </dgm:ptLst>
  <dgm:cxnLst>
    <dgm:cxn modelId="{44D4594C-7935-4CF1-8A20-0A105F7DBE9D}" type="presOf" srcId="{2658DF4C-762D-4368-822A-C21D41A5F6B8}" destId="{5E0653EF-ADCB-4F74-ABD0-FB056465AEEC}" srcOrd="0" destOrd="0" presId="urn:microsoft.com/office/officeart/2005/8/layout/cycle5"/>
    <dgm:cxn modelId="{410BD517-8E8F-4BE9-8D7A-1F99FC216D7C}" srcId="{BC5D55AE-9289-4652-9FCE-F78B95756AEA}" destId="{2658DF4C-762D-4368-822A-C21D41A5F6B8}" srcOrd="0" destOrd="0" parTransId="{3FC22AAA-085A-4B0C-8743-ADD2B7072510}" sibTransId="{3E8D11BE-0DA7-4352-84ED-E2EFCF9E4E63}"/>
    <dgm:cxn modelId="{F1786E74-F027-4F6D-87EC-F54F6466BCD3}" srcId="{BC5D55AE-9289-4652-9FCE-F78B95756AEA}" destId="{E3551B4B-B5E5-4829-A0AD-9F6F1B8F23BD}" srcOrd="3" destOrd="0" parTransId="{F9A3B0C7-37A1-4140-A517-AD14B77BC5DA}" sibTransId="{1554AC33-AB1D-4353-9022-66F381F5DEB4}"/>
    <dgm:cxn modelId="{5904E112-A0A1-4D17-9C52-39EE05FD5C7B}" srcId="{BC5D55AE-9289-4652-9FCE-F78B95756AEA}" destId="{62621564-EEB2-4CD7-9A4D-6CA9414D4A7D}" srcOrd="2" destOrd="0" parTransId="{EBDA82FC-0F0D-466C-9C9D-A6331BBC6476}" sibTransId="{CB97D3A5-A0DE-4B3F-9F73-DE7B4C792A7D}"/>
    <dgm:cxn modelId="{ED5F2DBA-CF44-423F-91AC-9328FE486BD8}" type="presOf" srcId="{BC5D55AE-9289-4652-9FCE-F78B95756AEA}" destId="{E1F43B28-24FF-4C3E-8301-7261F6907D81}" srcOrd="0" destOrd="0" presId="urn:microsoft.com/office/officeart/2005/8/layout/cycle5"/>
    <dgm:cxn modelId="{7566FD8B-110C-4FC2-A5A8-58E1EC70D9D5}" srcId="{BC5D55AE-9289-4652-9FCE-F78B95756AEA}" destId="{80DDF074-4443-440B-B288-7A102A2192EB}" srcOrd="4" destOrd="0" parTransId="{17D89483-B37B-4948-9A1A-1CE4A881A47C}" sibTransId="{C2ED15F8-01F0-4B40-8AB9-C731870EE4C7}"/>
    <dgm:cxn modelId="{A185FF33-9594-46E3-A57A-328D88E0FAE8}" type="presOf" srcId="{C2ED15F8-01F0-4B40-8AB9-C731870EE4C7}" destId="{C5337ADC-2117-4C50-AF2D-DA73F655C70C}" srcOrd="0" destOrd="0" presId="urn:microsoft.com/office/officeart/2005/8/layout/cycle5"/>
    <dgm:cxn modelId="{A8224ACB-83F5-4F83-AA2F-D2EA5C86A88F}" type="presOf" srcId="{CB97D3A5-A0DE-4B3F-9F73-DE7B4C792A7D}" destId="{C176B931-3668-42A6-81D1-9222EECBE55E}" srcOrd="0" destOrd="0" presId="urn:microsoft.com/office/officeart/2005/8/layout/cycle5"/>
    <dgm:cxn modelId="{6E3862F3-0739-41DE-8831-B997DFD14373}" type="presOf" srcId="{4F3EF730-A687-4A12-852F-8BACF08479F3}" destId="{55429C94-844F-42AD-9D84-156B7EAA1D0F}" srcOrd="0" destOrd="0" presId="urn:microsoft.com/office/officeart/2005/8/layout/cycle5"/>
    <dgm:cxn modelId="{CE7F0591-54EF-4643-ABA5-70294B8639C6}" type="presOf" srcId="{1554AC33-AB1D-4353-9022-66F381F5DEB4}" destId="{48F03082-252E-4941-A009-40011F4F6A56}" srcOrd="0" destOrd="0" presId="urn:microsoft.com/office/officeart/2005/8/layout/cycle5"/>
    <dgm:cxn modelId="{4D8BD57F-05B3-4F8A-9E5A-AC6FA1B837A2}" type="presOf" srcId="{80DDF074-4443-440B-B288-7A102A2192EB}" destId="{D3922077-6FF7-4A9E-A569-4CFDAC7BB4E2}" srcOrd="0" destOrd="0" presId="urn:microsoft.com/office/officeart/2005/8/layout/cycle5"/>
    <dgm:cxn modelId="{EC97207B-0D0A-45E1-8276-AF89B140927E}" type="presOf" srcId="{E3551B4B-B5E5-4829-A0AD-9F6F1B8F23BD}" destId="{511D6FFD-3096-4993-B34D-DEFD8AF3DB1D}" srcOrd="0" destOrd="0" presId="urn:microsoft.com/office/officeart/2005/8/layout/cycle5"/>
    <dgm:cxn modelId="{93518BB0-2524-4C3E-A1CC-C8B0F0E0055B}" type="presOf" srcId="{9EECFB0B-9222-42FA-BF12-6BE7C5F4C7CC}" destId="{47A18409-46D9-4098-84E3-DD016B6A7393}" srcOrd="0" destOrd="0" presId="urn:microsoft.com/office/officeart/2005/8/layout/cycle5"/>
    <dgm:cxn modelId="{335699CB-89C3-4D30-B902-9C08BE3B47C5}" type="presOf" srcId="{62621564-EEB2-4CD7-9A4D-6CA9414D4A7D}" destId="{52A8BA72-469B-4A8F-9C42-3ABB910B41A7}" srcOrd="0" destOrd="0" presId="urn:microsoft.com/office/officeart/2005/8/layout/cycle5"/>
    <dgm:cxn modelId="{4CE0EFB9-4A75-4540-BADD-5B7C3B24FD9C}" srcId="{BC5D55AE-9289-4652-9FCE-F78B95756AEA}" destId="{9EECFB0B-9222-42FA-BF12-6BE7C5F4C7CC}" srcOrd="1" destOrd="0" parTransId="{75B45AFD-BFB5-46D4-8002-6A0E6E3D416A}" sibTransId="{4F3EF730-A687-4A12-852F-8BACF08479F3}"/>
    <dgm:cxn modelId="{EEECACA4-466F-40AD-A868-B61A5DDD716F}" type="presOf" srcId="{3E8D11BE-0DA7-4352-84ED-E2EFCF9E4E63}" destId="{F9DDFD22-01F7-4B66-9DD5-C61305A7C322}" srcOrd="0" destOrd="0" presId="urn:microsoft.com/office/officeart/2005/8/layout/cycle5"/>
    <dgm:cxn modelId="{8E966942-63C3-4E11-A605-7A19B7904636}" type="presParOf" srcId="{E1F43B28-24FF-4C3E-8301-7261F6907D81}" destId="{5E0653EF-ADCB-4F74-ABD0-FB056465AEEC}" srcOrd="0" destOrd="0" presId="urn:microsoft.com/office/officeart/2005/8/layout/cycle5"/>
    <dgm:cxn modelId="{5A2DDBBE-63B2-4955-998E-D5C52043C769}" type="presParOf" srcId="{E1F43B28-24FF-4C3E-8301-7261F6907D81}" destId="{F70641D2-8FE8-42E7-8316-D36BCAAE2800}" srcOrd="1" destOrd="0" presId="urn:microsoft.com/office/officeart/2005/8/layout/cycle5"/>
    <dgm:cxn modelId="{667ED94A-4235-4E76-A368-7ABB72FF7072}" type="presParOf" srcId="{E1F43B28-24FF-4C3E-8301-7261F6907D81}" destId="{F9DDFD22-01F7-4B66-9DD5-C61305A7C322}" srcOrd="2" destOrd="0" presId="urn:microsoft.com/office/officeart/2005/8/layout/cycle5"/>
    <dgm:cxn modelId="{D7CB7675-E665-418A-9938-73D0F4ACF991}" type="presParOf" srcId="{E1F43B28-24FF-4C3E-8301-7261F6907D81}" destId="{47A18409-46D9-4098-84E3-DD016B6A7393}" srcOrd="3" destOrd="0" presId="urn:microsoft.com/office/officeart/2005/8/layout/cycle5"/>
    <dgm:cxn modelId="{61E3D160-57CA-4C27-9D86-CC2FF9A5D24E}" type="presParOf" srcId="{E1F43B28-24FF-4C3E-8301-7261F6907D81}" destId="{41F24F32-0667-478D-BF1A-F66F65F50ADB}" srcOrd="4" destOrd="0" presId="urn:microsoft.com/office/officeart/2005/8/layout/cycle5"/>
    <dgm:cxn modelId="{69E0F44D-BB99-4AF1-A46B-0A72A430EC65}" type="presParOf" srcId="{E1F43B28-24FF-4C3E-8301-7261F6907D81}" destId="{55429C94-844F-42AD-9D84-156B7EAA1D0F}" srcOrd="5" destOrd="0" presId="urn:microsoft.com/office/officeart/2005/8/layout/cycle5"/>
    <dgm:cxn modelId="{83E7E220-F6A8-4F06-BFD4-1FEC7ACC6455}" type="presParOf" srcId="{E1F43B28-24FF-4C3E-8301-7261F6907D81}" destId="{52A8BA72-469B-4A8F-9C42-3ABB910B41A7}" srcOrd="6" destOrd="0" presId="urn:microsoft.com/office/officeart/2005/8/layout/cycle5"/>
    <dgm:cxn modelId="{8665C398-34B3-4DE9-A72F-FA95E7350820}" type="presParOf" srcId="{E1F43B28-24FF-4C3E-8301-7261F6907D81}" destId="{809A65A0-5D55-407B-942E-339F95FC223C}" srcOrd="7" destOrd="0" presId="urn:microsoft.com/office/officeart/2005/8/layout/cycle5"/>
    <dgm:cxn modelId="{50263390-EE6E-4885-B24D-2EAA09539301}" type="presParOf" srcId="{E1F43B28-24FF-4C3E-8301-7261F6907D81}" destId="{C176B931-3668-42A6-81D1-9222EECBE55E}" srcOrd="8" destOrd="0" presId="urn:microsoft.com/office/officeart/2005/8/layout/cycle5"/>
    <dgm:cxn modelId="{7B8FC286-2911-4244-BC47-E7D5256F3434}" type="presParOf" srcId="{E1F43B28-24FF-4C3E-8301-7261F6907D81}" destId="{511D6FFD-3096-4993-B34D-DEFD8AF3DB1D}" srcOrd="9" destOrd="0" presId="urn:microsoft.com/office/officeart/2005/8/layout/cycle5"/>
    <dgm:cxn modelId="{41EF065F-12F3-4DB5-ABCB-B6C4CD4CE90D}" type="presParOf" srcId="{E1F43B28-24FF-4C3E-8301-7261F6907D81}" destId="{68CAF56D-9A04-46D3-8A2F-63FEDE2CCEE6}" srcOrd="10" destOrd="0" presId="urn:microsoft.com/office/officeart/2005/8/layout/cycle5"/>
    <dgm:cxn modelId="{D08F75FA-442B-465D-A98E-9C6B0077112C}" type="presParOf" srcId="{E1F43B28-24FF-4C3E-8301-7261F6907D81}" destId="{48F03082-252E-4941-A009-40011F4F6A56}" srcOrd="11" destOrd="0" presId="urn:microsoft.com/office/officeart/2005/8/layout/cycle5"/>
    <dgm:cxn modelId="{7E218E4D-C8AE-4E19-A215-BC03FA68BFD4}" type="presParOf" srcId="{E1F43B28-24FF-4C3E-8301-7261F6907D81}" destId="{D3922077-6FF7-4A9E-A569-4CFDAC7BB4E2}" srcOrd="12" destOrd="0" presId="urn:microsoft.com/office/officeart/2005/8/layout/cycle5"/>
    <dgm:cxn modelId="{289F97E5-7053-47E3-B889-7D3C1880FF59}" type="presParOf" srcId="{E1F43B28-24FF-4C3E-8301-7261F6907D81}" destId="{EB8E0623-325C-47AE-97CF-779D3660B57C}" srcOrd="13" destOrd="0" presId="urn:microsoft.com/office/officeart/2005/8/layout/cycle5"/>
    <dgm:cxn modelId="{D7C81226-F020-442E-91D2-C8AD2BBCF4F9}" type="presParOf" srcId="{E1F43B28-24FF-4C3E-8301-7261F6907D81}" destId="{C5337ADC-2117-4C50-AF2D-DA73F655C70C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0653EF-ADCB-4F74-ABD0-FB056465AEEC}">
      <dsp:nvSpPr>
        <dsp:cNvPr id="0" name=""/>
        <dsp:cNvSpPr/>
      </dsp:nvSpPr>
      <dsp:spPr>
        <a:xfrm>
          <a:off x="3050684" y="1886"/>
          <a:ext cx="1550562" cy="10078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Drive Inputs</a:t>
          </a:r>
          <a:endParaRPr lang="en-CA" sz="2000" kern="1200" dirty="0"/>
        </a:p>
      </dsp:txBody>
      <dsp:txXfrm>
        <a:off x="3099884" y="51086"/>
        <a:ext cx="1452162" cy="909465"/>
      </dsp:txXfrm>
    </dsp:sp>
    <dsp:sp modelId="{F9DDFD22-01F7-4B66-9DD5-C61305A7C322}">
      <dsp:nvSpPr>
        <dsp:cNvPr id="0" name=""/>
        <dsp:cNvSpPr/>
      </dsp:nvSpPr>
      <dsp:spPr>
        <a:xfrm>
          <a:off x="1813434" y="505819"/>
          <a:ext cx="4025061" cy="4025061"/>
        </a:xfrm>
        <a:custGeom>
          <a:avLst/>
          <a:gdLst/>
          <a:ahLst/>
          <a:cxnLst/>
          <a:rect l="0" t="0" r="0" b="0"/>
          <a:pathLst>
            <a:path>
              <a:moveTo>
                <a:pt x="2995272" y="256256"/>
              </a:moveTo>
              <a:arcTo wR="2012530" hR="2012530" stAng="17953778" swAng="121099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A18409-46D9-4098-84E3-DD016B6A7393}">
      <dsp:nvSpPr>
        <dsp:cNvPr id="0" name=""/>
        <dsp:cNvSpPr/>
      </dsp:nvSpPr>
      <dsp:spPr>
        <a:xfrm>
          <a:off x="4964715" y="1392511"/>
          <a:ext cx="1550562" cy="10078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Record Outputs</a:t>
          </a:r>
          <a:endParaRPr lang="en-CA" sz="2000" kern="1200" dirty="0"/>
        </a:p>
      </dsp:txBody>
      <dsp:txXfrm>
        <a:off x="5013915" y="1441711"/>
        <a:ext cx="1452162" cy="909465"/>
      </dsp:txXfrm>
    </dsp:sp>
    <dsp:sp modelId="{55429C94-844F-42AD-9D84-156B7EAA1D0F}">
      <dsp:nvSpPr>
        <dsp:cNvPr id="0" name=""/>
        <dsp:cNvSpPr/>
      </dsp:nvSpPr>
      <dsp:spPr>
        <a:xfrm>
          <a:off x="1813434" y="505819"/>
          <a:ext cx="4025061" cy="4025061"/>
        </a:xfrm>
        <a:custGeom>
          <a:avLst/>
          <a:gdLst/>
          <a:ahLst/>
          <a:cxnLst/>
          <a:rect l="0" t="0" r="0" b="0"/>
          <a:pathLst>
            <a:path>
              <a:moveTo>
                <a:pt x="4020226" y="2151949"/>
              </a:moveTo>
              <a:arcTo wR="2012530" hR="2012530" stAng="21838341" swAng="135930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A8BA72-469B-4A8F-9C42-3ABB910B41A7}">
      <dsp:nvSpPr>
        <dsp:cNvPr id="0" name=""/>
        <dsp:cNvSpPr/>
      </dsp:nvSpPr>
      <dsp:spPr>
        <a:xfrm>
          <a:off x="4233620" y="3642589"/>
          <a:ext cx="1550562" cy="10078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Acceptance Criteria</a:t>
          </a:r>
          <a:endParaRPr lang="en-CA" sz="2000" kern="1200" dirty="0"/>
        </a:p>
      </dsp:txBody>
      <dsp:txXfrm>
        <a:off x="4282820" y="3691789"/>
        <a:ext cx="1452162" cy="909465"/>
      </dsp:txXfrm>
    </dsp:sp>
    <dsp:sp modelId="{C176B931-3668-42A6-81D1-9222EECBE55E}">
      <dsp:nvSpPr>
        <dsp:cNvPr id="0" name=""/>
        <dsp:cNvSpPr/>
      </dsp:nvSpPr>
      <dsp:spPr>
        <a:xfrm>
          <a:off x="1813434" y="505819"/>
          <a:ext cx="4025061" cy="4025061"/>
        </a:xfrm>
        <a:custGeom>
          <a:avLst/>
          <a:gdLst/>
          <a:ahLst/>
          <a:cxnLst/>
          <a:rect l="0" t="0" r="0" b="0"/>
          <a:pathLst>
            <a:path>
              <a:moveTo>
                <a:pt x="2259341" y="4009870"/>
              </a:moveTo>
              <a:arcTo wR="2012530" hR="2012530" stAng="4977342" swAng="84531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1D6FFD-3096-4993-B34D-DEFD8AF3DB1D}">
      <dsp:nvSpPr>
        <dsp:cNvPr id="0" name=""/>
        <dsp:cNvSpPr/>
      </dsp:nvSpPr>
      <dsp:spPr>
        <a:xfrm>
          <a:off x="1867748" y="3642589"/>
          <a:ext cx="1550562" cy="10078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Signal Comparison</a:t>
          </a:r>
          <a:endParaRPr lang="en-CA" sz="2000" kern="1200" dirty="0"/>
        </a:p>
      </dsp:txBody>
      <dsp:txXfrm>
        <a:off x="1916948" y="3691789"/>
        <a:ext cx="1452162" cy="909465"/>
      </dsp:txXfrm>
    </dsp:sp>
    <dsp:sp modelId="{48F03082-252E-4941-A009-40011F4F6A56}">
      <dsp:nvSpPr>
        <dsp:cNvPr id="0" name=""/>
        <dsp:cNvSpPr/>
      </dsp:nvSpPr>
      <dsp:spPr>
        <a:xfrm>
          <a:off x="1813434" y="505819"/>
          <a:ext cx="4025061" cy="4025061"/>
        </a:xfrm>
        <a:custGeom>
          <a:avLst/>
          <a:gdLst/>
          <a:ahLst/>
          <a:cxnLst/>
          <a:rect l="0" t="0" r="0" b="0"/>
          <a:pathLst>
            <a:path>
              <a:moveTo>
                <a:pt x="213449" y="2914521"/>
              </a:moveTo>
              <a:arcTo wR="2012530" hR="2012530" stAng="9202353" swAng="135930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922077-6FF7-4A9E-A569-4CFDAC7BB4E2}">
      <dsp:nvSpPr>
        <dsp:cNvPr id="0" name=""/>
        <dsp:cNvSpPr/>
      </dsp:nvSpPr>
      <dsp:spPr>
        <a:xfrm>
          <a:off x="1136653" y="1392511"/>
          <a:ext cx="1550562" cy="10078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Test Outputs</a:t>
          </a:r>
          <a:endParaRPr lang="en-CA" sz="2000" kern="1200" dirty="0"/>
        </a:p>
      </dsp:txBody>
      <dsp:txXfrm>
        <a:off x="1185853" y="1441711"/>
        <a:ext cx="1452162" cy="909465"/>
      </dsp:txXfrm>
    </dsp:sp>
    <dsp:sp modelId="{C5337ADC-2117-4C50-AF2D-DA73F655C70C}">
      <dsp:nvSpPr>
        <dsp:cNvPr id="0" name=""/>
        <dsp:cNvSpPr/>
      </dsp:nvSpPr>
      <dsp:spPr>
        <a:xfrm>
          <a:off x="1813434" y="505819"/>
          <a:ext cx="4025061" cy="4025061"/>
        </a:xfrm>
        <a:custGeom>
          <a:avLst/>
          <a:gdLst/>
          <a:ahLst/>
          <a:cxnLst/>
          <a:rect l="0" t="0" r="0" b="0"/>
          <a:pathLst>
            <a:path>
              <a:moveTo>
                <a:pt x="484179" y="703171"/>
              </a:moveTo>
              <a:arcTo wR="2012530" hR="2012530" stAng="13235227" swAng="121099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B0D44-4CBE-4D20-9C03-64063463B238}" type="datetimeFigureOut">
              <a:rPr lang="en-CA" smtClean="0"/>
              <a:t>2023-11-14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9F8BD-8249-449B-AF2E-B3DC64E95E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5854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A4C1-FA88-438C-B63F-90954BD7DA4B}" type="datetimeFigureOut">
              <a:rPr lang="en-CA" smtClean="0"/>
              <a:t>2023-11-14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AAB3-ACCC-43F7-9E14-2A80CF9F63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8453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A4C1-FA88-438C-B63F-90954BD7DA4B}" type="datetimeFigureOut">
              <a:rPr lang="en-CA" smtClean="0"/>
              <a:t>2023-11-14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AAB3-ACCC-43F7-9E14-2A80CF9F63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5683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A4C1-FA88-438C-B63F-90954BD7DA4B}" type="datetimeFigureOut">
              <a:rPr lang="en-CA" smtClean="0"/>
              <a:t>2023-11-14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AAB3-ACCC-43F7-9E14-2A80CF9F63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272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A4C1-FA88-438C-B63F-90954BD7DA4B}" type="datetimeFigureOut">
              <a:rPr lang="en-CA" smtClean="0"/>
              <a:t>2023-11-14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AAB3-ACCC-43F7-9E14-2A80CF9F63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6989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A4C1-FA88-438C-B63F-90954BD7DA4B}" type="datetimeFigureOut">
              <a:rPr lang="en-CA" smtClean="0"/>
              <a:t>2023-11-14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AAB3-ACCC-43F7-9E14-2A80CF9F63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2817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A4C1-FA88-438C-B63F-90954BD7DA4B}" type="datetimeFigureOut">
              <a:rPr lang="en-CA" smtClean="0"/>
              <a:t>2023-11-14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AAB3-ACCC-43F7-9E14-2A80CF9F63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1253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A4C1-FA88-438C-B63F-90954BD7DA4B}" type="datetimeFigureOut">
              <a:rPr lang="en-CA" smtClean="0"/>
              <a:t>2023-11-14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AAB3-ACCC-43F7-9E14-2A80CF9F63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945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A4C1-FA88-438C-B63F-90954BD7DA4B}" type="datetimeFigureOut">
              <a:rPr lang="en-CA" smtClean="0"/>
              <a:t>2023-11-14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AAB3-ACCC-43F7-9E14-2A80CF9F63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106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A4C1-FA88-438C-B63F-90954BD7DA4B}" type="datetimeFigureOut">
              <a:rPr lang="en-CA" smtClean="0"/>
              <a:t>2023-11-14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AAB3-ACCC-43F7-9E14-2A80CF9F63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2920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A4C1-FA88-438C-B63F-90954BD7DA4B}" type="datetimeFigureOut">
              <a:rPr lang="en-CA" smtClean="0"/>
              <a:t>2023-11-14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AAB3-ACCC-43F7-9E14-2A80CF9F63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572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A4C1-FA88-438C-B63F-90954BD7DA4B}" type="datetimeFigureOut">
              <a:rPr lang="en-CA" smtClean="0"/>
              <a:t>2023-11-14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AAB3-ACCC-43F7-9E14-2A80CF9F63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346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BA4C1-FA88-438C-B63F-90954BD7DA4B}" type="datetimeFigureOut">
              <a:rPr lang="en-CA" smtClean="0"/>
              <a:t>2023-11-14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9AAB3-ACCC-43F7-9E14-2A80CF9F63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4777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3156" y="-60959"/>
            <a:ext cx="12416922" cy="700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9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HIL Process Flow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749" y="1184366"/>
            <a:ext cx="5307758" cy="471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778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Domain Specific Languages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dirty="0"/>
              <a:t>Let’s make a DSL that write’s like a test plan</a:t>
            </a:r>
          </a:p>
          <a:p>
            <a:pPr marL="457200" indent="-457200"/>
            <a:r>
              <a:rPr lang="en-US" dirty="0"/>
              <a:t>The DSL can then generate C code automatically</a:t>
            </a:r>
          </a:p>
          <a:p>
            <a:pPr marL="457200" indent="-457200"/>
            <a:r>
              <a:rPr lang="en-US" dirty="0"/>
              <a:t>Now the domain specialists don’t need to write complex code!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3053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An HIL DSL Look Like?</a:t>
            </a:r>
            <a:endParaRPr lang="en-CA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88340425"/>
              </p:ext>
            </p:extLst>
          </p:nvPr>
        </p:nvGraphicFramePr>
        <p:xfrm>
          <a:off x="2269734" y="1541417"/>
          <a:ext cx="7651931" cy="47188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6518236"/>
            <a:ext cx="11939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CA" sz="800" dirty="0" smtClean="0"/>
              <a:t>David </a:t>
            </a:r>
            <a:r>
              <a:rPr lang="en-CA" sz="800" dirty="0" err="1" smtClean="0"/>
              <a:t>Thonnessen</a:t>
            </a:r>
            <a:r>
              <a:rPr lang="en-CA" sz="800" dirty="0" smtClean="0"/>
              <a:t>, </a:t>
            </a:r>
            <a:r>
              <a:rPr lang="en-US" sz="800" dirty="0" smtClean="0"/>
              <a:t>Hardware-in-the-Loop </a:t>
            </a:r>
            <a:r>
              <a:rPr lang="en-US" sz="800" dirty="0"/>
              <a:t>Testing of Industrial Automation Systems Using PLC </a:t>
            </a:r>
            <a:r>
              <a:rPr lang="en-US" sz="800" dirty="0" smtClean="0"/>
              <a:t>Languages</a:t>
            </a:r>
          </a:p>
          <a:p>
            <a:pPr marL="342900" indent="-342900">
              <a:buAutoNum type="arabicPeriod"/>
            </a:pPr>
            <a:r>
              <a:rPr lang="en-US" sz="800" dirty="0" err="1" smtClean="0"/>
              <a:t>Thonnessen</a:t>
            </a:r>
            <a:r>
              <a:rPr lang="en-US" sz="800" dirty="0" smtClean="0"/>
              <a:t> &amp; </a:t>
            </a:r>
            <a:r>
              <a:rPr lang="en-US" sz="800" dirty="0" err="1" smtClean="0"/>
              <a:t>Reinker</a:t>
            </a:r>
            <a:r>
              <a:rPr lang="en-US" sz="800" dirty="0" smtClean="0"/>
              <a:t>, A </a:t>
            </a:r>
            <a:r>
              <a:rPr lang="en-US" sz="800" dirty="0"/>
              <a:t>Concept for PLC Hardware-in-the-loop Testing Using an Extension of Structured Text</a:t>
            </a:r>
            <a:endParaRPr lang="en-CA" sz="800" dirty="0"/>
          </a:p>
        </p:txBody>
      </p:sp>
    </p:spTree>
    <p:extLst>
      <p:ext uri="{BB962C8B-B14F-4D97-AF65-F5344CB8AC3E}">
        <p14:creationId xmlns:p14="http://schemas.microsoft.com/office/powerpoint/2010/main" val="4017925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Comparison: Related Work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19949" cy="4351338"/>
          </a:xfrm>
        </p:spPr>
        <p:txBody>
          <a:bodyPr/>
          <a:lstStyle/>
          <a:p>
            <a:pPr marL="457200" indent="-457200"/>
            <a:r>
              <a:rPr lang="en-US" sz="3200" dirty="0"/>
              <a:t>WCOMP: Waveform Comparison Tool for Mixed-signal Validation Regression in Memory </a:t>
            </a:r>
            <a:r>
              <a:rPr lang="en-US" sz="3200" dirty="0" smtClean="0"/>
              <a:t>Design</a:t>
            </a:r>
          </a:p>
          <a:p>
            <a:pPr marL="914400" lvl="1" indent="-457200"/>
            <a:r>
              <a:rPr lang="en-US" dirty="0" smtClean="0"/>
              <a:t>Proposed </a:t>
            </a:r>
            <a:r>
              <a:rPr lang="en-US" dirty="0"/>
              <a:t>3 comparison </a:t>
            </a:r>
            <a:r>
              <a:rPr lang="en-US" dirty="0" smtClean="0"/>
              <a:t>algorithms</a:t>
            </a:r>
          </a:p>
          <a:p>
            <a:pPr marL="914400" lvl="1" indent="-457200"/>
            <a:r>
              <a:rPr lang="en-US" dirty="0" smtClean="0"/>
              <a:t>These </a:t>
            </a:r>
            <a:r>
              <a:rPr lang="en-US" dirty="0"/>
              <a:t>algorithms are all for PWM-like pulse comparisons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120" y="1515291"/>
            <a:ext cx="4391888" cy="534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64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Comparison: Related Work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050" y="1553391"/>
            <a:ext cx="58293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356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Comparison: Related Work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050" y="2491603"/>
            <a:ext cx="566737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290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Comparison: Related Work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312" y="1842844"/>
            <a:ext cx="6264775" cy="39573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10149" y="5800151"/>
            <a:ext cx="455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(For Pattern Comparison Algorithm)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68583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Comparison: Related Work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19949" cy="4351338"/>
          </a:xfrm>
        </p:spPr>
        <p:txBody>
          <a:bodyPr/>
          <a:lstStyle/>
          <a:p>
            <a:r>
              <a:rPr lang="en-US" dirty="0"/>
              <a:t>Matching Discrete Signals for Hardware-in-the-Loop-Testing of PLCs</a:t>
            </a:r>
          </a:p>
          <a:p>
            <a:pPr lvl="1"/>
            <a:r>
              <a:rPr lang="en-US" dirty="0"/>
              <a:t>Proposed Set-Match</a:t>
            </a:r>
          </a:p>
          <a:p>
            <a:pPr lvl="1"/>
            <a:r>
              <a:rPr lang="en-US" dirty="0"/>
              <a:t>An algorithm for matching discrete signals without the downfalls of P2P</a:t>
            </a:r>
            <a:endParaRPr lang="en-CA" dirty="0"/>
          </a:p>
          <a:p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0" y="1219200"/>
            <a:ext cx="523875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20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Comparison: Related Work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514" y="1690200"/>
            <a:ext cx="8844371" cy="451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283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Missing?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these papers compare digital or close-to-digital signals</a:t>
            </a:r>
          </a:p>
          <a:p>
            <a:r>
              <a:rPr lang="en-US" dirty="0"/>
              <a:t>On some boards, we have fully analog signals:</a:t>
            </a:r>
            <a:endParaRPr lang="en-CA" dirty="0"/>
          </a:p>
          <a:p>
            <a:pPr lvl="1"/>
            <a:r>
              <a:rPr lang="en-US" dirty="0"/>
              <a:t>Sine Waves</a:t>
            </a:r>
          </a:p>
          <a:p>
            <a:pPr lvl="1"/>
            <a:r>
              <a:rPr lang="en-US" dirty="0"/>
              <a:t>Exponential Pulses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759" y="3883005"/>
            <a:ext cx="4029075" cy="2428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527" y="3172642"/>
            <a:ext cx="49911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476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Hardware In The Loop Testing?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5811306" y="2967335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954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Match Analog Signals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Ideally with a binary matching algorithm</a:t>
            </a:r>
          </a:p>
          <a:p>
            <a:pPr lvl="1"/>
            <a:r>
              <a:rPr lang="en-US" dirty="0"/>
              <a:t>This is usually unrealistic</a:t>
            </a:r>
          </a:p>
          <a:p>
            <a:r>
              <a:rPr lang="en-US" dirty="0"/>
              <a:t>So what options do we have?</a:t>
            </a:r>
          </a:p>
          <a:p>
            <a:pPr lvl="1"/>
            <a:r>
              <a:rPr lang="en-US" dirty="0"/>
              <a:t>The algorithms discussed in previous works (pipe, </a:t>
            </a:r>
            <a:r>
              <a:rPr lang="en-US" dirty="0" err="1"/>
              <a:t>rtol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pPr lvl="1"/>
            <a:r>
              <a:rPr lang="en-US" dirty="0"/>
              <a:t>Basic error measurements (</a:t>
            </a:r>
            <a:r>
              <a:rPr lang="en-US" dirty="0" err="1"/>
              <a:t>mse</a:t>
            </a:r>
            <a:r>
              <a:rPr lang="en-US" dirty="0"/>
              <a:t>, </a:t>
            </a:r>
            <a:r>
              <a:rPr lang="en-US" dirty="0" err="1"/>
              <a:t>rmse</a:t>
            </a:r>
            <a:r>
              <a:rPr lang="en-US" dirty="0"/>
              <a:t>, </a:t>
            </a:r>
            <a:r>
              <a:rPr lang="en-US" dirty="0" err="1"/>
              <a:t>mae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Distance Measurements (Euclid, </a:t>
            </a:r>
            <a:r>
              <a:rPr lang="en-US" dirty="0" err="1"/>
              <a:t>Frechet</a:t>
            </a:r>
            <a:r>
              <a:rPr lang="en-US" dirty="0"/>
              <a:t>)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18160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See How These Works For Simple Signals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2" t="8144" r="27561" b="6861"/>
          <a:stretch/>
        </p:blipFill>
        <p:spPr>
          <a:xfrm>
            <a:off x="139337" y="1975595"/>
            <a:ext cx="6217920" cy="42819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8" t="8823" r="27429" b="7626"/>
          <a:stretch/>
        </p:blipFill>
        <p:spPr>
          <a:xfrm>
            <a:off x="5745207" y="2032630"/>
            <a:ext cx="6237787" cy="422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701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See How These Works For Simple Signals</a:t>
            </a: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5" t="7696" r="26643" b="4954"/>
          <a:stretch/>
        </p:blipFill>
        <p:spPr>
          <a:xfrm>
            <a:off x="2129245" y="1358537"/>
            <a:ext cx="7933509" cy="540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023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So Far?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error &amp; distance measurements we can accurately compare simpler signals</a:t>
            </a:r>
          </a:p>
          <a:p>
            <a:r>
              <a:rPr lang="en-US" dirty="0" smtClean="0"/>
              <a:t>Using Pipe we can accurately evaluate constants from PWM</a:t>
            </a:r>
          </a:p>
          <a:p>
            <a:r>
              <a:rPr lang="en-CA" dirty="0"/>
              <a:t>But these signals cannot account for 2 key features in </a:t>
            </a:r>
            <a:r>
              <a:rPr lang="en-CA" dirty="0" smtClean="0"/>
              <a:t>more complex signals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Time Invariance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Accelerations or Decelerations in time</a:t>
            </a:r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13093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Acceleration In Time: An Example With Exponential Pulses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8897" y="3118893"/>
                <a:ext cx="4717869" cy="184068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CA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897" y="3118893"/>
                <a:ext cx="4717869" cy="1840684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57" t="10510" r="28428" b="6923"/>
          <a:stretch/>
        </p:blipFill>
        <p:spPr>
          <a:xfrm>
            <a:off x="5460275" y="2209151"/>
            <a:ext cx="6731726" cy="464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468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Enter Dynamic Time </a:t>
            </a:r>
            <a:r>
              <a:rPr lang="en-CA" dirty="0" smtClean="0"/>
              <a:t>Warping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450874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+mj-lt"/>
              </a:rPr>
              <a:t>Every index from the first sequence must be matched with one or more indices from the other sequence, and vice versa</a:t>
            </a:r>
          </a:p>
          <a:p>
            <a:r>
              <a:rPr lang="en-US" dirty="0">
                <a:latin typeface="+mj-lt"/>
              </a:rPr>
              <a:t>The first index from the first sequence must be matched with the first index from the other sequence (but it does not have to be its only match)</a:t>
            </a:r>
          </a:p>
          <a:p>
            <a:r>
              <a:rPr lang="en-US" dirty="0">
                <a:latin typeface="+mj-lt"/>
              </a:rPr>
              <a:t>The last index from the first sequence must be matched with the last index from the other sequence (but it does not have to be its only match)</a:t>
            </a:r>
          </a:p>
          <a:p>
            <a:r>
              <a:rPr lang="en-US" dirty="0">
                <a:latin typeface="+mj-lt"/>
              </a:rPr>
              <a:t>The mapping of the indices from the first sequence to indices from the other sequence must be monotonically increasing</a:t>
            </a:r>
          </a:p>
          <a:p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834" y="1254601"/>
            <a:ext cx="4537166" cy="56033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6642556"/>
            <a:ext cx="6635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/>
              <a:t>https://en.wikipedia.org/wiki/Dynamic_time_warping#:~:text=In%20general%2C%20DTW%20is%20a,other%20sequence%2C%20and%20vice%20versa</a:t>
            </a:r>
          </a:p>
        </p:txBody>
      </p:sp>
    </p:spTree>
    <p:extLst>
      <p:ext uri="{BB962C8B-B14F-4D97-AF65-F5344CB8AC3E}">
        <p14:creationId xmlns:p14="http://schemas.microsoft.com/office/powerpoint/2010/main" val="2909549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Does Dynamic Time Warping Work For Exponential Pulses?</a:t>
            </a: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86" t="10931" r="38000" b="7345"/>
          <a:stretch/>
        </p:blipFill>
        <p:spPr>
          <a:xfrm>
            <a:off x="213537" y="1690688"/>
            <a:ext cx="6237161" cy="50541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3" t="10792" r="37857" b="5626"/>
          <a:stretch/>
        </p:blipFill>
        <p:spPr>
          <a:xfrm>
            <a:off x="5826034" y="1690688"/>
            <a:ext cx="6278881" cy="517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611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Does Dynamic Time Warping Work For Exponential Pulses?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86" t="10369" r="33071" b="6361"/>
          <a:stretch/>
        </p:blipFill>
        <p:spPr>
          <a:xfrm>
            <a:off x="3082833" y="1690688"/>
            <a:ext cx="6844937" cy="515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3738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Does Dynamic Time Warping Work For Exponential Pulses?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2" t="8681" r="30286" b="4953"/>
          <a:stretch/>
        </p:blipFill>
        <p:spPr>
          <a:xfrm>
            <a:off x="3187337" y="1690688"/>
            <a:ext cx="7001692" cy="514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387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1" t="8681" r="30857" b="5376"/>
          <a:stretch/>
        </p:blipFill>
        <p:spPr>
          <a:xfrm>
            <a:off x="3026228" y="1690688"/>
            <a:ext cx="7086629" cy="51485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Does Dynamic Time Warping Work For Exponential Pulses?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99389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Hardware In The Loop Testing?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827" y="1690200"/>
            <a:ext cx="3238167" cy="2156619"/>
          </a:xfrm>
        </p:spPr>
      </p:pic>
    </p:spTree>
    <p:extLst>
      <p:ext uri="{BB962C8B-B14F-4D97-AF65-F5344CB8AC3E}">
        <p14:creationId xmlns:p14="http://schemas.microsoft.com/office/powerpoint/2010/main" val="18560595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Clearly We Need DTW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353594" cy="4351338"/>
              </a:xfrm>
            </p:spPr>
            <p:txBody>
              <a:bodyPr/>
              <a:lstStyle/>
              <a:p>
                <a:r>
                  <a:rPr lang="en-US" dirty="0" smtClean="0"/>
                  <a:t>There’s Just One Problem</a:t>
                </a:r>
              </a:p>
              <a:p>
                <a:pPr lvl="1"/>
                <a:r>
                  <a:rPr lang="en-US" dirty="0" smtClean="0"/>
                  <a:t>It’s Pretty Slow</a:t>
                </a:r>
              </a:p>
              <a:p>
                <a:pPr lvl="1"/>
                <a:r>
                  <a:rPr lang="en-US" dirty="0" smtClean="0"/>
                  <a:t>Time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Space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Walking the cost matrix DTW matrix is inherently serial with speculative indexing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353594" cy="4351338"/>
              </a:xfrm>
              <a:blipFill rotWithShape="0">
                <a:blip r:embed="rId2"/>
                <a:stretch>
                  <a:fillRect l="-2050" t="-2241" r="-227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13387"/>
          <a:stretch/>
        </p:blipFill>
        <p:spPr>
          <a:xfrm>
            <a:off x="6278880" y="3029383"/>
            <a:ext cx="5835287" cy="37197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6384" y="0"/>
            <a:ext cx="3927783" cy="27414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43543" y="6519446"/>
            <a:ext cx="670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/>
              <a:t>https://</a:t>
            </a:r>
            <a:r>
              <a:rPr lang="en-CA" sz="800" dirty="0" smtClean="0"/>
              <a:t>medium.com/walmartglobaltech/time-series-similarity-using-dynamic-time-warping-explained-9d09119e48ec</a:t>
            </a:r>
          </a:p>
          <a:p>
            <a:r>
              <a:rPr lang="en-CA" sz="800" dirty="0"/>
              <a:t>https://en.wikipedia.org/wiki/Dynamic_time_warping#:~:text=In%20general%2C%20DTW%20is%20a,other%20sequence%2C%20and%20vice%20versa</a:t>
            </a:r>
          </a:p>
        </p:txBody>
      </p:sp>
    </p:spTree>
    <p:extLst>
      <p:ext uri="{BB962C8B-B14F-4D97-AF65-F5344CB8AC3E}">
        <p14:creationId xmlns:p14="http://schemas.microsoft.com/office/powerpoint/2010/main" val="27109333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Accelerate This?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GEMM, the result is not dependent on the order of the loops</a:t>
            </a:r>
          </a:p>
          <a:p>
            <a:pPr lvl="1"/>
            <a:r>
              <a:rPr lang="en-US" dirty="0" smtClean="0"/>
              <a:t>However, swapping the loops would only decrease cache locality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638" y="2775585"/>
            <a:ext cx="3719264" cy="34013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468" y="2775585"/>
            <a:ext cx="4021255" cy="34013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87421" y="6179549"/>
            <a:ext cx="208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Good Cache Locality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7643596" y="6179549"/>
            <a:ext cx="208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Poor Cache Locality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526617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Accelerate This?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Since the DTW matrix is built by using previous values in the matrix only, we don’t need to initialize the full matrix</a:t>
                </a:r>
              </a:p>
              <a:p>
                <a:r>
                  <a:rPr lang="en-US" dirty="0" smtClean="0"/>
                  <a:t>Reduces time complexity to: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56622"/>
            <a:ext cx="4676775" cy="1895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7427" y="3637596"/>
            <a:ext cx="4505325" cy="1533525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5782491" y="4001294"/>
            <a:ext cx="1193075" cy="823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37435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Accelerate This?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DTW matrix does not need high-precision numbers </a:t>
            </a:r>
          </a:p>
          <a:p>
            <a:pPr lvl="1"/>
            <a:r>
              <a:rPr lang="en-US" dirty="0" smtClean="0"/>
              <a:t>Since cost is based on a difference of input signals (usually 12bits on embedded systems) there’s no need for a double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5" y="5525044"/>
            <a:ext cx="4476750" cy="266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662" y="3685222"/>
            <a:ext cx="4638675" cy="219075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6008914" y="4223657"/>
            <a:ext cx="252549" cy="9492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93895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Accelerate This?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can also Limit the maximum warping</a:t>
                </a:r>
              </a:p>
              <a:p>
                <a:pPr lvl="1"/>
                <a:r>
                  <a:rPr lang="en-US" dirty="0" smtClean="0"/>
                  <a:t>A value at the top corner of a matrix would only be accessed if we mapped almost the entire signal to the first point in the reference</a:t>
                </a:r>
              </a:p>
              <a:p>
                <a:pPr lvl="1"/>
                <a:r>
                  <a:rPr lang="en-US" dirty="0" smtClean="0"/>
                  <a:t>Reduces time complexity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782" y="3979815"/>
            <a:ext cx="3215392" cy="15754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4510" y="3979816"/>
            <a:ext cx="4759290" cy="1575413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5033554" y="4355893"/>
            <a:ext cx="1193075" cy="823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04575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How Do These Perform</a:t>
            </a:r>
            <a:r>
              <a:rPr lang="en-US" dirty="0"/>
              <a:t>?</a:t>
            </a:r>
            <a:endParaRPr lang="en-CA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3250803"/>
              </p:ext>
            </p:extLst>
          </p:nvPr>
        </p:nvGraphicFramePr>
        <p:xfrm>
          <a:off x="2109107" y="1393338"/>
          <a:ext cx="7973786" cy="5364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637018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Theoretical Optimizations For Future Implementation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far we’ve focused on reducing time complexity to close to linear</a:t>
            </a:r>
          </a:p>
          <a:p>
            <a:r>
              <a:rPr lang="en-US" dirty="0" smtClean="0"/>
              <a:t>Now, let’s take a look at multithreading…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466363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Theoretical Optimizations For Future Implementation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Elements in the DTW matrix has diagonal dependence</a:t>
            </a:r>
          </a:p>
          <a:p>
            <a:r>
              <a:rPr lang="en-US" dirty="0" smtClean="0"/>
              <a:t>We could spawn threads to split data diagonally for execution</a:t>
            </a:r>
          </a:p>
          <a:p>
            <a:pPr lvl="1"/>
            <a:r>
              <a:rPr lang="en-US" dirty="0" smtClean="0"/>
              <a:t>But number of threads required vary greatly throughout the matrix</a:t>
            </a:r>
          </a:p>
          <a:p>
            <a:pPr lvl="1"/>
            <a:r>
              <a:rPr lang="en-US" dirty="0" smtClean="0"/>
              <a:t>Cache locality would be low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433" y="3568809"/>
            <a:ext cx="3439613" cy="31456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206" y="3568809"/>
            <a:ext cx="3483711" cy="314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5118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Theoretical Optimizations For Future Implementation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could run 2 threads</a:t>
            </a:r>
          </a:p>
          <a:p>
            <a:pPr lvl="1"/>
            <a:r>
              <a:rPr lang="en-US" dirty="0" smtClean="0"/>
              <a:t>One for a single row</a:t>
            </a:r>
          </a:p>
          <a:p>
            <a:pPr lvl="1"/>
            <a:r>
              <a:rPr lang="en-US" dirty="0" smtClean="0"/>
              <a:t>One for a single column</a:t>
            </a:r>
          </a:p>
          <a:p>
            <a:r>
              <a:rPr lang="en-US" dirty="0" smtClean="0"/>
              <a:t>Use signals to ensure data dependency at beginning of thread is met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390" y="3640183"/>
            <a:ext cx="3578384" cy="31506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29005" y="3901439"/>
            <a:ext cx="46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#0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7829003" y="4485318"/>
            <a:ext cx="46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#2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7829004" y="4979058"/>
            <a:ext cx="46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#4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7829005" y="5476368"/>
            <a:ext cx="46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#6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7829004" y="6052989"/>
            <a:ext cx="46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#8</a:t>
            </a:r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4611188" y="6489607"/>
            <a:ext cx="46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#1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5177245" y="6489607"/>
            <a:ext cx="46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#3</a:t>
            </a:r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5865222" y="6500821"/>
            <a:ext cx="46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#5</a:t>
            </a:r>
            <a:endParaRPr lang="en-CA" dirty="0"/>
          </a:p>
        </p:txBody>
      </p:sp>
      <p:sp>
        <p:nvSpPr>
          <p:cNvPr id="15" name="TextBox 14"/>
          <p:cNvSpPr txBox="1"/>
          <p:nvPr/>
        </p:nvSpPr>
        <p:spPr>
          <a:xfrm>
            <a:off x="6544978" y="6489607"/>
            <a:ext cx="46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#7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223675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Theoretical Optimizations For Future Implementation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could also run diagonal  blocks</a:t>
            </a:r>
          </a:p>
          <a:p>
            <a:pPr lvl="1"/>
            <a:r>
              <a:rPr lang="en-US" dirty="0" smtClean="0"/>
              <a:t>Store matrix in blocked  order to increase cache locality</a:t>
            </a:r>
          </a:p>
          <a:p>
            <a:pPr lvl="1"/>
            <a:r>
              <a:rPr lang="en-US" dirty="0" smtClean="0"/>
              <a:t>We still have large thread number variations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342" y="2993452"/>
            <a:ext cx="4328841" cy="374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862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Hardware In The Loop Testing?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827" y="1690200"/>
            <a:ext cx="3238167" cy="215661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092" y="4498463"/>
            <a:ext cx="2923914" cy="1881051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2796310">
            <a:off x="7255454" y="4068741"/>
            <a:ext cx="1833592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78531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1954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Hardware In The Loop Testing?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827" y="1690200"/>
            <a:ext cx="3238167" cy="215661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092" y="4498463"/>
            <a:ext cx="2923914" cy="1881051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2796310">
            <a:off x="7255454" y="4068741"/>
            <a:ext cx="1833592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83" y="3653731"/>
            <a:ext cx="2725783" cy="2725783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9099160">
            <a:off x="3066154" y="4009133"/>
            <a:ext cx="1833592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4812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Hardware In The Loop Testing?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827" y="1690200"/>
            <a:ext cx="3238167" cy="2156619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2" y="4493403"/>
            <a:ext cx="3243234" cy="182526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811006" y="4710314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5487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Hardware In The Loop Testing?</a:t>
            </a:r>
            <a:endParaRPr lang="en-CA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827" y="1690200"/>
            <a:ext cx="3238167" cy="2156619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01" y="4493403"/>
            <a:ext cx="2629421" cy="20728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092" y="4498463"/>
            <a:ext cx="2923914" cy="188105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2" y="4493403"/>
            <a:ext cx="3243234" cy="1825262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3178628" y="4911634"/>
            <a:ext cx="1375954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ight Arrow 13"/>
          <p:cNvSpPr/>
          <p:nvPr/>
        </p:nvSpPr>
        <p:spPr>
          <a:xfrm rot="10800000">
            <a:off x="7559172" y="5137947"/>
            <a:ext cx="1375954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ight Arrow 14"/>
          <p:cNvSpPr/>
          <p:nvPr/>
        </p:nvSpPr>
        <p:spPr>
          <a:xfrm rot="16200000">
            <a:off x="5559476" y="3957178"/>
            <a:ext cx="706689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ight Arrow 15"/>
          <p:cNvSpPr/>
          <p:nvPr/>
        </p:nvSpPr>
        <p:spPr>
          <a:xfrm rot="5400000">
            <a:off x="6060967" y="4017284"/>
            <a:ext cx="706689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ight Arrow 16"/>
          <p:cNvSpPr/>
          <p:nvPr/>
        </p:nvSpPr>
        <p:spPr>
          <a:xfrm rot="10800000">
            <a:off x="3126045" y="5346953"/>
            <a:ext cx="1375954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7309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What’s The Problem?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/>
            <a:r>
              <a:rPr lang="en-US" dirty="0"/>
              <a:t>Those with the expertise to test the system rarely know how to write good code</a:t>
            </a:r>
          </a:p>
          <a:p>
            <a:pPr marL="571500" indent="-571500"/>
            <a:r>
              <a:rPr lang="en-US" dirty="0"/>
              <a:t>Programmers rarely dabble in radiation physics</a:t>
            </a:r>
          </a:p>
          <a:p>
            <a:pPr marL="571500" indent="-571500"/>
            <a:r>
              <a:rPr lang="en-US" dirty="0"/>
              <a:t>So this testing process would have a lot of back and forth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66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HIL Process Flow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749" y="1690200"/>
            <a:ext cx="5413902" cy="421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77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893</Words>
  <Application>Microsoft Office PowerPoint</Application>
  <PresentationFormat>Widescreen</PresentationFormat>
  <Paragraphs>125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Office Theme</vt:lpstr>
      <vt:lpstr>PowerPoint Presentation</vt:lpstr>
      <vt:lpstr>What Is Hardware In The Loop Testing?</vt:lpstr>
      <vt:lpstr>What Is Hardware In The Loop Testing?</vt:lpstr>
      <vt:lpstr>What Is Hardware In The Loop Testing?</vt:lpstr>
      <vt:lpstr>What Is Hardware In The Loop Testing?</vt:lpstr>
      <vt:lpstr>What Is Hardware In The Loop Testing?</vt:lpstr>
      <vt:lpstr>What Is Hardware In The Loop Testing?</vt:lpstr>
      <vt:lpstr>So What’s The Problem?</vt:lpstr>
      <vt:lpstr>HIL Process Flow</vt:lpstr>
      <vt:lpstr>HIL Process Flow</vt:lpstr>
      <vt:lpstr>Enter Domain Specific Languages</vt:lpstr>
      <vt:lpstr>What Would An HIL DSL Look Like?</vt:lpstr>
      <vt:lpstr>Signal Comparison: Related Work</vt:lpstr>
      <vt:lpstr>Signal Comparison: Related Work</vt:lpstr>
      <vt:lpstr>Signal Comparison: Related Work</vt:lpstr>
      <vt:lpstr>Signal Comparison: Related Work</vt:lpstr>
      <vt:lpstr>Signal Comparison: Related Work</vt:lpstr>
      <vt:lpstr>Signal Comparison: Related Work</vt:lpstr>
      <vt:lpstr>What’s Missing?</vt:lpstr>
      <vt:lpstr>How Can We Match Analog Signals</vt:lpstr>
      <vt:lpstr>Let’s See How These Works For Simple Signals</vt:lpstr>
      <vt:lpstr>Let’s See How These Works For Simple Signals</vt:lpstr>
      <vt:lpstr>Issues So Far?</vt:lpstr>
      <vt:lpstr>Acceleration In Time: An Example With Exponential Pulses</vt:lpstr>
      <vt:lpstr>Enter Dynamic Time Warping</vt:lpstr>
      <vt:lpstr>Does Dynamic Time Warping Work For Exponential Pulses?</vt:lpstr>
      <vt:lpstr>Does Dynamic Time Warping Work For Exponential Pulses?</vt:lpstr>
      <vt:lpstr>Does Dynamic Time Warping Work For Exponential Pulses?</vt:lpstr>
      <vt:lpstr>Does Dynamic Time Warping Work For Exponential Pulses?</vt:lpstr>
      <vt:lpstr>So Clearly We Need DTW</vt:lpstr>
      <vt:lpstr>How Can We Accelerate This?</vt:lpstr>
      <vt:lpstr>How Can We Accelerate This?</vt:lpstr>
      <vt:lpstr>How Can We Accelerate This?</vt:lpstr>
      <vt:lpstr>How Can We Accelerate This?</vt:lpstr>
      <vt:lpstr>So How Do These Perform?</vt:lpstr>
      <vt:lpstr>Theoretical Optimizations For Future Implementation</vt:lpstr>
      <vt:lpstr>Theoretical Optimizations For Future Implementation</vt:lpstr>
      <vt:lpstr>Theoretical Optimizations For Future Implementation</vt:lpstr>
      <vt:lpstr>Theoretical Optimizations For Future Implementation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Graham</dc:creator>
  <cp:lastModifiedBy>Graham</cp:lastModifiedBy>
  <cp:revision>17</cp:revision>
  <dcterms:created xsi:type="dcterms:W3CDTF">2023-11-14T06:25:10Z</dcterms:created>
  <dcterms:modified xsi:type="dcterms:W3CDTF">2023-11-14T08:26:56Z</dcterms:modified>
</cp:coreProperties>
</file>