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1"/>
  </p:notesMasterIdLst>
  <p:sldIdLst>
    <p:sldId id="257" r:id="rId2"/>
    <p:sldId id="309" r:id="rId3"/>
    <p:sldId id="310" r:id="rId4"/>
    <p:sldId id="311" r:id="rId5"/>
    <p:sldId id="312" r:id="rId6"/>
    <p:sldId id="313" r:id="rId7"/>
    <p:sldId id="316" r:id="rId8"/>
    <p:sldId id="315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23F09E-7B50-4052-990C-C7719EBDD158}">
          <p14:sldIdLst>
            <p14:sldId id="257"/>
            <p14:sldId id="309"/>
            <p14:sldId id="310"/>
            <p14:sldId id="311"/>
            <p14:sldId id="312"/>
            <p14:sldId id="313"/>
            <p14:sldId id="316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2FF14-119A-4D6E-815B-D1ED10043177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E7A2B-2DF9-4633-A190-E8C3AE948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68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7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81A5-C2C8-4DAD-AC05-9ED41241A8FC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0814-13F4-4B04-97D9-4F5CB91C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32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81A5-C2C8-4DAD-AC05-9ED41241A8FC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0814-13F4-4B04-97D9-4F5CB91C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40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81A5-C2C8-4DAD-AC05-9ED41241A8FC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0814-13F4-4B04-97D9-4F5CB91C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1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 Image" descr="McMaster University Brighter World themed background image featuring overlayed circles, radiences and an image of the McMaster Iconic Archway">
            <a:extLst>
              <a:ext uri="{FF2B5EF4-FFF2-40B4-BE49-F238E27FC236}">
                <a16:creationId xmlns:a16="http://schemas.microsoft.com/office/drawing/2014/main" xmlns="" id="{B6EC7246-D40E-A849-88BF-8FEAEB18D21B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" descr="Master title"/>
          <p:cNvSpPr>
            <a:spLocks noGrp="1"/>
          </p:cNvSpPr>
          <p:nvPr>
            <p:ph type="ctrTitle"/>
          </p:nvPr>
        </p:nvSpPr>
        <p:spPr>
          <a:xfrm>
            <a:off x="3417455" y="634805"/>
            <a:ext cx="4341091" cy="2666171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Placeholder" descr="Master subtitle"/>
          <p:cNvSpPr>
            <a:spLocks noGrp="1"/>
          </p:cNvSpPr>
          <p:nvPr>
            <p:ph type="subTitle" idx="1"/>
          </p:nvPr>
        </p:nvSpPr>
        <p:spPr>
          <a:xfrm>
            <a:off x="3417454" y="3300976"/>
            <a:ext cx="4073237" cy="9116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Meeting Information" descr="Meering or Audience Data">
            <a:extLst>
              <a:ext uri="{FF2B5EF4-FFF2-40B4-BE49-F238E27FC236}">
                <a16:creationId xmlns:a16="http://schemas.microsoft.com/office/drawing/2014/main" xmlns="" id="{E4830579-3FC9-4C47-AF4E-DC02A16FCB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13528" y="4212600"/>
            <a:ext cx="1819563" cy="135917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67">
                <a:solidFill>
                  <a:srgbClr val="464F55"/>
                </a:solidFill>
              </a:defRPr>
            </a:lvl1pPr>
            <a:lvl2pPr marL="457189" indent="0">
              <a:buNone/>
              <a:defRPr sz="1467"/>
            </a:lvl2pPr>
            <a:lvl3pPr marL="914377" indent="0">
              <a:buNone/>
              <a:defRPr sz="1467"/>
            </a:lvl3pPr>
            <a:lvl4pPr marL="1371566" indent="0">
              <a:buNone/>
              <a:defRPr sz="1467"/>
            </a:lvl4pPr>
            <a:lvl5pPr marL="1828754" indent="0">
              <a:buNone/>
              <a:defRPr sz="1467"/>
            </a:lvl5pPr>
          </a:lstStyle>
          <a:p>
            <a:pPr lvl="0"/>
            <a:r>
              <a:rPr lang="en-US" dirty="0"/>
              <a:t>Meeting or Audience Date</a:t>
            </a:r>
          </a:p>
        </p:txBody>
      </p:sp>
      <p:cxnSp>
        <p:nvCxnSpPr>
          <p:cNvPr id="13" name="Brighter World Divider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" y="6214887"/>
            <a:ext cx="10280072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McMaster Logo" descr="McMaster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26" y="5979690"/>
            <a:ext cx="1358900" cy="749300"/>
          </a:xfrm>
          <a:prstGeom prst="rect">
            <a:avLst/>
          </a:prstGeom>
        </p:spPr>
      </p:pic>
      <p:pic>
        <p:nvPicPr>
          <p:cNvPr id="15" name="Brighter World Logo" descr="Brighter World Logo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176" b="47"/>
          <a:stretch/>
        </p:blipFill>
        <p:spPr>
          <a:xfrm>
            <a:off x="267857" y="6446370"/>
            <a:ext cx="1514763" cy="182455"/>
          </a:xfrm>
          <a:prstGeom prst="rect">
            <a:avLst/>
          </a:prstGeom>
        </p:spPr>
      </p:pic>
      <p:sp>
        <p:nvSpPr>
          <p:cNvPr id="18" name="URL">
            <a:extLst>
              <a:ext uri="{FF2B5EF4-FFF2-40B4-BE49-F238E27FC236}">
                <a16:creationId xmlns:a16="http://schemas.microsoft.com/office/drawing/2014/main" xmlns="" id="{966BBFA2-FDBF-FA4A-9952-D71EB07DF1D7}"/>
              </a:ext>
            </a:extLst>
          </p:cNvPr>
          <p:cNvSpPr txBox="1"/>
          <p:nvPr userDrawn="1"/>
        </p:nvSpPr>
        <p:spPr>
          <a:xfrm>
            <a:off x="1703354" y="6365625"/>
            <a:ext cx="33397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pc="27" baseline="0" dirty="0">
                <a:latin typeface="Arial" panose="020B0604020202020204" pitchFamily="34" charset="0"/>
                <a:cs typeface="Arial" panose="020B0604020202020204" pitchFamily="34" charset="0"/>
              </a:rPr>
              <a:t>mcmaster.ca</a:t>
            </a:r>
          </a:p>
        </p:txBody>
      </p:sp>
    </p:spTree>
    <p:extLst>
      <p:ext uri="{BB962C8B-B14F-4D97-AF65-F5344CB8AC3E}">
        <p14:creationId xmlns:p14="http://schemas.microsoft.com/office/powerpoint/2010/main" val="406705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81A5-C2C8-4DAD-AC05-9ED41241A8FC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0814-13F4-4B04-97D9-4F5CB91C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25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81A5-C2C8-4DAD-AC05-9ED41241A8FC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0814-13F4-4B04-97D9-4F5CB91C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5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81A5-C2C8-4DAD-AC05-9ED41241A8FC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0814-13F4-4B04-97D9-4F5CB91C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86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81A5-C2C8-4DAD-AC05-9ED41241A8FC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0814-13F4-4B04-97D9-4F5CB91C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80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81A5-C2C8-4DAD-AC05-9ED41241A8FC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0814-13F4-4B04-97D9-4F5CB91C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03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81A5-C2C8-4DAD-AC05-9ED41241A8FC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0814-13F4-4B04-97D9-4F5CB91C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83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81A5-C2C8-4DAD-AC05-9ED41241A8FC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0814-13F4-4B04-97D9-4F5CB91C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71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81A5-C2C8-4DAD-AC05-9ED41241A8FC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0814-13F4-4B04-97D9-4F5CB91C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39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81A5-C2C8-4DAD-AC05-9ED41241A8FC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0814-13F4-4B04-97D9-4F5CB91C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1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xmlns="" id="{25B0D6FE-8DA1-F341-A125-C435290DB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163" y="1479537"/>
            <a:ext cx="4341091" cy="2666171"/>
          </a:xfrm>
        </p:spPr>
        <p:txBody>
          <a:bodyPr>
            <a:normAutofit/>
          </a:bodyPr>
          <a:lstStyle/>
          <a:p>
            <a:r>
              <a:rPr lang="en-US" b="1" dirty="0" smtClean="0"/>
              <a:t>A Domain-Specific Language for Hardware in the Loop Testing</a:t>
            </a:r>
            <a:endParaRPr lang="en-US" b="1" dirty="0"/>
          </a:p>
        </p:txBody>
      </p:sp>
      <p:sp>
        <p:nvSpPr>
          <p:cNvPr id="4" name="Meeting Information Placeholder">
            <a:extLst>
              <a:ext uri="{FF2B5EF4-FFF2-40B4-BE49-F238E27FC236}">
                <a16:creationId xmlns:a16="http://schemas.microsoft.com/office/drawing/2014/main" xmlns="" id="{598FC110-1797-7641-85E2-C79773589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3528" y="4212600"/>
            <a:ext cx="1819563" cy="154376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By: Graham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1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domain specific hardware, say for nuclear physics, testing of the hardware required specific knowledge of the field not usually not possessed by programmers</a:t>
            </a:r>
          </a:p>
          <a:p>
            <a:r>
              <a:rPr lang="en-US" dirty="0" smtClean="0"/>
              <a:t>On the other hand, writing efficient and optimized tests requires programming knowledge not usually possessed by these field specialists</a:t>
            </a:r>
          </a:p>
          <a:p>
            <a:r>
              <a:rPr lang="en-US" dirty="0" smtClean="0"/>
              <a:t>This creates an information divide, where no one person possesses all the knowledge required to write efficient hardware tests</a:t>
            </a:r>
          </a:p>
        </p:txBody>
      </p:sp>
    </p:spTree>
    <p:extLst>
      <p:ext uri="{BB962C8B-B14F-4D97-AF65-F5344CB8AC3E}">
        <p14:creationId xmlns:p14="http://schemas.microsoft.com/office/powerpoint/2010/main" val="127485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Current Workflow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77" y="1370845"/>
            <a:ext cx="7050446" cy="54871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859110" y="1481071"/>
            <a:ext cx="6349284" cy="52674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92388" y="1931831"/>
            <a:ext cx="15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Specialist Side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9017585" y="5870620"/>
            <a:ext cx="180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Programmer Side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960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way for the domain specialist to write their own code for hardware testing</a:t>
            </a:r>
          </a:p>
          <a:p>
            <a:r>
              <a:rPr lang="en-US" dirty="0" smtClean="0"/>
              <a:t>This will bridge the knowledge divide, allowing the specialist to develop a hardware testing program much faster than by having to go through a programmer without the domain specific knowledge</a:t>
            </a:r>
          </a:p>
          <a:p>
            <a:endParaRPr lang="en-US" dirty="0"/>
          </a:p>
          <a:p>
            <a:r>
              <a:rPr lang="en-US" dirty="0" smtClean="0"/>
              <a:t>A Domain-Specific Language (DSL) fits this description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178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Current Workflow 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379" y="1287887"/>
            <a:ext cx="6264640" cy="55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of the DSL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002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DSL must write like a functional acceptance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DSL must allow for assertions that either fail the test and halt, or fail just the step and then move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DSL must allow for steps to be labeled and referenced in later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DSL must support basic logic operations (AND, OR, NOT)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DSL must support basic comparisons (EQUAL, GREATERTHEN, LESSTHEN) with tolerances (+- some 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DSL must allow for constant voltages &amp; currents to be 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DSL must allow for general constant electrical Inputs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DSL must allow for comments using the # symbol</a:t>
            </a:r>
          </a:p>
        </p:txBody>
      </p:sp>
    </p:spTree>
    <p:extLst>
      <p:ext uri="{BB962C8B-B14F-4D97-AF65-F5344CB8AC3E}">
        <p14:creationId xmlns:p14="http://schemas.microsoft.com/office/powerpoint/2010/main" val="420419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Stretch Goals for the DSL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10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DSL should allow for user defined I/O functions to be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DSL should allow for sending/receiving packets over various serial interfaces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DSL should be able to communicate with some external hardware (Oscilloscope, </a:t>
            </a:r>
            <a:r>
              <a:rPr lang="en-US" dirty="0" err="1" smtClean="0"/>
              <a:t>Multimeter</a:t>
            </a:r>
            <a:r>
              <a:rPr lang="en-US" dirty="0" smtClean="0"/>
              <a:t>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DSL should allow for blocks which are constantly checked throughout the entire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DSL should support matching a digitized input to a mathematical function within some tolerance (+- some 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DSL should allow for delays in the test either in fixed time or until some comparison is true</a:t>
            </a:r>
          </a:p>
        </p:txBody>
      </p:sp>
    </p:spTree>
    <p:extLst>
      <p:ext uri="{BB962C8B-B14F-4D97-AF65-F5344CB8AC3E}">
        <p14:creationId xmlns:p14="http://schemas.microsoft.com/office/powerpoint/2010/main" val="92066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DSL Script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457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24549" y="5625737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 V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209255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Implementation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-60960" y="6488668"/>
            <a:ext cx="501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https://dev.to/fractalis/creating-a-dsl-in-python-dj6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929" y="2895600"/>
            <a:ext cx="6581775" cy="39624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422729" cy="4906101"/>
          </a:xfrm>
        </p:spPr>
        <p:txBody>
          <a:bodyPr>
            <a:normAutofit/>
          </a:bodyPr>
          <a:lstStyle/>
          <a:p>
            <a:r>
              <a:rPr lang="en-US" dirty="0" smtClean="0"/>
              <a:t>Ideally Using an External DSL</a:t>
            </a:r>
          </a:p>
          <a:p>
            <a:r>
              <a:rPr lang="en-US" dirty="0" smtClean="0"/>
              <a:t>Implement in Python using </a:t>
            </a:r>
            <a:r>
              <a:rPr lang="en-US" i="1" dirty="0" smtClean="0"/>
              <a:t>ply</a:t>
            </a:r>
            <a:r>
              <a:rPr lang="en-US" dirty="0" smtClean="0"/>
              <a:t> library (wraps </a:t>
            </a:r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r>
              <a:rPr lang="en-US" dirty="0" smtClean="0"/>
              <a:t>)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186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3258</TotalTime>
  <Words>386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 Domain-Specific Language for Hardware in the Loop Testing</vt:lpstr>
      <vt:lpstr>The Problem</vt:lpstr>
      <vt:lpstr>The Current Workflow </vt:lpstr>
      <vt:lpstr>The Solution</vt:lpstr>
      <vt:lpstr>The Current Workflow </vt:lpstr>
      <vt:lpstr>Requirements of the DSL</vt:lpstr>
      <vt:lpstr>Stretch Goals for the DSL</vt:lpstr>
      <vt:lpstr>Sample DSL Script</vt:lpstr>
      <vt:lpstr>DSL 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Unlimited Vector Extension with Data Streaming Support</dc:title>
  <dc:creator>Graham</dc:creator>
  <cp:lastModifiedBy>Graham</cp:lastModifiedBy>
  <cp:revision>82</cp:revision>
  <dcterms:created xsi:type="dcterms:W3CDTF">2022-10-13T20:54:47Z</dcterms:created>
  <dcterms:modified xsi:type="dcterms:W3CDTF">2023-09-12T05:28:01Z</dcterms:modified>
</cp:coreProperties>
</file>