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288" r:id="rId4"/>
    <p:sldId id="290" r:id="rId5"/>
    <p:sldId id="294" r:id="rId6"/>
    <p:sldId id="296" r:id="rId7"/>
    <p:sldId id="289" r:id="rId8"/>
    <p:sldId id="291" r:id="rId9"/>
    <p:sldId id="292" r:id="rId10"/>
    <p:sldId id="293" r:id="rId11"/>
    <p:sldId id="295" r:id="rId12"/>
    <p:sldId id="297" r:id="rId13"/>
    <p:sldId id="298" r:id="rId14"/>
    <p:sldId id="299" r:id="rId15"/>
    <p:sldId id="300" r:id="rId16"/>
    <p:sldId id="301" r:id="rId17"/>
    <p:sldId id="304" r:id="rId18"/>
    <p:sldId id="303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78" r:id="rId34"/>
    <p:sldId id="30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5D55AE-9289-4652-9FCE-F78B95756AEA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2658DF4C-762D-4368-822A-C21D41A5F6B8}">
      <dgm:prSet phldrT="[Text]"/>
      <dgm:spPr/>
      <dgm:t>
        <a:bodyPr/>
        <a:lstStyle/>
        <a:p>
          <a:r>
            <a:rPr lang="en-US" dirty="0" smtClean="0"/>
            <a:t>Drive Inputs</a:t>
          </a:r>
          <a:endParaRPr lang="en-CA" dirty="0"/>
        </a:p>
      </dgm:t>
    </dgm:pt>
    <dgm:pt modelId="{3FC22AAA-085A-4B0C-8743-ADD2B7072510}" type="parTrans" cxnId="{410BD517-8E8F-4BE9-8D7A-1F99FC216D7C}">
      <dgm:prSet/>
      <dgm:spPr/>
      <dgm:t>
        <a:bodyPr/>
        <a:lstStyle/>
        <a:p>
          <a:endParaRPr lang="en-CA"/>
        </a:p>
      </dgm:t>
    </dgm:pt>
    <dgm:pt modelId="{3E8D11BE-0DA7-4352-84ED-E2EFCF9E4E63}" type="sibTrans" cxnId="{410BD517-8E8F-4BE9-8D7A-1F99FC216D7C}">
      <dgm:prSet/>
      <dgm:spPr/>
      <dgm:t>
        <a:bodyPr/>
        <a:lstStyle/>
        <a:p>
          <a:endParaRPr lang="en-CA"/>
        </a:p>
      </dgm:t>
    </dgm:pt>
    <dgm:pt modelId="{9EECFB0B-9222-42FA-BF12-6BE7C5F4C7CC}">
      <dgm:prSet phldrT="[Text]"/>
      <dgm:spPr/>
      <dgm:t>
        <a:bodyPr/>
        <a:lstStyle/>
        <a:p>
          <a:r>
            <a:rPr lang="en-US" dirty="0" smtClean="0"/>
            <a:t>Record Outputs</a:t>
          </a:r>
          <a:endParaRPr lang="en-CA" dirty="0"/>
        </a:p>
      </dgm:t>
    </dgm:pt>
    <dgm:pt modelId="{75B45AFD-BFB5-46D4-8002-6A0E6E3D416A}" type="parTrans" cxnId="{4CE0EFB9-4A75-4540-BADD-5B7C3B24FD9C}">
      <dgm:prSet/>
      <dgm:spPr/>
      <dgm:t>
        <a:bodyPr/>
        <a:lstStyle/>
        <a:p>
          <a:endParaRPr lang="en-CA"/>
        </a:p>
      </dgm:t>
    </dgm:pt>
    <dgm:pt modelId="{4F3EF730-A687-4A12-852F-8BACF08479F3}" type="sibTrans" cxnId="{4CE0EFB9-4A75-4540-BADD-5B7C3B24FD9C}">
      <dgm:prSet/>
      <dgm:spPr/>
      <dgm:t>
        <a:bodyPr/>
        <a:lstStyle/>
        <a:p>
          <a:endParaRPr lang="en-CA"/>
        </a:p>
      </dgm:t>
    </dgm:pt>
    <dgm:pt modelId="{62621564-EEB2-4CD7-9A4D-6CA9414D4A7D}">
      <dgm:prSet phldrT="[Text]"/>
      <dgm:spPr/>
      <dgm:t>
        <a:bodyPr/>
        <a:lstStyle/>
        <a:p>
          <a:r>
            <a:rPr lang="en-US" dirty="0" smtClean="0"/>
            <a:t>Acceptance Criteria</a:t>
          </a:r>
          <a:endParaRPr lang="en-CA" dirty="0"/>
        </a:p>
      </dgm:t>
    </dgm:pt>
    <dgm:pt modelId="{EBDA82FC-0F0D-466C-9C9D-A6331BBC6476}" type="parTrans" cxnId="{5904E112-A0A1-4D17-9C52-39EE05FD5C7B}">
      <dgm:prSet/>
      <dgm:spPr/>
      <dgm:t>
        <a:bodyPr/>
        <a:lstStyle/>
        <a:p>
          <a:endParaRPr lang="en-CA"/>
        </a:p>
      </dgm:t>
    </dgm:pt>
    <dgm:pt modelId="{CB97D3A5-A0DE-4B3F-9F73-DE7B4C792A7D}" type="sibTrans" cxnId="{5904E112-A0A1-4D17-9C52-39EE05FD5C7B}">
      <dgm:prSet/>
      <dgm:spPr/>
      <dgm:t>
        <a:bodyPr/>
        <a:lstStyle/>
        <a:p>
          <a:endParaRPr lang="en-CA"/>
        </a:p>
      </dgm:t>
    </dgm:pt>
    <dgm:pt modelId="{E3551B4B-B5E5-4829-A0AD-9F6F1B8F23BD}">
      <dgm:prSet phldrT="[Text]"/>
      <dgm:spPr/>
      <dgm:t>
        <a:bodyPr/>
        <a:lstStyle/>
        <a:p>
          <a:r>
            <a:rPr lang="en-US" dirty="0" smtClean="0"/>
            <a:t>Signal Comparison</a:t>
          </a:r>
          <a:endParaRPr lang="en-CA" dirty="0"/>
        </a:p>
      </dgm:t>
    </dgm:pt>
    <dgm:pt modelId="{F9A3B0C7-37A1-4140-A517-AD14B77BC5DA}" type="parTrans" cxnId="{F1786E74-F027-4F6D-87EC-F54F6466BCD3}">
      <dgm:prSet/>
      <dgm:spPr/>
      <dgm:t>
        <a:bodyPr/>
        <a:lstStyle/>
        <a:p>
          <a:endParaRPr lang="en-CA"/>
        </a:p>
      </dgm:t>
    </dgm:pt>
    <dgm:pt modelId="{1554AC33-AB1D-4353-9022-66F381F5DEB4}" type="sibTrans" cxnId="{F1786E74-F027-4F6D-87EC-F54F6466BCD3}">
      <dgm:prSet/>
      <dgm:spPr/>
      <dgm:t>
        <a:bodyPr/>
        <a:lstStyle/>
        <a:p>
          <a:endParaRPr lang="en-CA"/>
        </a:p>
      </dgm:t>
    </dgm:pt>
    <dgm:pt modelId="{80DDF074-4443-440B-B288-7A102A2192EB}">
      <dgm:prSet phldrT="[Text]"/>
      <dgm:spPr/>
      <dgm:t>
        <a:bodyPr/>
        <a:lstStyle/>
        <a:p>
          <a:r>
            <a:rPr lang="en-US" dirty="0" smtClean="0"/>
            <a:t>Test Outputs</a:t>
          </a:r>
          <a:endParaRPr lang="en-CA" dirty="0"/>
        </a:p>
      </dgm:t>
    </dgm:pt>
    <dgm:pt modelId="{17D89483-B37B-4948-9A1A-1CE4A881A47C}" type="parTrans" cxnId="{7566FD8B-110C-4FC2-A5A8-58E1EC70D9D5}">
      <dgm:prSet/>
      <dgm:spPr/>
      <dgm:t>
        <a:bodyPr/>
        <a:lstStyle/>
        <a:p>
          <a:endParaRPr lang="en-CA"/>
        </a:p>
      </dgm:t>
    </dgm:pt>
    <dgm:pt modelId="{C2ED15F8-01F0-4B40-8AB9-C731870EE4C7}" type="sibTrans" cxnId="{7566FD8B-110C-4FC2-A5A8-58E1EC70D9D5}">
      <dgm:prSet/>
      <dgm:spPr/>
      <dgm:t>
        <a:bodyPr/>
        <a:lstStyle/>
        <a:p>
          <a:endParaRPr lang="en-CA"/>
        </a:p>
      </dgm:t>
    </dgm:pt>
    <dgm:pt modelId="{E1F43B28-24FF-4C3E-8301-7261F6907D81}" type="pres">
      <dgm:prSet presAssocID="{BC5D55AE-9289-4652-9FCE-F78B95756AEA}" presName="cycle" presStyleCnt="0">
        <dgm:presLayoutVars>
          <dgm:dir/>
          <dgm:resizeHandles val="exact"/>
        </dgm:presLayoutVars>
      </dgm:prSet>
      <dgm:spPr/>
    </dgm:pt>
    <dgm:pt modelId="{5E0653EF-ADCB-4F74-ABD0-FB056465AEEC}" type="pres">
      <dgm:prSet presAssocID="{2658DF4C-762D-4368-822A-C21D41A5F6B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70641D2-8FE8-42E7-8316-D36BCAAE2800}" type="pres">
      <dgm:prSet presAssocID="{2658DF4C-762D-4368-822A-C21D41A5F6B8}" presName="spNode" presStyleCnt="0"/>
      <dgm:spPr/>
    </dgm:pt>
    <dgm:pt modelId="{F9DDFD22-01F7-4B66-9DD5-C61305A7C322}" type="pres">
      <dgm:prSet presAssocID="{3E8D11BE-0DA7-4352-84ED-E2EFCF9E4E63}" presName="sibTrans" presStyleLbl="sibTrans1D1" presStyleIdx="0" presStyleCnt="5"/>
      <dgm:spPr/>
    </dgm:pt>
    <dgm:pt modelId="{47A18409-46D9-4098-84E3-DD016B6A7393}" type="pres">
      <dgm:prSet presAssocID="{9EECFB0B-9222-42FA-BF12-6BE7C5F4C7C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1F24F32-0667-478D-BF1A-F66F65F50ADB}" type="pres">
      <dgm:prSet presAssocID="{9EECFB0B-9222-42FA-BF12-6BE7C5F4C7CC}" presName="spNode" presStyleCnt="0"/>
      <dgm:spPr/>
    </dgm:pt>
    <dgm:pt modelId="{55429C94-844F-42AD-9D84-156B7EAA1D0F}" type="pres">
      <dgm:prSet presAssocID="{4F3EF730-A687-4A12-852F-8BACF08479F3}" presName="sibTrans" presStyleLbl="sibTrans1D1" presStyleIdx="1" presStyleCnt="5"/>
      <dgm:spPr/>
    </dgm:pt>
    <dgm:pt modelId="{52A8BA72-469B-4A8F-9C42-3ABB910B41A7}" type="pres">
      <dgm:prSet presAssocID="{62621564-EEB2-4CD7-9A4D-6CA9414D4A7D}" presName="node" presStyleLbl="node1" presStyleIdx="2" presStyleCnt="5">
        <dgm:presLayoutVars>
          <dgm:bulletEnabled val="1"/>
        </dgm:presLayoutVars>
      </dgm:prSet>
      <dgm:spPr/>
    </dgm:pt>
    <dgm:pt modelId="{809A65A0-5D55-407B-942E-339F95FC223C}" type="pres">
      <dgm:prSet presAssocID="{62621564-EEB2-4CD7-9A4D-6CA9414D4A7D}" presName="spNode" presStyleCnt="0"/>
      <dgm:spPr/>
    </dgm:pt>
    <dgm:pt modelId="{C176B931-3668-42A6-81D1-9222EECBE55E}" type="pres">
      <dgm:prSet presAssocID="{CB97D3A5-A0DE-4B3F-9F73-DE7B4C792A7D}" presName="sibTrans" presStyleLbl="sibTrans1D1" presStyleIdx="2" presStyleCnt="5"/>
      <dgm:spPr/>
    </dgm:pt>
    <dgm:pt modelId="{511D6FFD-3096-4993-B34D-DEFD8AF3DB1D}" type="pres">
      <dgm:prSet presAssocID="{E3551B4B-B5E5-4829-A0AD-9F6F1B8F23BD}" presName="node" presStyleLbl="node1" presStyleIdx="3" presStyleCnt="5">
        <dgm:presLayoutVars>
          <dgm:bulletEnabled val="1"/>
        </dgm:presLayoutVars>
      </dgm:prSet>
      <dgm:spPr/>
    </dgm:pt>
    <dgm:pt modelId="{68CAF56D-9A04-46D3-8A2F-63FEDE2CCEE6}" type="pres">
      <dgm:prSet presAssocID="{E3551B4B-B5E5-4829-A0AD-9F6F1B8F23BD}" presName="spNode" presStyleCnt="0"/>
      <dgm:spPr/>
    </dgm:pt>
    <dgm:pt modelId="{48F03082-252E-4941-A009-40011F4F6A56}" type="pres">
      <dgm:prSet presAssocID="{1554AC33-AB1D-4353-9022-66F381F5DEB4}" presName="sibTrans" presStyleLbl="sibTrans1D1" presStyleIdx="3" presStyleCnt="5"/>
      <dgm:spPr/>
    </dgm:pt>
    <dgm:pt modelId="{D3922077-6FF7-4A9E-A569-4CFDAC7BB4E2}" type="pres">
      <dgm:prSet presAssocID="{80DDF074-4443-440B-B288-7A102A2192EB}" presName="node" presStyleLbl="node1" presStyleIdx="4" presStyleCnt="5">
        <dgm:presLayoutVars>
          <dgm:bulletEnabled val="1"/>
        </dgm:presLayoutVars>
      </dgm:prSet>
      <dgm:spPr/>
    </dgm:pt>
    <dgm:pt modelId="{EB8E0623-325C-47AE-97CF-779D3660B57C}" type="pres">
      <dgm:prSet presAssocID="{80DDF074-4443-440B-B288-7A102A2192EB}" presName="spNode" presStyleCnt="0"/>
      <dgm:spPr/>
    </dgm:pt>
    <dgm:pt modelId="{C5337ADC-2117-4C50-AF2D-DA73F655C70C}" type="pres">
      <dgm:prSet presAssocID="{C2ED15F8-01F0-4B40-8AB9-C731870EE4C7}" presName="sibTrans" presStyleLbl="sibTrans1D1" presStyleIdx="4" presStyleCnt="5"/>
      <dgm:spPr/>
    </dgm:pt>
  </dgm:ptLst>
  <dgm:cxnLst>
    <dgm:cxn modelId="{7BE6B4D3-BC35-4864-9A1B-0D58FE99D913}" type="presOf" srcId="{E3551B4B-B5E5-4829-A0AD-9F6F1B8F23BD}" destId="{511D6FFD-3096-4993-B34D-DEFD8AF3DB1D}" srcOrd="0" destOrd="0" presId="urn:microsoft.com/office/officeart/2005/8/layout/cycle5"/>
    <dgm:cxn modelId="{84DA3ADC-E8BC-4682-B585-4E5BA4B853FF}" type="presOf" srcId="{2658DF4C-762D-4368-822A-C21D41A5F6B8}" destId="{5E0653EF-ADCB-4F74-ABD0-FB056465AEEC}" srcOrd="0" destOrd="0" presId="urn:microsoft.com/office/officeart/2005/8/layout/cycle5"/>
    <dgm:cxn modelId="{7566FD8B-110C-4FC2-A5A8-58E1EC70D9D5}" srcId="{BC5D55AE-9289-4652-9FCE-F78B95756AEA}" destId="{80DDF074-4443-440B-B288-7A102A2192EB}" srcOrd="4" destOrd="0" parTransId="{17D89483-B37B-4948-9A1A-1CE4A881A47C}" sibTransId="{C2ED15F8-01F0-4B40-8AB9-C731870EE4C7}"/>
    <dgm:cxn modelId="{141FC408-B12C-44F6-A36C-B449EABB918F}" type="presOf" srcId="{3E8D11BE-0DA7-4352-84ED-E2EFCF9E4E63}" destId="{F9DDFD22-01F7-4B66-9DD5-C61305A7C322}" srcOrd="0" destOrd="0" presId="urn:microsoft.com/office/officeart/2005/8/layout/cycle5"/>
    <dgm:cxn modelId="{BB5D5463-7B14-44FB-9611-BA7976D2D8F5}" type="presOf" srcId="{BC5D55AE-9289-4652-9FCE-F78B95756AEA}" destId="{E1F43B28-24FF-4C3E-8301-7261F6907D81}" srcOrd="0" destOrd="0" presId="urn:microsoft.com/office/officeart/2005/8/layout/cycle5"/>
    <dgm:cxn modelId="{A078B410-C020-4099-B0FF-2DDDB8DBC145}" type="presOf" srcId="{C2ED15F8-01F0-4B40-8AB9-C731870EE4C7}" destId="{C5337ADC-2117-4C50-AF2D-DA73F655C70C}" srcOrd="0" destOrd="0" presId="urn:microsoft.com/office/officeart/2005/8/layout/cycle5"/>
    <dgm:cxn modelId="{8A37D3FA-9A41-4A88-A998-E69B19B8EC92}" type="presOf" srcId="{1554AC33-AB1D-4353-9022-66F381F5DEB4}" destId="{48F03082-252E-4941-A009-40011F4F6A56}" srcOrd="0" destOrd="0" presId="urn:microsoft.com/office/officeart/2005/8/layout/cycle5"/>
    <dgm:cxn modelId="{08EA80DE-9C1D-4712-BB33-A20D640920DC}" type="presOf" srcId="{80DDF074-4443-440B-B288-7A102A2192EB}" destId="{D3922077-6FF7-4A9E-A569-4CFDAC7BB4E2}" srcOrd="0" destOrd="0" presId="urn:microsoft.com/office/officeart/2005/8/layout/cycle5"/>
    <dgm:cxn modelId="{CA1C4B55-1495-4809-9A85-029581729182}" type="presOf" srcId="{62621564-EEB2-4CD7-9A4D-6CA9414D4A7D}" destId="{52A8BA72-469B-4A8F-9C42-3ABB910B41A7}" srcOrd="0" destOrd="0" presId="urn:microsoft.com/office/officeart/2005/8/layout/cycle5"/>
    <dgm:cxn modelId="{81B8D9C2-A1F1-4AC0-89F4-C29F67D69CF6}" type="presOf" srcId="{9EECFB0B-9222-42FA-BF12-6BE7C5F4C7CC}" destId="{47A18409-46D9-4098-84E3-DD016B6A7393}" srcOrd="0" destOrd="0" presId="urn:microsoft.com/office/officeart/2005/8/layout/cycle5"/>
    <dgm:cxn modelId="{410BD517-8E8F-4BE9-8D7A-1F99FC216D7C}" srcId="{BC5D55AE-9289-4652-9FCE-F78B95756AEA}" destId="{2658DF4C-762D-4368-822A-C21D41A5F6B8}" srcOrd="0" destOrd="0" parTransId="{3FC22AAA-085A-4B0C-8743-ADD2B7072510}" sibTransId="{3E8D11BE-0DA7-4352-84ED-E2EFCF9E4E63}"/>
    <dgm:cxn modelId="{5904E112-A0A1-4D17-9C52-39EE05FD5C7B}" srcId="{BC5D55AE-9289-4652-9FCE-F78B95756AEA}" destId="{62621564-EEB2-4CD7-9A4D-6CA9414D4A7D}" srcOrd="2" destOrd="0" parTransId="{EBDA82FC-0F0D-466C-9C9D-A6331BBC6476}" sibTransId="{CB97D3A5-A0DE-4B3F-9F73-DE7B4C792A7D}"/>
    <dgm:cxn modelId="{589F690B-B23A-4C2C-9B4D-908DB991DDCF}" type="presOf" srcId="{CB97D3A5-A0DE-4B3F-9F73-DE7B4C792A7D}" destId="{C176B931-3668-42A6-81D1-9222EECBE55E}" srcOrd="0" destOrd="0" presId="urn:microsoft.com/office/officeart/2005/8/layout/cycle5"/>
    <dgm:cxn modelId="{4CE0EFB9-4A75-4540-BADD-5B7C3B24FD9C}" srcId="{BC5D55AE-9289-4652-9FCE-F78B95756AEA}" destId="{9EECFB0B-9222-42FA-BF12-6BE7C5F4C7CC}" srcOrd="1" destOrd="0" parTransId="{75B45AFD-BFB5-46D4-8002-6A0E6E3D416A}" sibTransId="{4F3EF730-A687-4A12-852F-8BACF08479F3}"/>
    <dgm:cxn modelId="{F1786E74-F027-4F6D-87EC-F54F6466BCD3}" srcId="{BC5D55AE-9289-4652-9FCE-F78B95756AEA}" destId="{E3551B4B-B5E5-4829-A0AD-9F6F1B8F23BD}" srcOrd="3" destOrd="0" parTransId="{F9A3B0C7-37A1-4140-A517-AD14B77BC5DA}" sibTransId="{1554AC33-AB1D-4353-9022-66F381F5DEB4}"/>
    <dgm:cxn modelId="{4B76F058-EDEA-4009-950E-2A33D12DE73E}" type="presOf" srcId="{4F3EF730-A687-4A12-852F-8BACF08479F3}" destId="{55429C94-844F-42AD-9D84-156B7EAA1D0F}" srcOrd="0" destOrd="0" presId="urn:microsoft.com/office/officeart/2005/8/layout/cycle5"/>
    <dgm:cxn modelId="{FEE3D085-2F1C-43F9-B4A0-387688586F54}" type="presParOf" srcId="{E1F43B28-24FF-4C3E-8301-7261F6907D81}" destId="{5E0653EF-ADCB-4F74-ABD0-FB056465AEEC}" srcOrd="0" destOrd="0" presId="urn:microsoft.com/office/officeart/2005/8/layout/cycle5"/>
    <dgm:cxn modelId="{FD2FEA4C-F07C-498E-AF4A-CACB77B9A70B}" type="presParOf" srcId="{E1F43B28-24FF-4C3E-8301-7261F6907D81}" destId="{F70641D2-8FE8-42E7-8316-D36BCAAE2800}" srcOrd="1" destOrd="0" presId="urn:microsoft.com/office/officeart/2005/8/layout/cycle5"/>
    <dgm:cxn modelId="{4E597E64-8D8C-443E-9BB5-0FFD4886E458}" type="presParOf" srcId="{E1F43B28-24FF-4C3E-8301-7261F6907D81}" destId="{F9DDFD22-01F7-4B66-9DD5-C61305A7C322}" srcOrd="2" destOrd="0" presId="urn:microsoft.com/office/officeart/2005/8/layout/cycle5"/>
    <dgm:cxn modelId="{59B7AA63-FD0E-49C1-9753-CFBA4A216BDA}" type="presParOf" srcId="{E1F43B28-24FF-4C3E-8301-7261F6907D81}" destId="{47A18409-46D9-4098-84E3-DD016B6A7393}" srcOrd="3" destOrd="0" presId="urn:microsoft.com/office/officeart/2005/8/layout/cycle5"/>
    <dgm:cxn modelId="{AB77C951-0299-411F-931E-235A875CA57E}" type="presParOf" srcId="{E1F43B28-24FF-4C3E-8301-7261F6907D81}" destId="{41F24F32-0667-478D-BF1A-F66F65F50ADB}" srcOrd="4" destOrd="0" presId="urn:microsoft.com/office/officeart/2005/8/layout/cycle5"/>
    <dgm:cxn modelId="{A5A536DE-1EBA-4C4C-8714-E626C5B627BD}" type="presParOf" srcId="{E1F43B28-24FF-4C3E-8301-7261F6907D81}" destId="{55429C94-844F-42AD-9D84-156B7EAA1D0F}" srcOrd="5" destOrd="0" presId="urn:microsoft.com/office/officeart/2005/8/layout/cycle5"/>
    <dgm:cxn modelId="{8EC0A782-6AB6-4143-8352-8D95FC54051E}" type="presParOf" srcId="{E1F43B28-24FF-4C3E-8301-7261F6907D81}" destId="{52A8BA72-469B-4A8F-9C42-3ABB910B41A7}" srcOrd="6" destOrd="0" presId="urn:microsoft.com/office/officeart/2005/8/layout/cycle5"/>
    <dgm:cxn modelId="{946C6BE3-BC64-49BB-99DF-DA4A2E229084}" type="presParOf" srcId="{E1F43B28-24FF-4C3E-8301-7261F6907D81}" destId="{809A65A0-5D55-407B-942E-339F95FC223C}" srcOrd="7" destOrd="0" presId="urn:microsoft.com/office/officeart/2005/8/layout/cycle5"/>
    <dgm:cxn modelId="{0BE17C25-25EC-4766-8EE0-107226FCB4A6}" type="presParOf" srcId="{E1F43B28-24FF-4C3E-8301-7261F6907D81}" destId="{C176B931-3668-42A6-81D1-9222EECBE55E}" srcOrd="8" destOrd="0" presId="urn:microsoft.com/office/officeart/2005/8/layout/cycle5"/>
    <dgm:cxn modelId="{4F02F173-4C87-4224-BFEC-CEA6C99F9CB1}" type="presParOf" srcId="{E1F43B28-24FF-4C3E-8301-7261F6907D81}" destId="{511D6FFD-3096-4993-B34D-DEFD8AF3DB1D}" srcOrd="9" destOrd="0" presId="urn:microsoft.com/office/officeart/2005/8/layout/cycle5"/>
    <dgm:cxn modelId="{77A6DF08-24BF-46FE-B6E2-DC84BF321893}" type="presParOf" srcId="{E1F43B28-24FF-4C3E-8301-7261F6907D81}" destId="{68CAF56D-9A04-46D3-8A2F-63FEDE2CCEE6}" srcOrd="10" destOrd="0" presId="urn:microsoft.com/office/officeart/2005/8/layout/cycle5"/>
    <dgm:cxn modelId="{C4A5BE96-CFA7-42AA-B11C-CA01FD98ED0B}" type="presParOf" srcId="{E1F43B28-24FF-4C3E-8301-7261F6907D81}" destId="{48F03082-252E-4941-A009-40011F4F6A56}" srcOrd="11" destOrd="0" presId="urn:microsoft.com/office/officeart/2005/8/layout/cycle5"/>
    <dgm:cxn modelId="{9EC3B1DE-49A6-42CB-A05A-79888D1131CA}" type="presParOf" srcId="{E1F43B28-24FF-4C3E-8301-7261F6907D81}" destId="{D3922077-6FF7-4A9E-A569-4CFDAC7BB4E2}" srcOrd="12" destOrd="0" presId="urn:microsoft.com/office/officeart/2005/8/layout/cycle5"/>
    <dgm:cxn modelId="{605CB6BC-DF2F-4422-86C3-C95ABB231FFA}" type="presParOf" srcId="{E1F43B28-24FF-4C3E-8301-7261F6907D81}" destId="{EB8E0623-325C-47AE-97CF-779D3660B57C}" srcOrd="13" destOrd="0" presId="urn:microsoft.com/office/officeart/2005/8/layout/cycle5"/>
    <dgm:cxn modelId="{D4D67CE2-08F2-45F8-B154-E53A99BD7A0D}" type="presParOf" srcId="{E1F43B28-24FF-4C3E-8301-7261F6907D81}" destId="{C5337ADC-2117-4C50-AF2D-DA73F655C70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653EF-ADCB-4F74-ABD0-FB056465AEEC}">
      <dsp:nvSpPr>
        <dsp:cNvPr id="0" name=""/>
        <dsp:cNvSpPr/>
      </dsp:nvSpPr>
      <dsp:spPr>
        <a:xfrm>
          <a:off x="3050684" y="1886"/>
          <a:ext cx="1550562" cy="1007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Drive Inputs</a:t>
          </a:r>
          <a:endParaRPr lang="en-CA" sz="1900" kern="1200" dirty="0"/>
        </a:p>
      </dsp:txBody>
      <dsp:txXfrm>
        <a:off x="3099884" y="51086"/>
        <a:ext cx="1452162" cy="909465"/>
      </dsp:txXfrm>
    </dsp:sp>
    <dsp:sp modelId="{F9DDFD22-01F7-4B66-9DD5-C61305A7C322}">
      <dsp:nvSpPr>
        <dsp:cNvPr id="0" name=""/>
        <dsp:cNvSpPr/>
      </dsp:nvSpPr>
      <dsp:spPr>
        <a:xfrm>
          <a:off x="1813434" y="505819"/>
          <a:ext cx="4025061" cy="4025061"/>
        </a:xfrm>
        <a:custGeom>
          <a:avLst/>
          <a:gdLst/>
          <a:ahLst/>
          <a:cxnLst/>
          <a:rect l="0" t="0" r="0" b="0"/>
          <a:pathLst>
            <a:path>
              <a:moveTo>
                <a:pt x="2995272" y="256256"/>
              </a:moveTo>
              <a:arcTo wR="2012530" hR="2012530" stAng="17953778" swAng="121099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18409-46D9-4098-84E3-DD016B6A7393}">
      <dsp:nvSpPr>
        <dsp:cNvPr id="0" name=""/>
        <dsp:cNvSpPr/>
      </dsp:nvSpPr>
      <dsp:spPr>
        <a:xfrm>
          <a:off x="4964715" y="1392511"/>
          <a:ext cx="1550562" cy="1007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Record Outputs</a:t>
          </a:r>
          <a:endParaRPr lang="en-CA" sz="1900" kern="1200" dirty="0"/>
        </a:p>
      </dsp:txBody>
      <dsp:txXfrm>
        <a:off x="5013915" y="1441711"/>
        <a:ext cx="1452162" cy="909465"/>
      </dsp:txXfrm>
    </dsp:sp>
    <dsp:sp modelId="{55429C94-844F-42AD-9D84-156B7EAA1D0F}">
      <dsp:nvSpPr>
        <dsp:cNvPr id="0" name=""/>
        <dsp:cNvSpPr/>
      </dsp:nvSpPr>
      <dsp:spPr>
        <a:xfrm>
          <a:off x="1813434" y="505819"/>
          <a:ext cx="4025061" cy="4025061"/>
        </a:xfrm>
        <a:custGeom>
          <a:avLst/>
          <a:gdLst/>
          <a:ahLst/>
          <a:cxnLst/>
          <a:rect l="0" t="0" r="0" b="0"/>
          <a:pathLst>
            <a:path>
              <a:moveTo>
                <a:pt x="4020226" y="2151949"/>
              </a:moveTo>
              <a:arcTo wR="2012530" hR="2012530" stAng="21838341" swAng="135930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8BA72-469B-4A8F-9C42-3ABB910B41A7}">
      <dsp:nvSpPr>
        <dsp:cNvPr id="0" name=""/>
        <dsp:cNvSpPr/>
      </dsp:nvSpPr>
      <dsp:spPr>
        <a:xfrm>
          <a:off x="4233620" y="3642589"/>
          <a:ext cx="1550562" cy="1007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Acceptance Criteria</a:t>
          </a:r>
          <a:endParaRPr lang="en-CA" sz="1900" kern="1200" dirty="0"/>
        </a:p>
      </dsp:txBody>
      <dsp:txXfrm>
        <a:off x="4282820" y="3691789"/>
        <a:ext cx="1452162" cy="909465"/>
      </dsp:txXfrm>
    </dsp:sp>
    <dsp:sp modelId="{C176B931-3668-42A6-81D1-9222EECBE55E}">
      <dsp:nvSpPr>
        <dsp:cNvPr id="0" name=""/>
        <dsp:cNvSpPr/>
      </dsp:nvSpPr>
      <dsp:spPr>
        <a:xfrm>
          <a:off x="1813434" y="505819"/>
          <a:ext cx="4025061" cy="4025061"/>
        </a:xfrm>
        <a:custGeom>
          <a:avLst/>
          <a:gdLst/>
          <a:ahLst/>
          <a:cxnLst/>
          <a:rect l="0" t="0" r="0" b="0"/>
          <a:pathLst>
            <a:path>
              <a:moveTo>
                <a:pt x="2259341" y="4009870"/>
              </a:moveTo>
              <a:arcTo wR="2012530" hR="2012530" stAng="4977342" swAng="84531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D6FFD-3096-4993-B34D-DEFD8AF3DB1D}">
      <dsp:nvSpPr>
        <dsp:cNvPr id="0" name=""/>
        <dsp:cNvSpPr/>
      </dsp:nvSpPr>
      <dsp:spPr>
        <a:xfrm>
          <a:off x="1867748" y="3642589"/>
          <a:ext cx="1550562" cy="1007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Signal Comparison</a:t>
          </a:r>
          <a:endParaRPr lang="en-CA" sz="1900" kern="1200" dirty="0"/>
        </a:p>
      </dsp:txBody>
      <dsp:txXfrm>
        <a:off x="1916948" y="3691789"/>
        <a:ext cx="1452162" cy="909465"/>
      </dsp:txXfrm>
    </dsp:sp>
    <dsp:sp modelId="{48F03082-252E-4941-A009-40011F4F6A56}">
      <dsp:nvSpPr>
        <dsp:cNvPr id="0" name=""/>
        <dsp:cNvSpPr/>
      </dsp:nvSpPr>
      <dsp:spPr>
        <a:xfrm>
          <a:off x="1813434" y="505819"/>
          <a:ext cx="4025061" cy="4025061"/>
        </a:xfrm>
        <a:custGeom>
          <a:avLst/>
          <a:gdLst/>
          <a:ahLst/>
          <a:cxnLst/>
          <a:rect l="0" t="0" r="0" b="0"/>
          <a:pathLst>
            <a:path>
              <a:moveTo>
                <a:pt x="213449" y="2914521"/>
              </a:moveTo>
              <a:arcTo wR="2012530" hR="2012530" stAng="9202353" swAng="135930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22077-6FF7-4A9E-A569-4CFDAC7BB4E2}">
      <dsp:nvSpPr>
        <dsp:cNvPr id="0" name=""/>
        <dsp:cNvSpPr/>
      </dsp:nvSpPr>
      <dsp:spPr>
        <a:xfrm>
          <a:off x="1136653" y="1392511"/>
          <a:ext cx="1550562" cy="1007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Test Outputs</a:t>
          </a:r>
          <a:endParaRPr lang="en-CA" sz="1900" kern="1200" dirty="0"/>
        </a:p>
      </dsp:txBody>
      <dsp:txXfrm>
        <a:off x="1185853" y="1441711"/>
        <a:ext cx="1452162" cy="909465"/>
      </dsp:txXfrm>
    </dsp:sp>
    <dsp:sp modelId="{C5337ADC-2117-4C50-AF2D-DA73F655C70C}">
      <dsp:nvSpPr>
        <dsp:cNvPr id="0" name=""/>
        <dsp:cNvSpPr/>
      </dsp:nvSpPr>
      <dsp:spPr>
        <a:xfrm>
          <a:off x="1813434" y="505819"/>
          <a:ext cx="4025061" cy="4025061"/>
        </a:xfrm>
        <a:custGeom>
          <a:avLst/>
          <a:gdLst/>
          <a:ahLst/>
          <a:cxnLst/>
          <a:rect l="0" t="0" r="0" b="0"/>
          <a:pathLst>
            <a:path>
              <a:moveTo>
                <a:pt x="484179" y="703171"/>
              </a:moveTo>
              <a:arcTo wR="2012530" hR="2012530" stAng="13235227" swAng="121099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CA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CA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CA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CA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0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CA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fld id="{50E18B0B-F4CE-4FC7-A32B-136453787FED}" type="slidenum">
              <a:rPr lang="en-CA" sz="1400" b="0" strike="noStrike" spc="-1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171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CA" sz="20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CF379A4-3799-4402-8123-39530AF6C7F4}" type="slidenum">
              <a:rPr lang="en-US" sz="1200" b="0" strike="noStrike" spc="-1">
                <a:latin typeface="Times New Roman"/>
              </a:rPr>
              <a:t>1</a:t>
            </a:fld>
            <a:endParaRPr lang="en-CA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4248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50E18B0B-F4CE-4FC7-A32B-136453787FED}" type="slidenum">
              <a:rPr lang="en-CA" sz="1400" b="0" strike="noStrike" spc="-1" smtClean="0">
                <a:latin typeface="Times New Roman"/>
              </a:rPr>
              <a:t>18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2472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50E18B0B-F4CE-4FC7-A32B-136453787FED}" type="slidenum">
              <a:rPr lang="en-CA" sz="1400" b="0" strike="noStrike" spc="-1" smtClean="0">
                <a:latin typeface="Times New Roman"/>
              </a:rPr>
              <a:t>19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526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We want to find algorithms for a wider range of signals (constant, </a:t>
            </a:r>
            <a:r>
              <a:rPr lang="en-CA" dirty="0" err="1" smtClean="0"/>
              <a:t>pwm</a:t>
            </a:r>
            <a:r>
              <a:rPr lang="en-CA" dirty="0" smtClean="0"/>
              <a:t>, sine, </a:t>
            </a:r>
            <a:r>
              <a:rPr lang="en-CA" dirty="0" err="1" smtClean="0"/>
              <a:t>sawtooth</a:t>
            </a:r>
            <a:r>
              <a:rPr lang="en-CA" dirty="0" smtClean="0"/>
              <a:t>, triangle, trapezoid)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50E18B0B-F4CE-4FC7-A32B-136453787FED}" type="slidenum">
              <a:rPr lang="en-CA" sz="1400" b="0" strike="noStrike" spc="-1" smtClean="0">
                <a:latin typeface="Times New Roman"/>
              </a:rPr>
              <a:t>22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151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On MIST we have a board we want to test live with hardware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50E18B0B-F4CE-4FC7-A32B-136453787FED}" type="slidenum">
              <a:rPr lang="en-CA" sz="1400" b="0" strike="noStrike" spc="-1" smtClean="0">
                <a:latin typeface="Times New Roman"/>
              </a:rPr>
              <a:t>3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87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CA" dirty="0" smtClean="0"/>
              <a:t>We connect the inputs &amp; outputs of the board to a test board and we want to drive inputs and compare outputs? How to do this?</a:t>
            </a:r>
          </a:p>
          <a:p>
            <a:pPr lvl="2"/>
            <a:r>
              <a:rPr lang="en-CA" dirty="0" smtClean="0"/>
              <a:t>currently, testing plans are currently executed manually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50E18B0B-F4CE-4FC7-A32B-136453787FED}" type="slidenum">
              <a:rPr lang="en-CA" sz="1400" b="0" strike="noStrike" spc="-1" smtClean="0">
                <a:latin typeface="Times New Roman"/>
              </a:rPr>
              <a:t>4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10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CA" dirty="0" smtClean="0"/>
              <a:t>We connect the inputs &amp; outputs of the board to a test board and we want to drive inputs and compare outputs? How to do this?</a:t>
            </a:r>
          </a:p>
          <a:p>
            <a:pPr lvl="2"/>
            <a:r>
              <a:rPr lang="en-CA" dirty="0" smtClean="0"/>
              <a:t>currently, testing plans are currently executed manually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50E18B0B-F4CE-4FC7-A32B-136453787FED}" type="slidenum">
              <a:rPr lang="en-CA" sz="1400" b="0" strike="noStrike" spc="-1" smtClean="0">
                <a:latin typeface="Times New Roman"/>
              </a:rPr>
              <a:t>5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391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What if instead we could write code?!!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50E18B0B-F4CE-4FC7-A32B-136453787FED}" type="slidenum">
              <a:rPr lang="en-CA" sz="1400" b="0" strike="noStrike" spc="-1" smtClean="0">
                <a:latin typeface="Times New Roman"/>
              </a:rPr>
              <a:t>6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577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process of HIL would go something like this: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50E18B0B-F4CE-4FC7-A32B-136453787FED}" type="slidenum">
              <a:rPr lang="en-CA" sz="1400" b="0" strike="noStrike" spc="-1" smtClean="0">
                <a:latin typeface="Times New Roman"/>
              </a:rPr>
              <a:t>12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6967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we could remove the programmer??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50E18B0B-F4CE-4FC7-A32B-136453787FED}" type="slidenum">
              <a:rPr lang="en-CA" sz="1400" b="0" strike="noStrike" spc="-1" smtClean="0">
                <a:latin typeface="Times New Roman"/>
              </a:rPr>
              <a:t>13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7341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Thonnessen</a:t>
            </a:r>
            <a:r>
              <a:rPr lang="en-US" dirty="0" smtClean="0"/>
              <a:t>,</a:t>
            </a:r>
            <a:r>
              <a:rPr lang="en-US" baseline="0" dirty="0" smtClean="0"/>
              <a:t> in his PhD thesis, describes HIL DSL as having 5 main steps…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Setting signals is fairly easy, so for this project, I’ll be focusing on the signal comparison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50E18B0B-F4CE-4FC7-A32B-136453787FED}" type="slidenum">
              <a:rPr lang="en-CA" sz="1400" b="0" strike="noStrike" spc="-1" smtClean="0">
                <a:latin typeface="Times New Roman"/>
              </a:rPr>
              <a:t>15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1030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50E18B0B-F4CE-4FC7-A32B-136453787FED}" type="slidenum">
              <a:rPr lang="en-CA" sz="1400" b="0" strike="noStrike" spc="-1" smtClean="0">
                <a:latin typeface="Times New Roman"/>
              </a:rPr>
              <a:t>17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569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63FD4FA-290B-41E0-8A75-91FFFC43ACE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8BA74-A722-4D94-A965-0ACDD4C175B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B117FC6-545B-4AD6-BE7D-C597290096F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E5C104-E335-44CB-AA64-B02DFC7466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F24C71-0BDA-40AE-ACCB-E5BD6F9A7AB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04B1384-22E5-4983-876A-830E725DF3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3FD4E7-516A-43A8-92E7-E3D62772080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FA5FFB-FFAE-4DE2-8DB3-865E5B9D251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1CB5F23-930A-4069-93B5-7972C4706BB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F691BE-6487-4265-95BD-746484C7430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A7FDB33-86D6-4FE1-B20D-D44D54FF2E8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D7BFB0-7AB6-4A52-8E23-EEBDC47B1D1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Image" descr="McMaster University Brighter World themed background image featuring overlayed circles, radiences and an image of the McMaster Iconic Archway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17480" y="634680"/>
            <a:ext cx="4340880" cy="26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013480" y="4212720"/>
            <a:ext cx="1819080" cy="1358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70" b="0" strike="noStrike" spc="-1">
                <a:solidFill>
                  <a:srgbClr val="464F55"/>
                </a:solidFill>
                <a:latin typeface="Calibri"/>
              </a:rPr>
              <a:t>Meeting or Audience Date</a:t>
            </a:r>
            <a:endParaRPr lang="en-US" sz="147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" name="Brighter World Divider"/>
          <p:cNvCxnSpPr/>
          <p:nvPr/>
        </p:nvCxnSpPr>
        <p:spPr>
          <a:xfrm>
            <a:off x="0" y="6214680"/>
            <a:ext cx="10280160" cy="360"/>
          </a:xfrm>
          <a:prstGeom prst="straightConnector1">
            <a:avLst/>
          </a:prstGeom>
          <a:ln w="38100">
            <a:solidFill>
              <a:srgbClr val="7C0040"/>
            </a:solidFill>
          </a:ln>
        </p:spPr>
      </p:cxnSp>
      <p:pic>
        <p:nvPicPr>
          <p:cNvPr id="4" name="McMaster Logo" descr="McMaster University Logo"/>
          <p:cNvPicPr/>
          <p:nvPr/>
        </p:nvPicPr>
        <p:blipFill>
          <a:blip r:embed="rId15"/>
          <a:stretch/>
        </p:blipFill>
        <p:spPr>
          <a:xfrm>
            <a:off x="10617120" y="5979600"/>
            <a:ext cx="1358640" cy="748800"/>
          </a:xfrm>
          <a:prstGeom prst="rect">
            <a:avLst/>
          </a:prstGeom>
          <a:ln w="0">
            <a:noFill/>
          </a:ln>
        </p:spPr>
      </p:pic>
      <p:pic>
        <p:nvPicPr>
          <p:cNvPr id="5" name="Brighter World Logo" descr="Brighter World Logo"/>
          <p:cNvPicPr/>
          <p:nvPr/>
        </p:nvPicPr>
        <p:blipFill>
          <a:blip r:embed="rId16"/>
          <a:srcRect r="39171"/>
          <a:stretch/>
        </p:blipFill>
        <p:spPr>
          <a:xfrm>
            <a:off x="267840" y="6446520"/>
            <a:ext cx="1514520" cy="182160"/>
          </a:xfrm>
          <a:prstGeom prst="rect">
            <a:avLst/>
          </a:prstGeom>
          <a:ln w="0">
            <a:noFill/>
          </a:ln>
        </p:spPr>
      </p:pic>
      <p:sp>
        <p:nvSpPr>
          <p:cNvPr id="6" name="URL"/>
          <p:cNvSpPr/>
          <p:nvPr/>
        </p:nvSpPr>
        <p:spPr>
          <a:xfrm>
            <a:off x="1703520" y="6365520"/>
            <a:ext cx="333936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26">
                <a:solidFill>
                  <a:srgbClr val="000000"/>
                </a:solidFill>
                <a:latin typeface="Arial"/>
              </a:rPr>
              <a:t>mcmaster.ca</a:t>
            </a:r>
            <a:endParaRPr lang="en-CA" sz="13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CA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CA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CA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CA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8A6061D-3D1C-46ED-9CA0-59A7C7FF5E5A}" type="slidenum">
              <a:rPr lang="en-CA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360" y="1888714"/>
            <a:ext cx="4340880" cy="26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CA" sz="4000" dirty="0"/>
              <a:t>Domain-Specific Languages for Hardware In The Loop Testing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900268" y="4169177"/>
            <a:ext cx="1819080" cy="154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70" b="0" strike="noStrike" spc="-1" dirty="0">
                <a:solidFill>
                  <a:srgbClr val="000000"/>
                </a:solidFill>
                <a:latin typeface="Calibri"/>
              </a:rPr>
              <a:t>By: Graham Power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Hardware In The Loop Testing?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27" y="1690200"/>
            <a:ext cx="3238167" cy="215661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01" y="4493403"/>
            <a:ext cx="2629421" cy="2072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092" y="4498463"/>
            <a:ext cx="2923914" cy="18810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4493403"/>
            <a:ext cx="3243234" cy="182526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178628" y="4911634"/>
            <a:ext cx="1375954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Arrow 9"/>
          <p:cNvSpPr/>
          <p:nvPr/>
        </p:nvSpPr>
        <p:spPr>
          <a:xfrm rot="10800000">
            <a:off x="7559172" y="5137947"/>
            <a:ext cx="1375954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/>
          <p:cNvSpPr/>
          <p:nvPr/>
        </p:nvSpPr>
        <p:spPr>
          <a:xfrm rot="16200000">
            <a:off x="5559476" y="3957178"/>
            <a:ext cx="706689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 rot="5400000">
            <a:off x="6060967" y="4017284"/>
            <a:ext cx="706689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 rot="10800000">
            <a:off x="3126045" y="5346953"/>
            <a:ext cx="1375954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1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Problem?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</p:spPr>
        <p:txBody>
          <a:bodyPr/>
          <a:lstStyle/>
          <a:p>
            <a:r>
              <a:rPr lang="en-US" dirty="0" smtClean="0"/>
              <a:t>Those with the expertise to test the system rarely know how to write good code</a:t>
            </a:r>
          </a:p>
          <a:p>
            <a:r>
              <a:rPr lang="en-US" dirty="0" smtClean="0"/>
              <a:t>Programmers rarely dabble in radiation physics</a:t>
            </a:r>
          </a:p>
          <a:p>
            <a:r>
              <a:rPr lang="en-US" dirty="0" smtClean="0"/>
              <a:t>So this testing process would have a lot of back and forth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114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 Process Flow</a:t>
            </a:r>
            <a:endParaRPr lang="en-CA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49" y="1690200"/>
            <a:ext cx="5413902" cy="421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8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49" y="1184366"/>
            <a:ext cx="5307758" cy="47193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 Process Flow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452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Domain Specific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</p:spPr>
        <p:txBody>
          <a:bodyPr/>
          <a:lstStyle/>
          <a:p>
            <a:r>
              <a:rPr lang="en-US" dirty="0" smtClean="0"/>
              <a:t>Let’s make a DSL that write’s like a test plan</a:t>
            </a:r>
          </a:p>
          <a:p>
            <a:r>
              <a:rPr lang="en-US" dirty="0" smtClean="0"/>
              <a:t>The DSL can then generate C code automatically</a:t>
            </a:r>
          </a:p>
          <a:p>
            <a:r>
              <a:rPr lang="en-US" dirty="0" smtClean="0"/>
              <a:t>Now the domain specialists don’t need to write complex code!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6837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An HIL DSL Look Like?</a:t>
            </a:r>
            <a:endParaRPr lang="en-CA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18498528"/>
              </p:ext>
            </p:extLst>
          </p:nvPr>
        </p:nvGraphicFramePr>
        <p:xfrm>
          <a:off x="2269734" y="1541417"/>
          <a:ext cx="7651931" cy="471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6518236"/>
            <a:ext cx="11939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sz="800" dirty="0" smtClean="0"/>
              <a:t>David </a:t>
            </a:r>
            <a:r>
              <a:rPr lang="en-CA" sz="800" dirty="0" err="1" smtClean="0"/>
              <a:t>Thonnessen</a:t>
            </a:r>
            <a:r>
              <a:rPr lang="en-CA" sz="800" dirty="0" smtClean="0"/>
              <a:t>, </a:t>
            </a:r>
            <a:r>
              <a:rPr lang="en-US" sz="800" dirty="0" smtClean="0"/>
              <a:t>Hardware-in-the-Loop </a:t>
            </a:r>
            <a:r>
              <a:rPr lang="en-US" sz="800" dirty="0"/>
              <a:t>Testing of Industrial Automation Systems Using PLC </a:t>
            </a:r>
            <a:r>
              <a:rPr lang="en-US" sz="800" dirty="0" smtClean="0"/>
              <a:t>Languages</a:t>
            </a:r>
          </a:p>
          <a:p>
            <a:pPr marL="342900" indent="-342900">
              <a:buAutoNum type="arabicPeriod"/>
            </a:pPr>
            <a:r>
              <a:rPr lang="en-US" sz="800" dirty="0" err="1" smtClean="0"/>
              <a:t>Thonnessen</a:t>
            </a:r>
            <a:r>
              <a:rPr lang="en-US" sz="800" dirty="0" smtClean="0"/>
              <a:t> &amp; </a:t>
            </a:r>
            <a:r>
              <a:rPr lang="en-US" sz="800" dirty="0" err="1" smtClean="0"/>
              <a:t>Reinker</a:t>
            </a:r>
            <a:r>
              <a:rPr lang="en-US" sz="800" dirty="0" smtClean="0"/>
              <a:t>, A </a:t>
            </a:r>
            <a:r>
              <a:rPr lang="en-US" sz="800" dirty="0"/>
              <a:t>Concept for PLC Hardware-in-the-loop Testing Using an Extension of Structured Text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136053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Comparison: Related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599040" cy="4350960"/>
          </a:xfrm>
        </p:spPr>
        <p:txBody>
          <a:bodyPr/>
          <a:lstStyle/>
          <a:p>
            <a:r>
              <a:rPr lang="en-US" dirty="0"/>
              <a:t>WCOMP: Waveform Comparison Tool for Mixed-signal Validation Regression in Memory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Proposed 3 comparison algorithms</a:t>
            </a:r>
          </a:p>
          <a:p>
            <a:pPr lvl="1"/>
            <a:r>
              <a:rPr lang="en-US" dirty="0" smtClean="0"/>
              <a:t>These algorithms are all for PWM-like pulse comparisons</a:t>
            </a:r>
          </a:p>
          <a:p>
            <a:pPr lvl="1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0" y="1515291"/>
            <a:ext cx="4391888" cy="53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1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Comparison: Related Work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050" y="1553391"/>
            <a:ext cx="58293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9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Comparison: Related Work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050" y="2491603"/>
            <a:ext cx="56673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57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Comparison: Related Work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312" y="1842844"/>
            <a:ext cx="6264775" cy="39573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0149" y="5800151"/>
            <a:ext cx="455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(For Pattern Comparison Algorithm)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562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Hardware In The Loop Testing?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5811306" y="296733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2788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Comparison: Related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838079" y="1825560"/>
            <a:ext cx="5763017" cy="4350960"/>
          </a:xfrm>
        </p:spPr>
        <p:txBody>
          <a:bodyPr/>
          <a:lstStyle/>
          <a:p>
            <a:r>
              <a:rPr lang="en-US" dirty="0" smtClean="0"/>
              <a:t>Matching Discrete Signals for Hardware-in-the-Loop-Testing of PLCs</a:t>
            </a:r>
          </a:p>
          <a:p>
            <a:pPr lvl="1"/>
            <a:r>
              <a:rPr lang="en-US" dirty="0" smtClean="0"/>
              <a:t>Proposed Set-Match</a:t>
            </a:r>
          </a:p>
          <a:p>
            <a:pPr lvl="1"/>
            <a:r>
              <a:rPr lang="en-US" dirty="0" smtClean="0"/>
              <a:t>An algorithm for matching discrete signals without the downfalls of P2P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096" y="1219200"/>
            <a:ext cx="52387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93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Comparison: Related Work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14" y="1690200"/>
            <a:ext cx="8844371" cy="451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30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</p:spPr>
        <p:txBody>
          <a:bodyPr/>
          <a:lstStyle/>
          <a:p>
            <a:r>
              <a:rPr lang="en-US" dirty="0" smtClean="0"/>
              <a:t>All these papers compare digital or close-to-digital signals</a:t>
            </a:r>
          </a:p>
          <a:p>
            <a:r>
              <a:rPr lang="en-US" dirty="0" smtClean="0"/>
              <a:t>On some boards, we have fully analog signals:</a:t>
            </a:r>
            <a:endParaRPr lang="en-CA" dirty="0" smtClean="0"/>
          </a:p>
          <a:p>
            <a:pPr lvl="1"/>
            <a:r>
              <a:rPr lang="en-US" dirty="0" smtClean="0"/>
              <a:t>Sine Waves</a:t>
            </a:r>
          </a:p>
          <a:p>
            <a:pPr lvl="1"/>
            <a:r>
              <a:rPr lang="en-US" dirty="0" smtClean="0"/>
              <a:t>Exponential Pulses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59" y="3883005"/>
            <a:ext cx="4029075" cy="2428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27" y="3172642"/>
            <a:ext cx="4991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97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Match Analog Signals?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</p:spPr>
        <p:txBody>
          <a:bodyPr/>
          <a:lstStyle/>
          <a:p>
            <a:r>
              <a:rPr lang="en-US" dirty="0" smtClean="0"/>
              <a:t>Ideally with a binary matching algorithm</a:t>
            </a:r>
          </a:p>
          <a:p>
            <a:pPr lvl="1"/>
            <a:r>
              <a:rPr lang="en-US" dirty="0" smtClean="0"/>
              <a:t>This is usually unrealistic</a:t>
            </a:r>
          </a:p>
          <a:p>
            <a:r>
              <a:rPr lang="en-US" dirty="0" smtClean="0"/>
              <a:t>So what options do we have?</a:t>
            </a:r>
          </a:p>
          <a:p>
            <a:pPr lvl="1"/>
            <a:r>
              <a:rPr lang="en-US" dirty="0" smtClean="0"/>
              <a:t>The algorithms discussed in previous works (pipe, </a:t>
            </a:r>
            <a:r>
              <a:rPr lang="en-US" dirty="0" err="1" smtClean="0"/>
              <a:t>rtol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Basic error measurements (</a:t>
            </a:r>
            <a:r>
              <a:rPr lang="en-US" dirty="0" err="1" smtClean="0"/>
              <a:t>mse</a:t>
            </a:r>
            <a:r>
              <a:rPr lang="en-US" dirty="0" smtClean="0"/>
              <a:t>, </a:t>
            </a:r>
            <a:r>
              <a:rPr lang="en-US" dirty="0" err="1" smtClean="0"/>
              <a:t>rmse</a:t>
            </a:r>
            <a:r>
              <a:rPr lang="en-US" dirty="0" smtClean="0"/>
              <a:t>, </a:t>
            </a:r>
            <a:r>
              <a:rPr lang="en-US" dirty="0" err="1" smtClean="0"/>
              <a:t>mae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Distance Measurements (Euclid, </a:t>
            </a:r>
            <a:r>
              <a:rPr lang="en-US" dirty="0" err="1"/>
              <a:t>F</a:t>
            </a:r>
            <a:r>
              <a:rPr lang="en-US" dirty="0" err="1" smtClean="0"/>
              <a:t>rechet</a:t>
            </a:r>
            <a:r>
              <a:rPr lang="en-US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454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How These Works For Simple Signals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5507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2CEAFC-3C25-E1BD-643F-F8883F43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Pt1: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54E399-1ABC-8D97-D33D-B813A521674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</p:spPr>
        <p:txBody>
          <a:bodyPr/>
          <a:lstStyle/>
          <a:p>
            <a:r>
              <a:rPr lang="en-CA" dirty="0"/>
              <a:t>What is the ideal matching algorithm?</a:t>
            </a:r>
          </a:p>
          <a:p>
            <a:pPr lvl="1"/>
            <a:r>
              <a:rPr lang="en-CA" dirty="0"/>
              <a:t>A binary one, it either matches or it doesn’t </a:t>
            </a:r>
          </a:p>
          <a:p>
            <a:pPr lvl="1"/>
            <a:r>
              <a:rPr lang="en-CA" dirty="0"/>
              <a:t>We have the algorithms discussed in papers above (pipe, </a:t>
            </a:r>
            <a:r>
              <a:rPr lang="en-CA" dirty="0" err="1"/>
              <a:t>rtol</a:t>
            </a:r>
            <a:r>
              <a:rPr lang="en-CA" dirty="0"/>
              <a:t>…)</a:t>
            </a:r>
          </a:p>
          <a:p>
            <a:pPr lvl="1"/>
            <a:r>
              <a:rPr lang="en-CA" dirty="0"/>
              <a:t>We have basic errors like </a:t>
            </a:r>
            <a:r>
              <a:rPr lang="en-CA" dirty="0" err="1"/>
              <a:t>mse</a:t>
            </a:r>
            <a:r>
              <a:rPr lang="en-CA" dirty="0"/>
              <a:t>, </a:t>
            </a:r>
            <a:r>
              <a:rPr lang="en-CA" dirty="0" err="1"/>
              <a:t>rmse</a:t>
            </a:r>
            <a:r>
              <a:rPr lang="en-CA" dirty="0"/>
              <a:t>, </a:t>
            </a:r>
            <a:r>
              <a:rPr lang="en-CA" dirty="0" err="1"/>
              <a:t>mae</a:t>
            </a:r>
            <a:endParaRPr lang="en-CA" dirty="0"/>
          </a:p>
          <a:p>
            <a:pPr lvl="1"/>
            <a:r>
              <a:rPr lang="en-CA" dirty="0"/>
              <a:t>We have distance measurements like Euclid, </a:t>
            </a:r>
            <a:r>
              <a:rPr lang="en-CA" dirty="0" err="1"/>
              <a:t>frechet</a:t>
            </a:r>
            <a:endParaRPr lang="en-CA" dirty="0"/>
          </a:p>
          <a:p>
            <a:r>
              <a:rPr lang="en-CA" dirty="0"/>
              <a:t>Show comparison plots for: (constant, </a:t>
            </a:r>
            <a:r>
              <a:rPr lang="en-CA" dirty="0" err="1"/>
              <a:t>pwm</a:t>
            </a:r>
            <a:r>
              <a:rPr lang="en-CA" dirty="0"/>
              <a:t>)</a:t>
            </a:r>
          </a:p>
          <a:p>
            <a:r>
              <a:rPr lang="en-CA" dirty="0"/>
              <a:t>But these signals cannot account for 2 key features in our signals</a:t>
            </a:r>
          </a:p>
          <a:p>
            <a:pPr lvl="1"/>
            <a:r>
              <a:rPr lang="en-CA" dirty="0"/>
              <a:t>1: Time invariance</a:t>
            </a:r>
          </a:p>
          <a:p>
            <a:pPr lvl="1"/>
            <a:r>
              <a:rPr lang="en-CA" dirty="0"/>
              <a:t>2: Unpredictable exponential fall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618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D9174A-C2D3-CA16-CD7A-FD67C60E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1F4A3F-2CD7-BF8D-F663-B2EE5C4E589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79" y="1825560"/>
            <a:ext cx="10515239" cy="4350960"/>
          </a:xfrm>
        </p:spPr>
        <p:txBody>
          <a:bodyPr>
            <a:normAutofit/>
          </a:bodyPr>
          <a:lstStyle/>
          <a:p>
            <a:r>
              <a:rPr lang="en-CA" dirty="0"/>
              <a:t>Signal Comparison Related work:</a:t>
            </a:r>
          </a:p>
          <a:p>
            <a:pPr lvl="1"/>
            <a:r>
              <a:rPr lang="en-CA" dirty="0"/>
              <a:t>WCOMP paper</a:t>
            </a:r>
          </a:p>
          <a:p>
            <a:pPr lvl="1"/>
            <a:r>
              <a:rPr lang="en-CA" dirty="0"/>
              <a:t>Set Match paper</a:t>
            </a:r>
          </a:p>
          <a:p>
            <a:pPr lvl="1"/>
            <a:r>
              <a:rPr lang="en-CA" dirty="0"/>
              <a:t>All of these papers focus on matching of simple digital signals (PWM type), mainly for digital ASIC testing</a:t>
            </a:r>
          </a:p>
          <a:p>
            <a:pPr lvl="1"/>
            <a:r>
              <a:rPr lang="en-CA" dirty="0"/>
              <a:t>We want to find algorithms for a wider range of signals (constant, </a:t>
            </a:r>
            <a:r>
              <a:rPr lang="en-CA" dirty="0" err="1"/>
              <a:t>pwm</a:t>
            </a:r>
            <a:r>
              <a:rPr lang="en-CA" dirty="0"/>
              <a:t>, sine, sawtooth, triangle, trapezoid)</a:t>
            </a:r>
          </a:p>
          <a:p>
            <a:pPr lvl="1"/>
            <a:r>
              <a:rPr lang="en-CA" dirty="0"/>
              <a:t>The next problem:</a:t>
            </a:r>
          </a:p>
          <a:p>
            <a:pPr lvl="2"/>
            <a:r>
              <a:rPr lang="en-CA" dirty="0"/>
              <a:t>On MIST, our board measures radiation events, which produce exponential pulses</a:t>
            </a:r>
          </a:p>
          <a:p>
            <a:pPr lvl="2"/>
            <a:r>
              <a:rPr lang="en-CA" dirty="0"/>
              <a:t>While these pulses can be digitized, they are far from basic PWM</a:t>
            </a:r>
          </a:p>
          <a:p>
            <a:pPr lvl="2"/>
            <a:r>
              <a:rPr lang="en-CA" dirty="0"/>
              <a:t>More-over, the pulses are driven by this equation, where alpha and beta are values which we don’t necessarily know at the time of testing</a:t>
            </a:r>
          </a:p>
          <a:p>
            <a:pPr lvl="2"/>
            <a:r>
              <a:rPr lang="en-CA" dirty="0"/>
              <a:t>Can we find a set of signal matching algorithms that are both accurate and fast?</a:t>
            </a:r>
          </a:p>
        </p:txBody>
      </p:sp>
    </p:spTree>
    <p:extLst>
      <p:ext uri="{BB962C8B-B14F-4D97-AF65-F5344CB8AC3E}">
        <p14:creationId xmlns:p14="http://schemas.microsoft.com/office/powerpoint/2010/main" val="1569820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66DCE2-0D15-A9A5-D008-79CF91C0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Pt1: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703B4A-21FA-59DD-61F7-0DF268B278C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79" y="1825560"/>
            <a:ext cx="10515239" cy="435096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Time invariance can be fixed by </a:t>
            </a:r>
            <a:r>
              <a:rPr lang="en-CA" dirty="0" err="1"/>
              <a:t>CrossCorrelation</a:t>
            </a:r>
            <a:r>
              <a:rPr lang="en-CA" dirty="0"/>
              <a:t> Shifting</a:t>
            </a:r>
          </a:p>
          <a:p>
            <a:pPr lvl="1"/>
            <a:r>
              <a:rPr lang="en-CA" dirty="0"/>
              <a:t>Basically we slide one signal across the other, and for each point calculate the dot product. We then shift the sliding signal by the index of the highest dot product.</a:t>
            </a:r>
          </a:p>
          <a:p>
            <a:pPr lvl="1"/>
            <a:r>
              <a:rPr lang="en-CA" dirty="0"/>
              <a:t>This allows us to align the signals in time before using a comparison algorithm to ensure time invariance</a:t>
            </a:r>
          </a:p>
          <a:p>
            <a:r>
              <a:rPr lang="en-CA" dirty="0"/>
              <a:t>Show comparison for: (sine, sawtooth, triangle, trapezoid)</a:t>
            </a:r>
          </a:p>
          <a:p>
            <a:r>
              <a:rPr lang="en-CA" dirty="0"/>
              <a:t>Unpredictable exponential fall is a little harder to fix</a:t>
            </a:r>
          </a:p>
          <a:p>
            <a:pPr lvl="1"/>
            <a:r>
              <a:rPr lang="en-CA" dirty="0"/>
              <a:t>We need an algorithm that allows to a signal to be “faster” in the time domain the one we compare it against</a:t>
            </a:r>
          </a:p>
          <a:p>
            <a:r>
              <a:rPr lang="en-CA" dirty="0"/>
              <a:t>Enter Dynamic Time Warping</a:t>
            </a:r>
          </a:p>
        </p:txBody>
      </p:sp>
    </p:spTree>
    <p:extLst>
      <p:ext uri="{BB962C8B-B14F-4D97-AF65-F5344CB8AC3E}">
        <p14:creationId xmlns:p14="http://schemas.microsoft.com/office/powerpoint/2010/main" val="624293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645DD8-C223-A0B1-46BB-603A0F81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Time Warping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408225-1C92-DA98-B675-FB211709AA4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825560"/>
            <a:ext cx="10560544" cy="4350960"/>
          </a:xfrm>
        </p:spPr>
        <p:txBody>
          <a:bodyPr/>
          <a:lstStyle/>
          <a:p>
            <a:r>
              <a:rPr lang="en-CA" dirty="0"/>
              <a:t>Explain Dynamic Time Warping</a:t>
            </a:r>
          </a:p>
          <a:p>
            <a:r>
              <a:rPr lang="en-CA" dirty="0"/>
              <a:t>Show why its needed for exponential pulses</a:t>
            </a:r>
          </a:p>
          <a:p>
            <a:r>
              <a:rPr lang="en-CA" dirty="0"/>
              <a:t>So clearly we need DTW, but </a:t>
            </a:r>
            <a:r>
              <a:rPr lang="en-CA" dirty="0" err="1"/>
              <a:t>theres</a:t>
            </a:r>
            <a:r>
              <a:rPr lang="en-CA" dirty="0"/>
              <a:t> one problem, its pretty slow</a:t>
            </a:r>
          </a:p>
          <a:p>
            <a:pPr lvl="1"/>
            <a:r>
              <a:rPr lang="en-CA" dirty="0"/>
              <a:t>Can we accelerate it?</a:t>
            </a:r>
          </a:p>
          <a:p>
            <a:r>
              <a:rPr lang="en-CA" dirty="0"/>
              <a:t>Show the initial algorithm</a:t>
            </a:r>
          </a:p>
          <a:p>
            <a:pPr lvl="1"/>
            <a:r>
              <a:rPr lang="en-CA" dirty="0"/>
              <a:t>3 stages, initialize array, gen costs, walk costs</a:t>
            </a:r>
          </a:p>
          <a:p>
            <a:pPr lvl="1"/>
            <a:r>
              <a:rPr lang="en-CA" dirty="0"/>
              <a:t>Has an n^2 memory footprint</a:t>
            </a:r>
          </a:p>
          <a:p>
            <a:pPr lvl="1"/>
            <a:r>
              <a:rPr lang="en-CA" dirty="0"/>
              <a:t>Has an 2n^2+2n runtime</a:t>
            </a:r>
          </a:p>
          <a:p>
            <a:pPr lvl="1"/>
            <a:r>
              <a:rPr lang="en-CA" dirty="0"/>
              <a:t>Walking is inherently serial with speculative indexing</a:t>
            </a:r>
          </a:p>
        </p:txBody>
      </p:sp>
    </p:spTree>
    <p:extLst>
      <p:ext uri="{BB962C8B-B14F-4D97-AF65-F5344CB8AC3E}">
        <p14:creationId xmlns:p14="http://schemas.microsoft.com/office/powerpoint/2010/main" val="2520178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7FAD43-79F8-386B-9B39-70DE936C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Pt2: Accelerate DTW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F40735-4A4B-95F3-2379-F11B616288C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</p:spPr>
        <p:txBody>
          <a:bodyPr/>
          <a:lstStyle/>
          <a:p>
            <a:r>
              <a:rPr lang="en-CA" dirty="0"/>
              <a:t>How can we accelerate this?</a:t>
            </a:r>
          </a:p>
          <a:p>
            <a:r>
              <a:rPr lang="en-CA" dirty="0"/>
              <a:t>Pt A: Basic accelerations</a:t>
            </a:r>
          </a:p>
          <a:p>
            <a:pPr lvl="1"/>
            <a:r>
              <a:rPr lang="en-CA" dirty="0"/>
              <a:t>Like in GEMM, the result is not dependant on the order of the loops</a:t>
            </a:r>
          </a:p>
          <a:p>
            <a:pPr lvl="1"/>
            <a:r>
              <a:rPr lang="en-CA" dirty="0"/>
              <a:t>In initialization, we don’t actually need initialize the entire array</a:t>
            </a:r>
          </a:p>
          <a:p>
            <a:pPr lvl="1"/>
            <a:r>
              <a:rPr lang="en-CA" dirty="0"/>
              <a:t>Reduce the bit width of cost matrix</a:t>
            </a:r>
          </a:p>
          <a:p>
            <a:pPr lvl="2"/>
            <a:r>
              <a:rPr lang="en-CA" dirty="0"/>
              <a:t>Exact result isn’t important, only that the results are comparable relative to one another</a:t>
            </a:r>
          </a:p>
          <a:p>
            <a:r>
              <a:rPr lang="en-CA" dirty="0"/>
              <a:t>Results of Pt A</a:t>
            </a:r>
          </a:p>
        </p:txBody>
      </p:sp>
    </p:spTree>
    <p:extLst>
      <p:ext uri="{BB962C8B-B14F-4D97-AF65-F5344CB8AC3E}">
        <p14:creationId xmlns:p14="http://schemas.microsoft.com/office/powerpoint/2010/main" val="166027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Hardware In The Loop Testing?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27" y="1690200"/>
            <a:ext cx="3238167" cy="2156619"/>
          </a:xfrm>
        </p:spPr>
      </p:pic>
    </p:spTree>
    <p:extLst>
      <p:ext uri="{BB962C8B-B14F-4D97-AF65-F5344CB8AC3E}">
        <p14:creationId xmlns:p14="http://schemas.microsoft.com/office/powerpoint/2010/main" val="1866320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654AF0-64B3-F2E5-7384-E4DEEDAE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Pt2: Accelerate DTW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292211-FAFC-8FAB-F61F-143D16FA634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</p:spPr>
        <p:txBody>
          <a:bodyPr/>
          <a:lstStyle/>
          <a:p>
            <a:r>
              <a:rPr lang="en-CA" dirty="0"/>
              <a:t>Pt B: Multithreading</a:t>
            </a:r>
          </a:p>
          <a:p>
            <a:pPr lvl="1"/>
            <a:r>
              <a:rPr lang="en-CA" dirty="0"/>
              <a:t>Can we multithread the initialization or cost gen?</a:t>
            </a:r>
          </a:p>
          <a:p>
            <a:pPr lvl="1"/>
            <a:r>
              <a:rPr lang="en-CA" dirty="0"/>
              <a:t>Initialization is entirely independent, so multithreading is trivial</a:t>
            </a:r>
          </a:p>
          <a:p>
            <a:pPr lvl="1"/>
            <a:r>
              <a:rPr lang="en-CA" dirty="0"/>
              <a:t>Cost gen unfortunately has dependencies, diagonals require the results of the entire upper matrix (Show block A)</a:t>
            </a:r>
          </a:p>
          <a:p>
            <a:pPr lvl="1"/>
            <a:r>
              <a:rPr lang="en-CA" dirty="0"/>
              <a:t>We can’t thread the diagonals since one would have to completely finished before another begins (Show block A)</a:t>
            </a:r>
          </a:p>
          <a:p>
            <a:pPr lvl="1"/>
            <a:r>
              <a:rPr lang="en-CA" dirty="0"/>
              <a:t>We could however multithread rows and columns dependently (Show block B)</a:t>
            </a:r>
          </a:p>
          <a:p>
            <a:pPr lvl="1"/>
            <a:r>
              <a:rPr lang="en-CA" dirty="0"/>
              <a:t>This would allow 2 threads to run together. #0 starts, signals #1 after the first element is calculated, and so on…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8111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63EA55-E26A-4E46-8C8B-B09495D9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Pt2: Accelerate DTW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6F1642-24A0-048E-B517-D02A9A2B3A3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79" y="1825560"/>
            <a:ext cx="10515239" cy="435096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This introduces a new issue however, row threads have great cache locality, but column threads don’t</a:t>
            </a:r>
          </a:p>
          <a:p>
            <a:r>
              <a:rPr lang="en-CA" dirty="0"/>
              <a:t>What if we reorder the how the matrix is stored in memory to fix this issue?</a:t>
            </a:r>
          </a:p>
          <a:p>
            <a:pPr lvl="1"/>
            <a:r>
              <a:rPr lang="en-CA" dirty="0"/>
              <a:t>Now we have good cache locality for both row and column threads</a:t>
            </a:r>
          </a:p>
          <a:p>
            <a:r>
              <a:rPr lang="en-CA" dirty="0"/>
              <a:t>We could also block the matrix and run threads on individual blocks</a:t>
            </a:r>
          </a:p>
          <a:p>
            <a:pPr lvl="1"/>
            <a:r>
              <a:rPr lang="en-CA" dirty="0"/>
              <a:t>This would change our data dependencies (show block A)</a:t>
            </a:r>
          </a:p>
          <a:p>
            <a:pPr lvl="1"/>
            <a:r>
              <a:rPr lang="en-CA" dirty="0"/>
              <a:t>This would also require a different matrix memory mapping to keep cache locality high</a:t>
            </a:r>
          </a:p>
          <a:p>
            <a:pPr lvl="1"/>
            <a:r>
              <a:rPr lang="en-CA" dirty="0"/>
              <a:t>We are no longer restricted to only 2 threads</a:t>
            </a:r>
          </a:p>
          <a:p>
            <a:pPr lvl="1"/>
            <a:r>
              <a:rPr lang="en-CA" dirty="0"/>
              <a:t>This blocking and thread performance comparison is yet to be implemented but I aim to for the end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862954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67877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</p:spPr>
        <p:txBody>
          <a:bodyPr/>
          <a:lstStyle/>
          <a:p>
            <a:r>
              <a:rPr lang="en-CA" dirty="0" smtClean="0"/>
              <a:t>D. </a:t>
            </a:r>
            <a:r>
              <a:rPr lang="en-CA" dirty="0" err="1" smtClean="0"/>
              <a:t>Thönnessen</a:t>
            </a:r>
            <a:r>
              <a:rPr lang="en-CA" dirty="0"/>
              <a:t>, </a:t>
            </a:r>
            <a:r>
              <a:rPr lang="en-CA" dirty="0" smtClean="0"/>
              <a:t>“</a:t>
            </a:r>
            <a:r>
              <a:rPr lang="en-US" dirty="0"/>
              <a:t>Hardware-in-the-Loop testing of industrial automation systems using PLC </a:t>
            </a:r>
            <a:r>
              <a:rPr lang="en-US" dirty="0" smtClean="0"/>
              <a:t>languages,</a:t>
            </a:r>
            <a:r>
              <a:rPr lang="en-CA" dirty="0" smtClean="0"/>
              <a:t>” </a:t>
            </a:r>
            <a:r>
              <a:rPr lang="en-CA" dirty="0"/>
              <a:t>Dissertation, RWTH Aachen University, </a:t>
            </a:r>
            <a:r>
              <a:rPr lang="en-CA" dirty="0" smtClean="0"/>
              <a:t>2021, </a:t>
            </a:r>
            <a:r>
              <a:rPr lang="en-CA" dirty="0" err="1" smtClean="0"/>
              <a:t>doi</a:t>
            </a:r>
            <a:r>
              <a:rPr lang="en-CA" dirty="0" smtClean="0"/>
              <a:t>: 10.18154/RWTH-2021-08705</a:t>
            </a:r>
          </a:p>
          <a:p>
            <a:r>
              <a:rPr lang="en-CA" dirty="0" smtClean="0"/>
              <a:t>D</a:t>
            </a:r>
            <a:r>
              <a:rPr lang="en-CA" dirty="0"/>
              <a:t>. </a:t>
            </a:r>
            <a:r>
              <a:rPr lang="en-CA" dirty="0" err="1"/>
              <a:t>Thönnessen</a:t>
            </a:r>
            <a:r>
              <a:rPr lang="en-CA" dirty="0"/>
              <a:t>, N. </a:t>
            </a:r>
            <a:r>
              <a:rPr lang="en-CA" dirty="0" err="1"/>
              <a:t>Reinker</a:t>
            </a:r>
            <a:r>
              <a:rPr lang="en-CA" dirty="0"/>
              <a:t>, S. </a:t>
            </a:r>
            <a:r>
              <a:rPr lang="en-CA" dirty="0" err="1"/>
              <a:t>Rakel</a:t>
            </a:r>
            <a:r>
              <a:rPr lang="en-CA" dirty="0"/>
              <a:t> and S. </a:t>
            </a:r>
            <a:r>
              <a:rPr lang="en-CA" dirty="0" err="1"/>
              <a:t>Kowalewski</a:t>
            </a:r>
            <a:r>
              <a:rPr lang="en-CA" dirty="0"/>
              <a:t>, "A concept for PLC hardware-in-the-loop testing using an extension of structured text," </a:t>
            </a:r>
            <a:r>
              <a:rPr lang="en-CA" i="1" dirty="0"/>
              <a:t>2017 22nd IEEE International Conference on Emerging Technologies and Factory Automation (ETFA)</a:t>
            </a:r>
            <a:r>
              <a:rPr lang="en-CA" dirty="0"/>
              <a:t>, Limassol, Cyprus, 2017, pp. 1-8, </a:t>
            </a:r>
            <a:r>
              <a:rPr lang="en-CA" dirty="0" err="1"/>
              <a:t>doi</a:t>
            </a:r>
            <a:r>
              <a:rPr lang="en-CA" dirty="0"/>
              <a:t>: 10.1109/ETFA.2017.8247580</a:t>
            </a:r>
            <a:r>
              <a:rPr lang="en-CA" dirty="0" smtClean="0"/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74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Hardware In The Loop Testing?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27" y="1690200"/>
            <a:ext cx="3238167" cy="215661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092" y="4498463"/>
            <a:ext cx="2923914" cy="188105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2796310">
            <a:off x="7255454" y="4068741"/>
            <a:ext cx="183359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3" y="3653731"/>
            <a:ext cx="2725783" cy="2725783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9099160">
            <a:off x="3066154" y="4009133"/>
            <a:ext cx="183359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03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Hardware In The Loop Testing?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27" y="1690200"/>
            <a:ext cx="3238167" cy="215661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092" y="4498463"/>
            <a:ext cx="2923914" cy="188105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2796310">
            <a:off x="7255454" y="4068741"/>
            <a:ext cx="183359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95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Hardware In The Loop Testing?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27" y="1690200"/>
            <a:ext cx="3238167" cy="215661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4493403"/>
            <a:ext cx="3243234" cy="182526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811006" y="4710314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468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Hardware In The Loop Testing?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27" y="1690200"/>
            <a:ext cx="3238167" cy="215661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01" y="4493403"/>
            <a:ext cx="2629421" cy="2072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4493403"/>
            <a:ext cx="3243234" cy="182526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178628" y="4911634"/>
            <a:ext cx="1375954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356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Hardware In The Loop Testing?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27" y="1690200"/>
            <a:ext cx="3238167" cy="215661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01" y="4493403"/>
            <a:ext cx="2629421" cy="2072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092" y="4498463"/>
            <a:ext cx="2923914" cy="18810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4493403"/>
            <a:ext cx="3243234" cy="182526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178628" y="4911634"/>
            <a:ext cx="1375954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Arrow 9"/>
          <p:cNvSpPr/>
          <p:nvPr/>
        </p:nvSpPr>
        <p:spPr>
          <a:xfrm rot="10800000">
            <a:off x="7559172" y="5137947"/>
            <a:ext cx="1375954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66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Hardware In The Loop Testing?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27" y="1690200"/>
            <a:ext cx="3238167" cy="215661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01" y="4493403"/>
            <a:ext cx="2629421" cy="2072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092" y="4498463"/>
            <a:ext cx="2923914" cy="18810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4493403"/>
            <a:ext cx="3243234" cy="182526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178628" y="4911634"/>
            <a:ext cx="1375954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Arrow 9"/>
          <p:cNvSpPr/>
          <p:nvPr/>
        </p:nvSpPr>
        <p:spPr>
          <a:xfrm rot="10800000">
            <a:off x="7559172" y="5137947"/>
            <a:ext cx="1375954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/>
          <p:cNvSpPr/>
          <p:nvPr/>
        </p:nvSpPr>
        <p:spPr>
          <a:xfrm rot="16200000">
            <a:off x="5559476" y="3957178"/>
            <a:ext cx="706689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 rot="5400000">
            <a:off x="6060967" y="4017284"/>
            <a:ext cx="706689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27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4200</TotalTime>
  <Words>1295</Words>
  <Application>Microsoft Office PowerPoint</Application>
  <PresentationFormat>Widescreen</PresentationFormat>
  <Paragraphs>148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DejaVu Sans</vt:lpstr>
      <vt:lpstr>Times New Roman</vt:lpstr>
      <vt:lpstr>Office Theme</vt:lpstr>
      <vt:lpstr>Office Theme</vt:lpstr>
      <vt:lpstr>Domain-Specific Languages for Hardware In The Loop Testing</vt:lpstr>
      <vt:lpstr>What Is Hardware In The Loop Testing?</vt:lpstr>
      <vt:lpstr>What Is Hardware In The Loop Testing?</vt:lpstr>
      <vt:lpstr>What Is Hardware In The Loop Testing?</vt:lpstr>
      <vt:lpstr>What Is Hardware In The Loop Testing?</vt:lpstr>
      <vt:lpstr>What Is Hardware In The Loop Testing?</vt:lpstr>
      <vt:lpstr>What Is Hardware In The Loop Testing?</vt:lpstr>
      <vt:lpstr>What Is Hardware In The Loop Testing?</vt:lpstr>
      <vt:lpstr>What Is Hardware In The Loop Testing?</vt:lpstr>
      <vt:lpstr>What Is Hardware In The Loop Testing?</vt:lpstr>
      <vt:lpstr>So What’s The Problem?</vt:lpstr>
      <vt:lpstr>HIL Process Flow</vt:lpstr>
      <vt:lpstr>HIL Process Flow</vt:lpstr>
      <vt:lpstr>Enter Domain Specific Languages</vt:lpstr>
      <vt:lpstr>What Would An HIL DSL Look Like?</vt:lpstr>
      <vt:lpstr>Signal Comparison: Related Work</vt:lpstr>
      <vt:lpstr>Signal Comparison: Related Work</vt:lpstr>
      <vt:lpstr>Signal Comparison: Related Work</vt:lpstr>
      <vt:lpstr>Signal Comparison: Related Work</vt:lpstr>
      <vt:lpstr>Signal Comparison: Related Work</vt:lpstr>
      <vt:lpstr>Signal Comparison: Related Work</vt:lpstr>
      <vt:lpstr>What’s Missing?</vt:lpstr>
      <vt:lpstr>How Can We Match Analog Signals?</vt:lpstr>
      <vt:lpstr>Let’s See How These Works For Simple Signals</vt:lpstr>
      <vt:lpstr>Pt1: Accuracy</vt:lpstr>
      <vt:lpstr>Plan</vt:lpstr>
      <vt:lpstr>Pt1: Accuracy</vt:lpstr>
      <vt:lpstr>Dynamic Time Warping</vt:lpstr>
      <vt:lpstr>Pt2: Accelerate DTW</vt:lpstr>
      <vt:lpstr>Pt2: Accelerate DTW</vt:lpstr>
      <vt:lpstr>Pt2: Accelerate DTW</vt:lpstr>
      <vt:lpstr>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Unlimited Vector Extension with Data Streaming Support</dc:title>
  <dc:subject/>
  <dc:creator>Graham</dc:creator>
  <dc:description/>
  <cp:lastModifiedBy>Graham</cp:lastModifiedBy>
  <cp:revision>55</cp:revision>
  <dcterms:created xsi:type="dcterms:W3CDTF">2022-10-13T20:54:47Z</dcterms:created>
  <dcterms:modified xsi:type="dcterms:W3CDTF">2023-11-14T06:18:30Z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