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50E18B0B-F4CE-4FC7-A32B-136453787FED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71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CA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F379A4-3799-4402-8123-39530AF6C7F4}" type="slidenum">
              <a:rPr lang="en-US" sz="1200" b="0" strike="noStrike" spc="-1">
                <a:latin typeface="Times New Roman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24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3FD4FA-290B-41E0-8A75-91FFFC43AC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8BA74-A722-4D94-A965-0ACDD4C175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117FC6-545B-4AD6-BE7D-C597290096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5C104-E335-44CB-AA64-B02DFC7466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F24C71-0BDA-40AE-ACCB-E5BD6F9A7A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4B1384-22E5-4983-876A-830E725DF3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FD4E7-516A-43A8-92E7-E3D6277208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FA5FFB-FFAE-4DE2-8DB3-865E5B9D25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CB5F23-930A-4069-93B5-7972C4706B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F691BE-6487-4265-95BD-746484C743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7FDB33-86D6-4FE1-B20D-D44D54FF2E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7BFB0-7AB6-4A52-8E23-EEBDC47B1D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Image" descr="McMaster University Brighter World themed background image featuring overlayed circles, radiences and an image of the McMaster Iconic Archway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17480" y="634680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13480" y="4212720"/>
            <a:ext cx="1819080" cy="135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464F55"/>
                </a:solidFill>
                <a:latin typeface="Calibri"/>
              </a:rPr>
              <a:t>Meeting or Audience Date</a:t>
            </a:r>
            <a:endParaRPr lang="en-US" sz="147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" name="Brighter World Divider"/>
          <p:cNvCxnSpPr/>
          <p:nvPr/>
        </p:nvCxnSpPr>
        <p:spPr>
          <a:xfrm>
            <a:off x="0" y="6214680"/>
            <a:ext cx="10280160" cy="360"/>
          </a:xfrm>
          <a:prstGeom prst="straightConnector1">
            <a:avLst/>
          </a:prstGeom>
          <a:ln w="38100">
            <a:solidFill>
              <a:srgbClr val="7C0040"/>
            </a:solidFill>
          </a:ln>
        </p:spPr>
      </p:cxnSp>
      <p:pic>
        <p:nvPicPr>
          <p:cNvPr id="4" name="McMaster Logo" descr="McMaster University Logo"/>
          <p:cNvPicPr/>
          <p:nvPr/>
        </p:nvPicPr>
        <p:blipFill>
          <a:blip r:embed="rId15"/>
          <a:stretch/>
        </p:blipFill>
        <p:spPr>
          <a:xfrm>
            <a:off x="10617120" y="5979600"/>
            <a:ext cx="1358640" cy="748800"/>
          </a:xfrm>
          <a:prstGeom prst="rect">
            <a:avLst/>
          </a:prstGeom>
          <a:ln w="0">
            <a:noFill/>
          </a:ln>
        </p:spPr>
      </p:pic>
      <p:pic>
        <p:nvPicPr>
          <p:cNvPr id="5" name="Brighter World Logo" descr="Brighter World Logo"/>
          <p:cNvPicPr/>
          <p:nvPr/>
        </p:nvPicPr>
        <p:blipFill>
          <a:blip r:embed="rId16"/>
          <a:srcRect r="39171"/>
          <a:stretch/>
        </p:blipFill>
        <p:spPr>
          <a:xfrm>
            <a:off x="267840" y="6446520"/>
            <a:ext cx="1514520" cy="182160"/>
          </a:xfrm>
          <a:prstGeom prst="rect">
            <a:avLst/>
          </a:prstGeom>
          <a:ln w="0">
            <a:noFill/>
          </a:ln>
        </p:spPr>
      </p:pic>
      <p:sp>
        <p:nvSpPr>
          <p:cNvPr id="6" name="URL"/>
          <p:cNvSpPr/>
          <p:nvPr/>
        </p:nvSpPr>
        <p:spPr>
          <a:xfrm>
            <a:off x="1703520" y="6365520"/>
            <a:ext cx="33393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26">
                <a:solidFill>
                  <a:srgbClr val="000000"/>
                </a:solidFill>
                <a:latin typeface="Arial"/>
              </a:rPr>
              <a:t>mcmaster.ca</a:t>
            </a:r>
            <a:endParaRPr lang="en-CA" sz="13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A6061D-3D1C-46ED-9CA0-59A7C7FF5E5A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360" y="1888714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000" dirty="0"/>
              <a:t>Domain-Specific Languages for Hardware In The Loop Testing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00268" y="4169177"/>
            <a:ext cx="1819080" cy="15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 dirty="0">
                <a:solidFill>
                  <a:srgbClr val="000000"/>
                </a:solidFill>
                <a:latin typeface="Calibri"/>
              </a:rPr>
              <a:t>By: Graham Power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EA55-E26A-4E46-8C8B-B09495D9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1642-24A0-048E-B517-D02A9A2B3A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This introduces a new issue however, row threads have great cache locality, but column threads don’t</a:t>
            </a:r>
          </a:p>
          <a:p>
            <a:r>
              <a:rPr lang="en-CA" dirty="0"/>
              <a:t>What if we reorder the how the matrix is stored in memory to fix this issue?</a:t>
            </a:r>
          </a:p>
          <a:p>
            <a:pPr lvl="1"/>
            <a:r>
              <a:rPr lang="en-CA" dirty="0"/>
              <a:t>Now we have good cache locality for both row and column threads</a:t>
            </a:r>
          </a:p>
          <a:p>
            <a:r>
              <a:rPr lang="en-CA" dirty="0"/>
              <a:t>We could also block the matrix and run threads on individual blocks</a:t>
            </a:r>
          </a:p>
          <a:p>
            <a:pPr lvl="1"/>
            <a:r>
              <a:rPr lang="en-CA" dirty="0"/>
              <a:t>This would change our data dependencies (show block A)</a:t>
            </a:r>
          </a:p>
          <a:p>
            <a:pPr lvl="1"/>
            <a:r>
              <a:rPr lang="en-CA" dirty="0"/>
              <a:t>This would also require a different matrix memory mapping to keep cache locality high</a:t>
            </a:r>
          </a:p>
          <a:p>
            <a:pPr lvl="1"/>
            <a:r>
              <a:rPr lang="en-CA" dirty="0"/>
              <a:t>We are no longer restricted to only 2 threads</a:t>
            </a:r>
          </a:p>
          <a:p>
            <a:pPr lvl="1"/>
            <a:r>
              <a:rPr lang="en-CA" dirty="0"/>
              <a:t>This blocking and thread performance comparison is yet to be implemented but I aim to for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8629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6787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341-F7AD-A5AC-DE34-9D1A8B3B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6818-4BC8-1D97-455D-1CD9A9CC24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/>
          </a:bodyPr>
          <a:lstStyle/>
          <a:p>
            <a:r>
              <a:rPr lang="en-CA" dirty="0"/>
              <a:t>What is HIL?</a:t>
            </a:r>
          </a:p>
          <a:p>
            <a:pPr lvl="1"/>
            <a:r>
              <a:rPr lang="en-CA" dirty="0"/>
              <a:t>The problem: </a:t>
            </a:r>
          </a:p>
          <a:p>
            <a:pPr lvl="2"/>
            <a:r>
              <a:rPr lang="en-CA" dirty="0"/>
              <a:t>On MIST we have a board we want to test live with hardware</a:t>
            </a:r>
          </a:p>
          <a:p>
            <a:pPr lvl="2"/>
            <a:r>
              <a:rPr lang="en-CA" dirty="0"/>
              <a:t>We connect the inputs &amp; outputs of the board to a test board and we want to drive inputs and compare outputs? How to do this?</a:t>
            </a:r>
          </a:p>
          <a:p>
            <a:pPr lvl="2"/>
            <a:r>
              <a:rPr lang="en-CA" dirty="0"/>
              <a:t>currently, testing plans are currently executed manually</a:t>
            </a:r>
          </a:p>
          <a:p>
            <a:pPr lvl="2"/>
            <a:r>
              <a:rPr lang="en-CA" dirty="0"/>
              <a:t>What if instead we could write code?!! But the people who know how to write the code don’t know about the physics required to qualify a board. The physicists don’t know how to code</a:t>
            </a:r>
          </a:p>
          <a:p>
            <a:pPr lvl="2"/>
            <a:r>
              <a:rPr lang="en-CA" dirty="0"/>
              <a:t>This creates a feedback loop which can last a long time, slowing testing down</a:t>
            </a:r>
          </a:p>
          <a:p>
            <a:pPr lvl="2"/>
            <a:r>
              <a:rPr lang="en-CA" dirty="0"/>
              <a:t>We need a way to stop this loop. What if we could greatly simplify the code required, leaving only exactly the functionality we need to test, and making it read like a test plan</a:t>
            </a:r>
          </a:p>
        </p:txBody>
      </p:sp>
    </p:spTree>
    <p:extLst>
      <p:ext uri="{BB962C8B-B14F-4D97-AF65-F5344CB8AC3E}">
        <p14:creationId xmlns:p14="http://schemas.microsoft.com/office/powerpoint/2010/main" val="14984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42EE-7A75-FA05-BC22-A0019D3A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FFA3-3C5B-4C30-2745-4FD2980F7D5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Enter DSL</a:t>
            </a:r>
          </a:p>
          <a:p>
            <a:pPr lvl="1"/>
            <a:r>
              <a:rPr lang="en-CA" dirty="0"/>
              <a:t>Lets write a DSL that reads like a test plan but can run these tests automatically</a:t>
            </a:r>
          </a:p>
          <a:p>
            <a:pPr lvl="1"/>
            <a:r>
              <a:rPr lang="en-CA" dirty="0"/>
              <a:t>This way the physicists don’t need to learn complex code</a:t>
            </a:r>
          </a:p>
          <a:p>
            <a:r>
              <a:rPr lang="en-CA" dirty="0"/>
              <a:t>The thesis paper:</a:t>
            </a:r>
          </a:p>
          <a:p>
            <a:pPr lvl="1"/>
            <a:r>
              <a:rPr lang="en-CA" dirty="0"/>
              <a:t>They describe HIL as having X parts</a:t>
            </a:r>
          </a:p>
          <a:p>
            <a:pPr lvl="1"/>
            <a:r>
              <a:rPr lang="en-CA" dirty="0"/>
              <a:t>Setting signals is fairly easy, so for this project, I’ll be focusing on the signal comparison problem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9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174A-C2D3-CA16-CD7A-FD67C60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4A3F-2CD7-BF8D-F663-B2EE5C4E58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Signal Comparison Related work:</a:t>
            </a:r>
          </a:p>
          <a:p>
            <a:pPr lvl="1"/>
            <a:r>
              <a:rPr lang="en-CA" dirty="0"/>
              <a:t>WCOMP paper</a:t>
            </a:r>
          </a:p>
          <a:p>
            <a:pPr lvl="1"/>
            <a:r>
              <a:rPr lang="en-CA" dirty="0"/>
              <a:t>Set Match paper</a:t>
            </a:r>
          </a:p>
          <a:p>
            <a:pPr lvl="1"/>
            <a:r>
              <a:rPr lang="en-CA" dirty="0"/>
              <a:t>All of these papers focus on matching of simple digital signals (PWM type), mainly for digital ASIC testing</a:t>
            </a:r>
          </a:p>
          <a:p>
            <a:pPr lvl="1"/>
            <a:r>
              <a:rPr lang="en-CA" dirty="0"/>
              <a:t>We want to find algorithms for a wider range of signals (constant, </a:t>
            </a:r>
            <a:r>
              <a:rPr lang="en-CA" dirty="0" err="1"/>
              <a:t>pwm</a:t>
            </a:r>
            <a:r>
              <a:rPr lang="en-CA" dirty="0"/>
              <a:t>, sine, sawtooth, triangle, trapezoid)</a:t>
            </a:r>
          </a:p>
          <a:p>
            <a:pPr lvl="1"/>
            <a:r>
              <a:rPr lang="en-CA" dirty="0"/>
              <a:t>The next problem:</a:t>
            </a:r>
          </a:p>
          <a:p>
            <a:pPr lvl="2"/>
            <a:r>
              <a:rPr lang="en-CA" dirty="0"/>
              <a:t>On MIST, our board measures radiation events, which produce exponential pulses</a:t>
            </a:r>
          </a:p>
          <a:p>
            <a:pPr lvl="2"/>
            <a:r>
              <a:rPr lang="en-CA" dirty="0"/>
              <a:t>While these pulses can be digitized, they are far from basic PWM</a:t>
            </a:r>
          </a:p>
          <a:p>
            <a:pPr lvl="2"/>
            <a:r>
              <a:rPr lang="en-CA" dirty="0"/>
              <a:t>More-over, the pulses are driven by this equation, where alpha and beta are values which we don’t necessarily know at the time of testing</a:t>
            </a:r>
          </a:p>
          <a:p>
            <a:pPr lvl="2"/>
            <a:r>
              <a:rPr lang="en-CA" dirty="0"/>
              <a:t>Can we find a set of signal matching algorithms that are both accurate and fast?</a:t>
            </a:r>
          </a:p>
        </p:txBody>
      </p:sp>
    </p:spTree>
    <p:extLst>
      <p:ext uri="{BB962C8B-B14F-4D97-AF65-F5344CB8AC3E}">
        <p14:creationId xmlns:p14="http://schemas.microsoft.com/office/powerpoint/2010/main" val="15698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EAFC-3C25-E1BD-643F-F8883F43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Pt1: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E399-1ABC-8D97-D33D-B813A521674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What is the ideal matching algorithm?</a:t>
            </a:r>
          </a:p>
          <a:p>
            <a:pPr lvl="1"/>
            <a:r>
              <a:rPr lang="en-CA" dirty="0"/>
              <a:t>A binary one, it either matches or it doesn’t </a:t>
            </a:r>
          </a:p>
          <a:p>
            <a:pPr lvl="1"/>
            <a:r>
              <a:rPr lang="en-CA" dirty="0"/>
              <a:t>We have the algorithms discussed in papers above (pipe, </a:t>
            </a:r>
            <a:r>
              <a:rPr lang="en-CA" dirty="0" err="1"/>
              <a:t>rtol</a:t>
            </a:r>
            <a:r>
              <a:rPr lang="en-CA" dirty="0"/>
              <a:t>…)</a:t>
            </a:r>
          </a:p>
          <a:p>
            <a:pPr lvl="1"/>
            <a:r>
              <a:rPr lang="en-CA" dirty="0"/>
              <a:t>We have basic errors like </a:t>
            </a:r>
            <a:r>
              <a:rPr lang="en-CA" dirty="0" err="1"/>
              <a:t>mse</a:t>
            </a:r>
            <a:r>
              <a:rPr lang="en-CA" dirty="0"/>
              <a:t>, </a:t>
            </a:r>
            <a:r>
              <a:rPr lang="en-CA" dirty="0" err="1"/>
              <a:t>rmse</a:t>
            </a:r>
            <a:r>
              <a:rPr lang="en-CA" dirty="0"/>
              <a:t>, </a:t>
            </a:r>
            <a:r>
              <a:rPr lang="en-CA" dirty="0" err="1"/>
              <a:t>mae</a:t>
            </a:r>
            <a:endParaRPr lang="en-CA" dirty="0"/>
          </a:p>
          <a:p>
            <a:pPr lvl="1"/>
            <a:r>
              <a:rPr lang="en-CA" dirty="0"/>
              <a:t>We have distance measurements like Euclid, </a:t>
            </a:r>
            <a:r>
              <a:rPr lang="en-CA" dirty="0" err="1"/>
              <a:t>frechet</a:t>
            </a:r>
            <a:endParaRPr lang="en-CA" dirty="0"/>
          </a:p>
          <a:p>
            <a:r>
              <a:rPr lang="en-CA" dirty="0"/>
              <a:t>Show comparison plots for: (constant, </a:t>
            </a:r>
            <a:r>
              <a:rPr lang="en-CA" dirty="0" err="1"/>
              <a:t>pwm</a:t>
            </a:r>
            <a:r>
              <a:rPr lang="en-CA" dirty="0"/>
              <a:t>)</a:t>
            </a:r>
          </a:p>
          <a:p>
            <a:r>
              <a:rPr lang="en-CA" dirty="0"/>
              <a:t>But these signals cannot account for 2 key features in our signals</a:t>
            </a:r>
          </a:p>
          <a:p>
            <a:pPr lvl="1"/>
            <a:r>
              <a:rPr lang="en-CA" dirty="0"/>
              <a:t>1: Time invariance</a:t>
            </a:r>
          </a:p>
          <a:p>
            <a:pPr lvl="1"/>
            <a:r>
              <a:rPr lang="en-CA" dirty="0"/>
              <a:t>2: Unpredictable exponential fall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1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DCE2-0D15-A9A5-D008-79CF91C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Pt1: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3B4A-21FA-59DD-61F7-0DF268B278C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Time invariance can be fixed by </a:t>
            </a:r>
            <a:r>
              <a:rPr lang="en-CA" dirty="0" err="1"/>
              <a:t>CrossCorrelation</a:t>
            </a:r>
            <a:r>
              <a:rPr lang="en-CA" dirty="0"/>
              <a:t> Shifting</a:t>
            </a:r>
          </a:p>
          <a:p>
            <a:pPr lvl="1"/>
            <a:r>
              <a:rPr lang="en-CA" dirty="0"/>
              <a:t>Basically we slide one signal across the other, and for each point calculate the dot product. We then shift the sliding signal by the index of the highest dot product.</a:t>
            </a:r>
          </a:p>
          <a:p>
            <a:pPr lvl="1"/>
            <a:r>
              <a:rPr lang="en-CA" dirty="0"/>
              <a:t>This allows us to align the signals in time before using a comparison algorithm to ensure time invariance</a:t>
            </a:r>
          </a:p>
          <a:p>
            <a:r>
              <a:rPr lang="en-CA" dirty="0"/>
              <a:t>Show comparison for: (sine, sawtooth, triangle, trapezoid)</a:t>
            </a:r>
          </a:p>
          <a:p>
            <a:r>
              <a:rPr lang="en-CA" dirty="0"/>
              <a:t>Unpredictable exponential fall is a little harder to fix</a:t>
            </a:r>
          </a:p>
          <a:p>
            <a:pPr lvl="1"/>
            <a:r>
              <a:rPr lang="en-CA" dirty="0"/>
              <a:t>We need an algorithm that allows to a signal to be “faster” in the time domain the one we compare it against</a:t>
            </a:r>
          </a:p>
          <a:p>
            <a:r>
              <a:rPr lang="en-CA" dirty="0"/>
              <a:t>Enter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62429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5DD8-C223-A0B1-46BB-603A0F8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Time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8225-1C92-DA98-B675-FB211709AA4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60544" cy="4350960"/>
          </a:xfrm>
        </p:spPr>
        <p:txBody>
          <a:bodyPr/>
          <a:lstStyle/>
          <a:p>
            <a:r>
              <a:rPr lang="en-CA" dirty="0"/>
              <a:t>Explain Dynamic Time Warping</a:t>
            </a:r>
          </a:p>
          <a:p>
            <a:r>
              <a:rPr lang="en-CA" dirty="0"/>
              <a:t>Show why its needed for exponential pulses</a:t>
            </a:r>
          </a:p>
          <a:p>
            <a:r>
              <a:rPr lang="en-CA" dirty="0"/>
              <a:t>So clearly we need DTW, but </a:t>
            </a:r>
            <a:r>
              <a:rPr lang="en-CA" dirty="0" err="1"/>
              <a:t>theres</a:t>
            </a:r>
            <a:r>
              <a:rPr lang="en-CA" dirty="0"/>
              <a:t> one problem, its pretty slow</a:t>
            </a:r>
          </a:p>
          <a:p>
            <a:pPr lvl="1"/>
            <a:r>
              <a:rPr lang="en-CA" dirty="0"/>
              <a:t>Can we accelerate it?</a:t>
            </a:r>
          </a:p>
          <a:p>
            <a:r>
              <a:rPr lang="en-CA" dirty="0"/>
              <a:t>Show the initial algorithm</a:t>
            </a:r>
          </a:p>
          <a:p>
            <a:pPr lvl="1"/>
            <a:r>
              <a:rPr lang="en-CA" dirty="0"/>
              <a:t>3 stages, initialize array, gen costs, walk costs</a:t>
            </a:r>
          </a:p>
          <a:p>
            <a:pPr lvl="1"/>
            <a:r>
              <a:rPr lang="en-CA" dirty="0"/>
              <a:t>Has an n^2 memory footprint</a:t>
            </a:r>
          </a:p>
          <a:p>
            <a:pPr lvl="1"/>
            <a:r>
              <a:rPr lang="en-CA" dirty="0"/>
              <a:t>Has an 2n^2+2n runtime</a:t>
            </a:r>
          </a:p>
          <a:p>
            <a:pPr lvl="1"/>
            <a:r>
              <a:rPr lang="en-CA" dirty="0"/>
              <a:t>Walking is inherently serial with speculative indexing</a:t>
            </a:r>
          </a:p>
        </p:txBody>
      </p:sp>
    </p:spTree>
    <p:extLst>
      <p:ext uri="{BB962C8B-B14F-4D97-AF65-F5344CB8AC3E}">
        <p14:creationId xmlns:p14="http://schemas.microsoft.com/office/powerpoint/2010/main" val="25201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AD43-79F8-386B-9B39-70DE936C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0735-4A4B-95F3-2379-F11B616288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How can we accelerate this?</a:t>
            </a:r>
          </a:p>
          <a:p>
            <a:r>
              <a:rPr lang="en-CA" dirty="0"/>
              <a:t>Pt A: Basic accelerations</a:t>
            </a:r>
          </a:p>
          <a:p>
            <a:pPr lvl="1"/>
            <a:r>
              <a:rPr lang="en-CA" dirty="0"/>
              <a:t>Like in GEMM, the result is not dependant on the order of the loops</a:t>
            </a:r>
          </a:p>
          <a:p>
            <a:pPr lvl="1"/>
            <a:r>
              <a:rPr lang="en-CA" dirty="0"/>
              <a:t>In initialization, we don’t actually need initialize the entire array</a:t>
            </a:r>
          </a:p>
          <a:p>
            <a:pPr lvl="1"/>
            <a:r>
              <a:rPr lang="en-CA" dirty="0"/>
              <a:t>Reduce the bit width of cost matrix</a:t>
            </a:r>
          </a:p>
          <a:p>
            <a:pPr lvl="2"/>
            <a:r>
              <a:rPr lang="en-CA" dirty="0"/>
              <a:t>Exact result isn’t important, only that the results are comparable relative to one another</a:t>
            </a:r>
          </a:p>
          <a:p>
            <a:r>
              <a:rPr lang="en-CA" dirty="0"/>
              <a:t>Results of Pt A</a:t>
            </a:r>
          </a:p>
        </p:txBody>
      </p:sp>
    </p:spTree>
    <p:extLst>
      <p:ext uri="{BB962C8B-B14F-4D97-AF65-F5344CB8AC3E}">
        <p14:creationId xmlns:p14="http://schemas.microsoft.com/office/powerpoint/2010/main" val="166027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AF0-64B3-F2E5-7384-E4DEEDAE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2211-FAFC-8FAB-F61F-143D16FA634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Pt B: Multithreading</a:t>
            </a:r>
          </a:p>
          <a:p>
            <a:pPr lvl="1"/>
            <a:r>
              <a:rPr lang="en-CA" dirty="0"/>
              <a:t>Can we multithread the initialization or cost gen?</a:t>
            </a:r>
          </a:p>
          <a:p>
            <a:pPr lvl="1"/>
            <a:r>
              <a:rPr lang="en-CA" dirty="0"/>
              <a:t>Initialization is entirely independent, so multithreading is trivial</a:t>
            </a:r>
          </a:p>
          <a:p>
            <a:pPr lvl="1"/>
            <a:r>
              <a:rPr lang="en-CA" dirty="0"/>
              <a:t>Cost gen unfortunately has dependencies, diagonals require the results of the entire upper matrix (Show block A)</a:t>
            </a:r>
          </a:p>
          <a:p>
            <a:pPr lvl="1"/>
            <a:r>
              <a:rPr lang="en-CA" dirty="0"/>
              <a:t>We can’t thread the diagonals since one would have to completely finished before another begins (Show block A)</a:t>
            </a:r>
          </a:p>
          <a:p>
            <a:pPr lvl="1"/>
            <a:r>
              <a:rPr lang="en-CA" dirty="0"/>
              <a:t>We could however multithread rows and columns dependently (Show block B)</a:t>
            </a:r>
          </a:p>
          <a:p>
            <a:pPr lvl="1"/>
            <a:r>
              <a:rPr lang="en-CA" dirty="0"/>
              <a:t>This would allow 2 threads to run together. #0 starts, signals #1 after the first element is calculated, and so on…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11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899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Office Theme</vt:lpstr>
      <vt:lpstr>Domain-Specific Languages for Hardware In The Loop Testing</vt:lpstr>
      <vt:lpstr>Plan</vt:lpstr>
      <vt:lpstr>Plan</vt:lpstr>
      <vt:lpstr>Plan</vt:lpstr>
      <vt:lpstr>Pt1: Accuracy</vt:lpstr>
      <vt:lpstr>Pt1: Accuracy</vt:lpstr>
      <vt:lpstr>Dynamic Time Warping</vt:lpstr>
      <vt:lpstr>Pt2: Accelerate DTW</vt:lpstr>
      <vt:lpstr>Pt2: Accelerate DTW</vt:lpstr>
      <vt:lpstr>Pt2: Accelerate DTW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Vector Extension with Data Streaming Support</dc:title>
  <dc:subject/>
  <dc:creator>Graham</dc:creator>
  <dc:description/>
  <cp:lastModifiedBy>Graham Power</cp:lastModifiedBy>
  <cp:revision>39</cp:revision>
  <dcterms:created xsi:type="dcterms:W3CDTF">2022-10-13T20:54:47Z</dcterms:created>
  <dcterms:modified xsi:type="dcterms:W3CDTF">2023-11-13T16:45:27Z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