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0" d="100"/>
          <a:sy n="100" d="100"/>
        </p:scale>
        <p:origin x="4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3F7C-3AD7-475A-A6AE-A8C9D15CC928}"/>
              </a:ext>
            </a:extLst>
          </p:cNvPr>
          <p:cNvSpPr>
            <a:spLocks noGrp="1"/>
          </p:cNvSpPr>
          <p:nvPr>
            <p:ph type="ctrTitle"/>
          </p:nvPr>
        </p:nvSpPr>
        <p:spPr/>
        <p:txBody>
          <a:bodyPr/>
          <a:lstStyle/>
          <a:p>
            <a:r>
              <a:rPr lang="en-CA" dirty="0"/>
              <a:t>INTRODUCTION TO ARDUINO</a:t>
            </a:r>
          </a:p>
        </p:txBody>
      </p:sp>
      <p:sp>
        <p:nvSpPr>
          <p:cNvPr id="3" name="Subtitle 2">
            <a:extLst>
              <a:ext uri="{FF2B5EF4-FFF2-40B4-BE49-F238E27FC236}">
                <a16:creationId xmlns:a16="http://schemas.microsoft.com/office/drawing/2014/main" id="{093A6627-6A5B-4E59-92F5-4F5CB4608DAA}"/>
              </a:ext>
            </a:extLst>
          </p:cNvPr>
          <p:cNvSpPr>
            <a:spLocks noGrp="1"/>
          </p:cNvSpPr>
          <p:nvPr>
            <p:ph type="subTitle" idx="1"/>
          </p:nvPr>
        </p:nvSpPr>
        <p:spPr/>
        <p:txBody>
          <a:bodyPr/>
          <a:lstStyle/>
          <a:p>
            <a:r>
              <a:rPr lang="en-CA" dirty="0"/>
              <a:t>Phenomena</a:t>
            </a:r>
          </a:p>
        </p:txBody>
      </p:sp>
    </p:spTree>
    <p:extLst>
      <p:ext uri="{BB962C8B-B14F-4D97-AF65-F5344CB8AC3E}">
        <p14:creationId xmlns:p14="http://schemas.microsoft.com/office/powerpoint/2010/main" val="319924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2F96-B321-4F64-BE36-76E37E28BEB5}"/>
              </a:ext>
            </a:extLst>
          </p:cNvPr>
          <p:cNvSpPr>
            <a:spLocks noGrp="1"/>
          </p:cNvSpPr>
          <p:nvPr>
            <p:ph type="title"/>
          </p:nvPr>
        </p:nvSpPr>
        <p:spPr/>
        <p:txBody>
          <a:bodyPr/>
          <a:lstStyle/>
          <a:p>
            <a:r>
              <a:rPr lang="en-CA" dirty="0"/>
              <a:t>Your Turn!</a:t>
            </a:r>
          </a:p>
        </p:txBody>
      </p:sp>
      <p:sp>
        <p:nvSpPr>
          <p:cNvPr id="3" name="Content Placeholder 2">
            <a:extLst>
              <a:ext uri="{FF2B5EF4-FFF2-40B4-BE49-F238E27FC236}">
                <a16:creationId xmlns:a16="http://schemas.microsoft.com/office/drawing/2014/main" id="{82E8CE29-ACEE-4CD8-9E4E-E77F6824E9C2}"/>
              </a:ext>
            </a:extLst>
          </p:cNvPr>
          <p:cNvSpPr>
            <a:spLocks noGrp="1"/>
          </p:cNvSpPr>
          <p:nvPr>
            <p:ph idx="1"/>
          </p:nvPr>
        </p:nvSpPr>
        <p:spPr/>
        <p:txBody>
          <a:bodyPr/>
          <a:lstStyle/>
          <a:p>
            <a:r>
              <a:rPr lang="en-CA" dirty="0"/>
              <a:t>Some music?</a:t>
            </a:r>
          </a:p>
        </p:txBody>
      </p:sp>
    </p:spTree>
    <p:extLst>
      <p:ext uri="{BB962C8B-B14F-4D97-AF65-F5344CB8AC3E}">
        <p14:creationId xmlns:p14="http://schemas.microsoft.com/office/powerpoint/2010/main" val="42853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B212-6649-49B1-BD9E-AFA17E2D84BC}"/>
              </a:ext>
            </a:extLst>
          </p:cNvPr>
          <p:cNvSpPr>
            <a:spLocks noGrp="1"/>
          </p:cNvSpPr>
          <p:nvPr>
            <p:ph type="title"/>
          </p:nvPr>
        </p:nvSpPr>
        <p:spPr/>
        <p:txBody>
          <a:bodyPr/>
          <a:lstStyle/>
          <a:p>
            <a:r>
              <a:rPr lang="en-CA" dirty="0"/>
              <a:t>ABOUT ARDUINO</a:t>
            </a:r>
          </a:p>
        </p:txBody>
      </p:sp>
      <p:sp>
        <p:nvSpPr>
          <p:cNvPr id="3" name="Content Placeholder 2">
            <a:extLst>
              <a:ext uri="{FF2B5EF4-FFF2-40B4-BE49-F238E27FC236}">
                <a16:creationId xmlns:a16="http://schemas.microsoft.com/office/drawing/2014/main" id="{5E6E6746-94E6-4D72-A8D3-DB01154DF81F}"/>
              </a:ext>
            </a:extLst>
          </p:cNvPr>
          <p:cNvSpPr>
            <a:spLocks noGrp="1"/>
          </p:cNvSpPr>
          <p:nvPr>
            <p:ph idx="1"/>
          </p:nvPr>
        </p:nvSpPr>
        <p:spPr/>
        <p:txBody>
          <a:bodyPr>
            <a:normAutofit/>
          </a:bodyPr>
          <a:lstStyle/>
          <a:p>
            <a:r>
              <a:rPr lang="en-CA" dirty="0"/>
              <a:t>Arduino is an open-source electronics prototyping platform based on flexible, easy-to-use hardware and software. It is a microcontroller board, contains on-board power supply, USB port to communicate with PC, and an Atmel microcontroller chip. It simplify the process of creating interactive objects or developing environments.</a:t>
            </a:r>
          </a:p>
          <a:p>
            <a:r>
              <a:rPr lang="en-CA" dirty="0"/>
              <a:t>Arduino can sense its environment by receiving inputs from sensors, and interact with its environment by controlling lights, motors, or other actuators. The Arduino integrated development environment (IDE) is open source so you can download and share thousands of interactive projects from internet.</a:t>
            </a:r>
          </a:p>
          <a:p>
            <a:endParaRPr lang="en-CA" dirty="0"/>
          </a:p>
          <a:p>
            <a:endParaRPr lang="en-CA" dirty="0"/>
          </a:p>
        </p:txBody>
      </p:sp>
    </p:spTree>
    <p:extLst>
      <p:ext uri="{BB962C8B-B14F-4D97-AF65-F5344CB8AC3E}">
        <p14:creationId xmlns:p14="http://schemas.microsoft.com/office/powerpoint/2010/main" val="150557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ECBA-7F8C-4D47-8D9C-F55E56E321F7}"/>
              </a:ext>
            </a:extLst>
          </p:cNvPr>
          <p:cNvSpPr>
            <a:spLocks noGrp="1"/>
          </p:cNvSpPr>
          <p:nvPr>
            <p:ph type="title"/>
          </p:nvPr>
        </p:nvSpPr>
        <p:spPr/>
        <p:txBody>
          <a:bodyPr/>
          <a:lstStyle/>
          <a:p>
            <a:r>
              <a:rPr lang="en-CA" dirty="0"/>
              <a:t>ABOUT ARDUINO</a:t>
            </a:r>
          </a:p>
        </p:txBody>
      </p:sp>
      <p:pic>
        <p:nvPicPr>
          <p:cNvPr id="1026" name="Picture 2" descr="https://robotzfactory.files.wordpress.com/2014/08/arduino_collection.jpg">
            <a:extLst>
              <a:ext uri="{FF2B5EF4-FFF2-40B4-BE49-F238E27FC236}">
                <a16:creationId xmlns:a16="http://schemas.microsoft.com/office/drawing/2014/main" id="{75EABBC8-DBB2-42E6-9959-5AB50EEA5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448" y="1425481"/>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01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B92B-E105-46B1-AC31-324A36DE399E}"/>
              </a:ext>
            </a:extLst>
          </p:cNvPr>
          <p:cNvSpPr>
            <a:spLocks noGrp="1"/>
          </p:cNvSpPr>
          <p:nvPr>
            <p:ph type="title"/>
          </p:nvPr>
        </p:nvSpPr>
        <p:spPr/>
        <p:txBody>
          <a:bodyPr/>
          <a:lstStyle/>
          <a:p>
            <a:r>
              <a:rPr lang="en-CA" dirty="0"/>
              <a:t>Getting Started</a:t>
            </a:r>
          </a:p>
        </p:txBody>
      </p:sp>
      <p:sp>
        <p:nvSpPr>
          <p:cNvPr id="3" name="Content Placeholder 2">
            <a:extLst>
              <a:ext uri="{FF2B5EF4-FFF2-40B4-BE49-F238E27FC236}">
                <a16:creationId xmlns:a16="http://schemas.microsoft.com/office/drawing/2014/main" id="{D889ED95-5198-4624-ACE5-4DF61EF01511}"/>
              </a:ext>
            </a:extLst>
          </p:cNvPr>
          <p:cNvSpPr>
            <a:spLocks noGrp="1"/>
          </p:cNvSpPr>
          <p:nvPr>
            <p:ph idx="1"/>
          </p:nvPr>
        </p:nvSpPr>
        <p:spPr/>
        <p:txBody>
          <a:bodyPr/>
          <a:lstStyle/>
          <a:p>
            <a:r>
              <a:rPr lang="en-CA" dirty="0"/>
              <a:t>Get Arduino IDE</a:t>
            </a:r>
          </a:p>
          <a:p>
            <a:pPr marL="0" indent="0">
              <a:buNone/>
            </a:pPr>
            <a:r>
              <a:rPr lang="en-CA" dirty="0">
                <a:hlinkClick r:id="rId2"/>
              </a:rPr>
              <a:t>https://www.arduino.cc/en/Main/Software</a:t>
            </a:r>
            <a:endParaRPr lang="en-CA" dirty="0"/>
          </a:p>
          <a:p>
            <a:r>
              <a:rPr lang="en-CA" dirty="0"/>
              <a:t>What are we doing today?</a:t>
            </a:r>
          </a:p>
          <a:p>
            <a:pPr lvl="1"/>
            <a:r>
              <a:rPr lang="en-CA" dirty="0"/>
              <a:t>LED FLASHING PROJECT</a:t>
            </a:r>
          </a:p>
          <a:p>
            <a:pPr marL="0" indent="0">
              <a:buNone/>
            </a:pPr>
            <a:endParaRPr lang="en-CA" dirty="0"/>
          </a:p>
        </p:txBody>
      </p:sp>
    </p:spTree>
    <p:extLst>
      <p:ext uri="{BB962C8B-B14F-4D97-AF65-F5344CB8AC3E}">
        <p14:creationId xmlns:p14="http://schemas.microsoft.com/office/powerpoint/2010/main" val="312277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9AD8-9324-426C-B011-A90F958B3B0B}"/>
              </a:ext>
            </a:extLst>
          </p:cNvPr>
          <p:cNvSpPr>
            <a:spLocks noGrp="1"/>
          </p:cNvSpPr>
          <p:nvPr>
            <p:ph type="title"/>
          </p:nvPr>
        </p:nvSpPr>
        <p:spPr/>
        <p:txBody>
          <a:bodyPr/>
          <a:lstStyle/>
          <a:p>
            <a:r>
              <a:rPr lang="en-CA" dirty="0"/>
              <a:t>MEET ARDUINO UNO</a:t>
            </a:r>
          </a:p>
        </p:txBody>
      </p:sp>
      <p:pic>
        <p:nvPicPr>
          <p:cNvPr id="4" name="Picture 3">
            <a:extLst>
              <a:ext uri="{FF2B5EF4-FFF2-40B4-BE49-F238E27FC236}">
                <a16:creationId xmlns:a16="http://schemas.microsoft.com/office/drawing/2014/main" id="{FF580E2C-E688-4200-865E-BB4E94D8A8DD}"/>
              </a:ext>
            </a:extLst>
          </p:cNvPr>
          <p:cNvPicPr>
            <a:picLocks noChangeAspect="1"/>
          </p:cNvPicPr>
          <p:nvPr/>
        </p:nvPicPr>
        <p:blipFill>
          <a:blip r:embed="rId2"/>
          <a:stretch>
            <a:fillRect/>
          </a:stretch>
        </p:blipFill>
        <p:spPr>
          <a:xfrm>
            <a:off x="2297087" y="1152983"/>
            <a:ext cx="7315200" cy="5297662"/>
          </a:xfrm>
          <a:prstGeom prst="rect">
            <a:avLst/>
          </a:prstGeom>
        </p:spPr>
      </p:pic>
    </p:spTree>
    <p:extLst>
      <p:ext uri="{BB962C8B-B14F-4D97-AF65-F5344CB8AC3E}">
        <p14:creationId xmlns:p14="http://schemas.microsoft.com/office/powerpoint/2010/main" val="35032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1B55-EDE4-4209-B83C-3032E7449DE3}"/>
              </a:ext>
            </a:extLst>
          </p:cNvPr>
          <p:cNvSpPr>
            <a:spLocks noGrp="1"/>
          </p:cNvSpPr>
          <p:nvPr>
            <p:ph type="title"/>
          </p:nvPr>
        </p:nvSpPr>
        <p:spPr/>
        <p:txBody>
          <a:bodyPr/>
          <a:lstStyle/>
          <a:p>
            <a:r>
              <a:rPr lang="en-CA" dirty="0"/>
              <a:t>DIGITAL &amp; ANALOG</a:t>
            </a:r>
          </a:p>
        </p:txBody>
      </p:sp>
      <p:sp>
        <p:nvSpPr>
          <p:cNvPr id="3" name="Content Placeholder 2">
            <a:extLst>
              <a:ext uri="{FF2B5EF4-FFF2-40B4-BE49-F238E27FC236}">
                <a16:creationId xmlns:a16="http://schemas.microsoft.com/office/drawing/2014/main" id="{8F78B00C-E839-4FED-9A1D-B66291AB54AC}"/>
              </a:ext>
            </a:extLst>
          </p:cNvPr>
          <p:cNvSpPr>
            <a:spLocks noGrp="1"/>
          </p:cNvSpPr>
          <p:nvPr>
            <p:ph idx="1"/>
          </p:nvPr>
        </p:nvSpPr>
        <p:spPr/>
        <p:txBody>
          <a:bodyPr>
            <a:normAutofit/>
          </a:bodyPr>
          <a:lstStyle/>
          <a:p>
            <a:r>
              <a:rPr lang="en-CA" dirty="0"/>
              <a:t>Working with electronics means dealing with both analog and digital signals, inputs and outputs. Our electronics projects have to interact with the real, analog world in some way, but most of our microprocessors, computers, and logic units are purely digital components. These two types of signals are like different electronic languages; some electronics components are bi-lingual, others can only understand and speak one of the two.</a:t>
            </a:r>
          </a:p>
          <a:p>
            <a:r>
              <a:rPr lang="en-CA" dirty="0"/>
              <a:t>The common theme among all of these analog signals is their </a:t>
            </a:r>
            <a:r>
              <a:rPr lang="en-CA" b="1" dirty="0"/>
              <a:t>infinite</a:t>
            </a:r>
            <a:r>
              <a:rPr lang="en-CA" dirty="0"/>
              <a:t> possibilities.</a:t>
            </a:r>
          </a:p>
          <a:p>
            <a:r>
              <a:rPr lang="en-CA" dirty="0"/>
              <a:t>Digital signals and objects deal in the realm of the </a:t>
            </a:r>
            <a:r>
              <a:rPr lang="en-CA" b="1" dirty="0"/>
              <a:t>finite</a:t>
            </a:r>
            <a:r>
              <a:rPr lang="en-CA" dirty="0"/>
              <a:t>, meaning there is a limited set of values they can be. Anything as long as it’s not ∞.</a:t>
            </a:r>
          </a:p>
          <a:p>
            <a:endParaRPr lang="en-CA" dirty="0"/>
          </a:p>
        </p:txBody>
      </p:sp>
    </p:spTree>
    <p:extLst>
      <p:ext uri="{BB962C8B-B14F-4D97-AF65-F5344CB8AC3E}">
        <p14:creationId xmlns:p14="http://schemas.microsoft.com/office/powerpoint/2010/main" val="11323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D9E6-BDBF-43B8-A741-C06C3EA56582}"/>
              </a:ext>
            </a:extLst>
          </p:cNvPr>
          <p:cNvSpPr>
            <a:spLocks noGrp="1"/>
          </p:cNvSpPr>
          <p:nvPr>
            <p:ph type="title"/>
          </p:nvPr>
        </p:nvSpPr>
        <p:spPr/>
        <p:txBody>
          <a:bodyPr/>
          <a:lstStyle/>
          <a:p>
            <a:r>
              <a:rPr lang="en-CA" dirty="0"/>
              <a:t>DIGITAL &amp; ANALOG</a:t>
            </a:r>
          </a:p>
        </p:txBody>
      </p:sp>
      <p:pic>
        <p:nvPicPr>
          <p:cNvPr id="2050" name="Picture 2" descr="Square wave signal. Two values, either 0V or 5V.">
            <a:extLst>
              <a:ext uri="{FF2B5EF4-FFF2-40B4-BE49-F238E27FC236}">
                <a16:creationId xmlns:a16="http://schemas.microsoft.com/office/drawing/2014/main" id="{B7439254-63F6-4BF3-9865-812C0989E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457" y="1406441"/>
            <a:ext cx="9141743" cy="2263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gital Sine Wave">
            <a:extLst>
              <a:ext uri="{FF2B5EF4-FFF2-40B4-BE49-F238E27FC236}">
                <a16:creationId xmlns:a16="http://schemas.microsoft.com/office/drawing/2014/main" id="{2D07F6BB-5D8F-4AAD-B399-7C76B0883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457" y="4028824"/>
            <a:ext cx="9141743"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7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4830-1608-4EEB-B8B7-C78453E9737B}"/>
              </a:ext>
            </a:extLst>
          </p:cNvPr>
          <p:cNvSpPr>
            <a:spLocks noGrp="1"/>
          </p:cNvSpPr>
          <p:nvPr>
            <p:ph type="title"/>
          </p:nvPr>
        </p:nvSpPr>
        <p:spPr/>
        <p:txBody>
          <a:bodyPr/>
          <a:lstStyle/>
          <a:p>
            <a:r>
              <a:rPr lang="en-CA" dirty="0"/>
              <a:t>B</a:t>
            </a:r>
            <a:r>
              <a:rPr lang="en-US" altLang="zh-CN" dirty="0"/>
              <a:t>read Board</a:t>
            </a:r>
            <a:endParaRPr lang="en-CA" dirty="0"/>
          </a:p>
        </p:txBody>
      </p:sp>
      <p:pic>
        <p:nvPicPr>
          <p:cNvPr id="4098" name="Picture 2" descr="https://cdn.tutsplus.com/mac/uploads/2013/10/horizontal-rows.png">
            <a:extLst>
              <a:ext uri="{FF2B5EF4-FFF2-40B4-BE49-F238E27FC236}">
                <a16:creationId xmlns:a16="http://schemas.microsoft.com/office/drawing/2014/main" id="{88FEE642-406D-4A23-B17B-48C231D2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3248"/>
            <a:ext cx="6430558" cy="31796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build-electronic-circuits.com/wp-content/uploads/2014/03/breadboard-white.jpg">
            <a:extLst>
              <a:ext uri="{FF2B5EF4-FFF2-40B4-BE49-F238E27FC236}">
                <a16:creationId xmlns:a16="http://schemas.microsoft.com/office/drawing/2014/main" id="{801C5DF5-BFCD-40A3-95CD-7CADD1FA8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558" y="0"/>
            <a:ext cx="5713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6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3590-E062-45C3-BBB2-ABA6BF39C0BA}"/>
              </a:ext>
            </a:extLst>
          </p:cNvPr>
          <p:cNvSpPr>
            <a:spLocks noGrp="1"/>
          </p:cNvSpPr>
          <p:nvPr>
            <p:ph type="title"/>
          </p:nvPr>
        </p:nvSpPr>
        <p:spPr/>
        <p:txBody>
          <a:bodyPr/>
          <a:lstStyle/>
          <a:p>
            <a:r>
              <a:rPr lang="en-CA" dirty="0"/>
              <a:t>Arduino IDE</a:t>
            </a:r>
          </a:p>
        </p:txBody>
      </p:sp>
      <p:pic>
        <p:nvPicPr>
          <p:cNvPr id="4" name="Picture 2" descr="https://labitat.dk/w/images/6/63/ArduinoIDE.png">
            <a:extLst>
              <a:ext uri="{FF2B5EF4-FFF2-40B4-BE49-F238E27FC236}">
                <a16:creationId xmlns:a16="http://schemas.microsoft.com/office/drawing/2014/main" id="{43F48799-AB3D-4E37-BF8C-01B272462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368" y="1152983"/>
            <a:ext cx="5225717" cy="548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628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244</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Century Gothic</vt:lpstr>
      <vt:lpstr>Wingdings 3</vt:lpstr>
      <vt:lpstr>Ion</vt:lpstr>
      <vt:lpstr>INTRODUCTION TO ARDUINO</vt:lpstr>
      <vt:lpstr>ABOUT ARDUINO</vt:lpstr>
      <vt:lpstr>ABOUT ARDUINO</vt:lpstr>
      <vt:lpstr>Getting Started</vt:lpstr>
      <vt:lpstr>MEET ARDUINO UNO</vt:lpstr>
      <vt:lpstr>DIGITAL &amp; ANALOG</vt:lpstr>
      <vt:lpstr>DIGITAL &amp; ANALOG</vt:lpstr>
      <vt:lpstr>Bread Board</vt:lpstr>
      <vt:lpstr>Arduino IDE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ARDUINO</dc:title>
  <dc:creator>Albert Yang</dc:creator>
  <cp:lastModifiedBy>Albert Yang</cp:lastModifiedBy>
  <cp:revision>6</cp:revision>
  <dcterms:created xsi:type="dcterms:W3CDTF">2017-09-18T21:04:45Z</dcterms:created>
  <dcterms:modified xsi:type="dcterms:W3CDTF">2017-09-19T02:32:39Z</dcterms:modified>
</cp:coreProperties>
</file>