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0" autoAdjust="0"/>
    <p:restoredTop sz="94660"/>
  </p:normalViewPr>
  <p:slideViewPr>
    <p:cSldViewPr snapToGrid="0">
      <p:cViewPr varScale="1">
        <p:scale>
          <a:sx n="39" d="100"/>
          <a:sy n="39" d="100"/>
        </p:scale>
        <p:origin x="60"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10/2/2017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40325-3CA3-4F86-A889-EFEEC2C2B774}"/>
              </a:ext>
            </a:extLst>
          </p:cNvPr>
          <p:cNvSpPr>
            <a:spLocks noGrp="1"/>
          </p:cNvSpPr>
          <p:nvPr>
            <p:ph type="ctrTitle"/>
          </p:nvPr>
        </p:nvSpPr>
        <p:spPr/>
        <p:txBody>
          <a:bodyPr/>
          <a:lstStyle/>
          <a:p>
            <a:r>
              <a:rPr lang="en-US" altLang="zh-CN" dirty="0"/>
              <a:t>Developing Knowledge in Arduino</a:t>
            </a:r>
            <a:endParaRPr lang="en-CA" dirty="0"/>
          </a:p>
        </p:txBody>
      </p:sp>
      <p:sp>
        <p:nvSpPr>
          <p:cNvPr id="3" name="Subtitle 2">
            <a:extLst>
              <a:ext uri="{FF2B5EF4-FFF2-40B4-BE49-F238E27FC236}">
                <a16:creationId xmlns:a16="http://schemas.microsoft.com/office/drawing/2014/main" id="{69A6D373-E061-402B-BC6E-D7327E4A0524}"/>
              </a:ext>
            </a:extLst>
          </p:cNvPr>
          <p:cNvSpPr>
            <a:spLocks noGrp="1"/>
          </p:cNvSpPr>
          <p:nvPr>
            <p:ph type="subTitle" idx="1"/>
          </p:nvPr>
        </p:nvSpPr>
        <p:spPr/>
        <p:txBody>
          <a:bodyPr/>
          <a:lstStyle/>
          <a:p>
            <a:r>
              <a:rPr lang="en-CA" dirty="0"/>
              <a:t>Phenomena</a:t>
            </a:r>
          </a:p>
        </p:txBody>
      </p:sp>
    </p:spTree>
    <p:extLst>
      <p:ext uri="{BB962C8B-B14F-4D97-AF65-F5344CB8AC3E}">
        <p14:creationId xmlns:p14="http://schemas.microsoft.com/office/powerpoint/2010/main" val="3269416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7B4E-44D1-4963-B9DC-D674E7BB8C84}"/>
              </a:ext>
            </a:extLst>
          </p:cNvPr>
          <p:cNvSpPr>
            <a:spLocks noGrp="1"/>
          </p:cNvSpPr>
          <p:nvPr>
            <p:ph type="title"/>
          </p:nvPr>
        </p:nvSpPr>
        <p:spPr/>
        <p:txBody>
          <a:bodyPr/>
          <a:lstStyle/>
          <a:p>
            <a:r>
              <a:rPr lang="en-CA" dirty="0"/>
              <a:t>F</a:t>
            </a:r>
            <a:r>
              <a:rPr lang="en-US" altLang="zh-CN" dirty="0"/>
              <a:t>or Loop</a:t>
            </a:r>
            <a:endParaRPr lang="en-CA" dirty="0"/>
          </a:p>
        </p:txBody>
      </p:sp>
      <p:sp>
        <p:nvSpPr>
          <p:cNvPr id="3" name="Content Placeholder 2">
            <a:extLst>
              <a:ext uri="{FF2B5EF4-FFF2-40B4-BE49-F238E27FC236}">
                <a16:creationId xmlns:a16="http://schemas.microsoft.com/office/drawing/2014/main" id="{3924F73A-535C-41FA-83A2-753AEA1F562D}"/>
              </a:ext>
            </a:extLst>
          </p:cNvPr>
          <p:cNvSpPr>
            <a:spLocks noGrp="1"/>
          </p:cNvSpPr>
          <p:nvPr>
            <p:ph idx="1"/>
          </p:nvPr>
        </p:nvSpPr>
        <p:spPr>
          <a:xfrm>
            <a:off x="1103312" y="2052918"/>
            <a:ext cx="8946541" cy="4195481"/>
          </a:xfrm>
        </p:spPr>
        <p:txBody>
          <a:bodyPr/>
          <a:lstStyle/>
          <a:p>
            <a:pPr lvl="1"/>
            <a:r>
              <a:rPr lang="en-CA" sz="2600" dirty="0"/>
              <a:t>for (initialization; condition; afterthought) </a:t>
            </a:r>
          </a:p>
          <a:p>
            <a:pPr marL="457200" lvl="1" indent="0">
              <a:buNone/>
            </a:pPr>
            <a:r>
              <a:rPr lang="en-CA" sz="2600" dirty="0"/>
              <a:t>	</a:t>
            </a:r>
            <a:r>
              <a:rPr lang="en-CA" sz="2400" dirty="0"/>
              <a:t>{</a:t>
            </a:r>
          </a:p>
          <a:p>
            <a:pPr marL="457200" lvl="1" indent="0">
              <a:buNone/>
            </a:pPr>
            <a:r>
              <a:rPr lang="en-CA" sz="2400" i="1" dirty="0"/>
              <a:t>		// code for the for-loop's body goes here.</a:t>
            </a:r>
          </a:p>
          <a:p>
            <a:pPr marL="457200" lvl="1" indent="0">
              <a:buNone/>
            </a:pPr>
            <a:r>
              <a:rPr lang="en-CA" sz="2400" dirty="0"/>
              <a:t>	}</a:t>
            </a:r>
          </a:p>
        </p:txBody>
      </p:sp>
      <p:pic>
        <p:nvPicPr>
          <p:cNvPr id="7170" name="Picture 2" descr="https://upload.wikimedia.org/wikipedia/commons/thumb/0/06/For-loop-diagram.png/220px-For-loop-diagram.png">
            <a:extLst>
              <a:ext uri="{FF2B5EF4-FFF2-40B4-BE49-F238E27FC236}">
                <a16:creationId xmlns:a16="http://schemas.microsoft.com/office/drawing/2014/main" id="{8026E8F4-A5A1-4008-83AB-0E2BF4AC6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3535" y="1528082"/>
            <a:ext cx="2095500" cy="455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188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5F790-3448-4646-9A75-8E639119F418}"/>
              </a:ext>
            </a:extLst>
          </p:cNvPr>
          <p:cNvSpPr>
            <a:spLocks noGrp="1"/>
          </p:cNvSpPr>
          <p:nvPr>
            <p:ph type="title"/>
          </p:nvPr>
        </p:nvSpPr>
        <p:spPr/>
        <p:txBody>
          <a:bodyPr/>
          <a:lstStyle/>
          <a:p>
            <a:r>
              <a:rPr lang="en-CA" dirty="0"/>
              <a:t>While Loop</a:t>
            </a:r>
          </a:p>
        </p:txBody>
      </p:sp>
      <p:sp>
        <p:nvSpPr>
          <p:cNvPr id="3" name="Content Placeholder 2">
            <a:extLst>
              <a:ext uri="{FF2B5EF4-FFF2-40B4-BE49-F238E27FC236}">
                <a16:creationId xmlns:a16="http://schemas.microsoft.com/office/drawing/2014/main" id="{5613B246-E717-4F3E-8DE9-348F9C7D8100}"/>
              </a:ext>
            </a:extLst>
          </p:cNvPr>
          <p:cNvSpPr>
            <a:spLocks noGrp="1"/>
          </p:cNvSpPr>
          <p:nvPr>
            <p:ph idx="1"/>
          </p:nvPr>
        </p:nvSpPr>
        <p:spPr/>
        <p:txBody>
          <a:bodyPr/>
          <a:lstStyle/>
          <a:p>
            <a:r>
              <a:rPr lang="en-CA" dirty="0"/>
              <a:t>while (condition)</a:t>
            </a:r>
          </a:p>
          <a:p>
            <a:pPr marL="0" indent="0">
              <a:buNone/>
            </a:pPr>
            <a:r>
              <a:rPr lang="en-CA" dirty="0"/>
              <a:t>	{</a:t>
            </a:r>
          </a:p>
          <a:p>
            <a:pPr marL="0" indent="0">
              <a:buNone/>
            </a:pPr>
            <a:r>
              <a:rPr lang="en-CA" dirty="0"/>
              <a:t>		// </a:t>
            </a:r>
            <a:r>
              <a:rPr lang="en-CA" i="1" dirty="0"/>
              <a:t>code for the for-loop's body goes here.</a:t>
            </a:r>
            <a:endParaRPr lang="en-CA" dirty="0"/>
          </a:p>
          <a:p>
            <a:pPr marL="457200" lvl="1" indent="0">
              <a:buNone/>
            </a:pPr>
            <a:r>
              <a:rPr lang="en-CA" dirty="0"/>
              <a:t>}</a:t>
            </a:r>
          </a:p>
        </p:txBody>
      </p:sp>
      <p:pic>
        <p:nvPicPr>
          <p:cNvPr id="6151" name="Picture 7" descr="Image result for what is a while loop">
            <a:extLst>
              <a:ext uri="{FF2B5EF4-FFF2-40B4-BE49-F238E27FC236}">
                <a16:creationId xmlns:a16="http://schemas.microsoft.com/office/drawing/2014/main" id="{4D79E74F-1C25-460E-BAFC-32DFE6BC7A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7421" y="737420"/>
            <a:ext cx="3704863" cy="5796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351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FCD94-26B0-489C-8269-10184968ECB0}"/>
              </a:ext>
            </a:extLst>
          </p:cNvPr>
          <p:cNvSpPr>
            <a:spLocks noGrp="1"/>
          </p:cNvSpPr>
          <p:nvPr>
            <p:ph type="title"/>
          </p:nvPr>
        </p:nvSpPr>
        <p:spPr/>
        <p:txBody>
          <a:bodyPr/>
          <a:lstStyle/>
          <a:p>
            <a:r>
              <a:rPr lang="en-CA" dirty="0"/>
              <a:t>Do While Loop</a:t>
            </a:r>
          </a:p>
        </p:txBody>
      </p:sp>
      <p:sp>
        <p:nvSpPr>
          <p:cNvPr id="3" name="Content Placeholder 2">
            <a:extLst>
              <a:ext uri="{FF2B5EF4-FFF2-40B4-BE49-F238E27FC236}">
                <a16:creationId xmlns:a16="http://schemas.microsoft.com/office/drawing/2014/main" id="{BB9CBF36-B8B5-4646-9369-6AF7C1F414B9}"/>
              </a:ext>
            </a:extLst>
          </p:cNvPr>
          <p:cNvSpPr>
            <a:spLocks noGrp="1"/>
          </p:cNvSpPr>
          <p:nvPr>
            <p:ph idx="1"/>
          </p:nvPr>
        </p:nvSpPr>
        <p:spPr/>
        <p:txBody>
          <a:bodyPr/>
          <a:lstStyle/>
          <a:p>
            <a:r>
              <a:rPr lang="en-CA" dirty="0"/>
              <a:t>Do</a:t>
            </a:r>
          </a:p>
          <a:p>
            <a:pPr marL="0" indent="0">
              <a:buNone/>
            </a:pPr>
            <a:r>
              <a:rPr lang="en-CA" dirty="0"/>
              <a:t>	{</a:t>
            </a:r>
          </a:p>
          <a:p>
            <a:pPr marL="0" indent="0">
              <a:buNone/>
            </a:pPr>
            <a:r>
              <a:rPr lang="en-CA" dirty="0"/>
              <a:t>		</a:t>
            </a:r>
            <a:r>
              <a:rPr lang="en-CA" i="1" dirty="0"/>
              <a:t>// code for the for-loop's body goes here.</a:t>
            </a:r>
            <a:endParaRPr lang="en-CA" dirty="0"/>
          </a:p>
          <a:p>
            <a:pPr marL="0" indent="0">
              <a:buNone/>
            </a:pPr>
            <a:r>
              <a:rPr lang="en-CA" dirty="0"/>
              <a:t>	} while (condition);</a:t>
            </a:r>
          </a:p>
        </p:txBody>
      </p:sp>
      <p:pic>
        <p:nvPicPr>
          <p:cNvPr id="8196" name="Picture 4" descr="https://upload.wikimedia.org/wikipedia/commons/thumb/9/92/Do-while-loop-diagram.svg/220px-Do-while-loop-diagram.svg.png">
            <a:extLst>
              <a:ext uri="{FF2B5EF4-FFF2-40B4-BE49-F238E27FC236}">
                <a16:creationId xmlns:a16="http://schemas.microsoft.com/office/drawing/2014/main" id="{3EF8D462-8CEE-4DAC-862E-71FCBA8C4A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4353" y="981074"/>
            <a:ext cx="2095500" cy="526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59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378E7-06B5-470A-8991-DAAC61B6A46A}"/>
              </a:ext>
            </a:extLst>
          </p:cNvPr>
          <p:cNvSpPr>
            <a:spLocks noGrp="1"/>
          </p:cNvSpPr>
          <p:nvPr>
            <p:ph type="title"/>
          </p:nvPr>
        </p:nvSpPr>
        <p:spPr/>
        <p:txBody>
          <a:bodyPr/>
          <a:lstStyle/>
          <a:p>
            <a:r>
              <a:rPr lang="en-CA" dirty="0"/>
              <a:t>Function</a:t>
            </a:r>
          </a:p>
        </p:txBody>
      </p:sp>
      <p:sp>
        <p:nvSpPr>
          <p:cNvPr id="3" name="Content Placeholder 2">
            <a:extLst>
              <a:ext uri="{FF2B5EF4-FFF2-40B4-BE49-F238E27FC236}">
                <a16:creationId xmlns:a16="http://schemas.microsoft.com/office/drawing/2014/main" id="{84FBDA97-A440-4928-96BD-45FAC229BD0E}"/>
              </a:ext>
            </a:extLst>
          </p:cNvPr>
          <p:cNvSpPr>
            <a:spLocks noGrp="1"/>
          </p:cNvSpPr>
          <p:nvPr>
            <p:ph idx="1"/>
          </p:nvPr>
        </p:nvSpPr>
        <p:spPr/>
        <p:txBody>
          <a:bodyPr/>
          <a:lstStyle/>
          <a:p>
            <a:r>
              <a:rPr lang="en-CA" dirty="0"/>
              <a:t>A function is a group of statements that together perform a task. Every C program has at least one function, which is </a:t>
            </a:r>
            <a:r>
              <a:rPr lang="en-CA" b="1" dirty="0"/>
              <a:t>main()</a:t>
            </a:r>
            <a:r>
              <a:rPr lang="en-CA" dirty="0"/>
              <a:t>, and all the most trivial programs can define additional functions.</a:t>
            </a:r>
          </a:p>
          <a:p>
            <a:r>
              <a:rPr lang="en-CA" dirty="0"/>
              <a:t>You can divide up your code into separate functions. How you divide up your code among different functions is up to you, but logically the division is such that each function performs a specific task.</a:t>
            </a:r>
          </a:p>
          <a:p>
            <a:r>
              <a:rPr lang="en-CA" dirty="0"/>
              <a:t>A function </a:t>
            </a:r>
            <a:r>
              <a:rPr lang="en-CA" b="1" dirty="0"/>
              <a:t>declaration</a:t>
            </a:r>
            <a:r>
              <a:rPr lang="en-CA" dirty="0"/>
              <a:t> tells the compiler about a function's name, return type, and parameters. A function </a:t>
            </a:r>
            <a:r>
              <a:rPr lang="en-CA" b="1" dirty="0"/>
              <a:t>definition </a:t>
            </a:r>
            <a:r>
              <a:rPr lang="en-CA" dirty="0"/>
              <a:t>provides the actual body of the function.</a:t>
            </a:r>
          </a:p>
        </p:txBody>
      </p:sp>
    </p:spTree>
    <p:extLst>
      <p:ext uri="{BB962C8B-B14F-4D97-AF65-F5344CB8AC3E}">
        <p14:creationId xmlns:p14="http://schemas.microsoft.com/office/powerpoint/2010/main" val="3075548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4C6FA-9DF3-4D3B-8D95-37E29D2CDED6}"/>
              </a:ext>
            </a:extLst>
          </p:cNvPr>
          <p:cNvSpPr>
            <a:spLocks noGrp="1"/>
          </p:cNvSpPr>
          <p:nvPr>
            <p:ph type="title"/>
          </p:nvPr>
        </p:nvSpPr>
        <p:spPr>
          <a:xfrm>
            <a:off x="972682" y="2787703"/>
            <a:ext cx="9404723" cy="1400530"/>
          </a:xfrm>
        </p:spPr>
        <p:txBody>
          <a:bodyPr/>
          <a:lstStyle/>
          <a:p>
            <a:r>
              <a:rPr lang="en-CA" dirty="0"/>
              <a:t>Your Turn!</a:t>
            </a:r>
          </a:p>
        </p:txBody>
      </p:sp>
    </p:spTree>
    <p:extLst>
      <p:ext uri="{BB962C8B-B14F-4D97-AF65-F5344CB8AC3E}">
        <p14:creationId xmlns:p14="http://schemas.microsoft.com/office/powerpoint/2010/main" val="3492882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D4716-68D3-4AE0-87D4-FE936CC478C8}"/>
              </a:ext>
            </a:extLst>
          </p:cNvPr>
          <p:cNvSpPr>
            <a:spLocks noGrp="1"/>
          </p:cNvSpPr>
          <p:nvPr>
            <p:ph type="title"/>
          </p:nvPr>
        </p:nvSpPr>
        <p:spPr/>
        <p:txBody>
          <a:bodyPr/>
          <a:lstStyle/>
          <a:p>
            <a:r>
              <a:rPr lang="en-CA" dirty="0"/>
              <a:t>Review</a:t>
            </a:r>
          </a:p>
        </p:txBody>
      </p:sp>
      <p:sp>
        <p:nvSpPr>
          <p:cNvPr id="3" name="Content Placeholder 2">
            <a:extLst>
              <a:ext uri="{FF2B5EF4-FFF2-40B4-BE49-F238E27FC236}">
                <a16:creationId xmlns:a16="http://schemas.microsoft.com/office/drawing/2014/main" id="{639964D9-4178-4C32-9A85-908FEFD28299}"/>
              </a:ext>
            </a:extLst>
          </p:cNvPr>
          <p:cNvSpPr>
            <a:spLocks noGrp="1"/>
          </p:cNvSpPr>
          <p:nvPr>
            <p:ph idx="1"/>
          </p:nvPr>
        </p:nvSpPr>
        <p:spPr/>
        <p:txBody>
          <a:bodyPr>
            <a:normAutofit/>
          </a:bodyPr>
          <a:lstStyle/>
          <a:p>
            <a:r>
              <a:rPr lang="en-CA" sz="3200" dirty="0"/>
              <a:t>Define a variable</a:t>
            </a:r>
          </a:p>
          <a:p>
            <a:pPr lvl="1"/>
            <a:r>
              <a:rPr lang="en-CA" sz="3200" dirty="0" err="1"/>
              <a:t>int</a:t>
            </a:r>
            <a:r>
              <a:rPr lang="en-CA" sz="3200" dirty="0"/>
              <a:t>       </a:t>
            </a:r>
            <a:r>
              <a:rPr lang="en-CA" sz="3200" dirty="0" err="1"/>
              <a:t>var</a:t>
            </a:r>
            <a:r>
              <a:rPr lang="en-CA" sz="3200" dirty="0"/>
              <a:t>       =       5;</a:t>
            </a:r>
          </a:p>
          <a:p>
            <a:pPr marL="457200" lvl="1" indent="0">
              <a:buNone/>
            </a:pPr>
            <a:r>
              <a:rPr lang="en-CA" sz="3200" dirty="0"/>
              <a:t>Data     variable     Value</a:t>
            </a:r>
          </a:p>
          <a:p>
            <a:pPr marL="457200" lvl="1" indent="0">
              <a:buNone/>
            </a:pPr>
            <a:r>
              <a:rPr lang="en-CA" sz="3200" dirty="0"/>
              <a:t>Type      Name</a:t>
            </a:r>
          </a:p>
        </p:txBody>
      </p:sp>
    </p:spTree>
    <p:extLst>
      <p:ext uri="{BB962C8B-B14F-4D97-AF65-F5344CB8AC3E}">
        <p14:creationId xmlns:p14="http://schemas.microsoft.com/office/powerpoint/2010/main" val="206959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0E42-C7F1-43DC-A479-DD1960E73437}"/>
              </a:ext>
            </a:extLst>
          </p:cNvPr>
          <p:cNvSpPr>
            <a:spLocks noGrp="1"/>
          </p:cNvSpPr>
          <p:nvPr>
            <p:ph type="title"/>
          </p:nvPr>
        </p:nvSpPr>
        <p:spPr/>
        <p:txBody>
          <a:bodyPr/>
          <a:lstStyle/>
          <a:p>
            <a:r>
              <a:rPr lang="en-CA" dirty="0"/>
              <a:t>Today</a:t>
            </a:r>
          </a:p>
        </p:txBody>
      </p:sp>
      <p:sp>
        <p:nvSpPr>
          <p:cNvPr id="3" name="Content Placeholder 2">
            <a:extLst>
              <a:ext uri="{FF2B5EF4-FFF2-40B4-BE49-F238E27FC236}">
                <a16:creationId xmlns:a16="http://schemas.microsoft.com/office/drawing/2014/main" id="{501240FC-B1D2-476F-A242-CDA59D24E9EC}"/>
              </a:ext>
            </a:extLst>
          </p:cNvPr>
          <p:cNvSpPr>
            <a:spLocks noGrp="1"/>
          </p:cNvSpPr>
          <p:nvPr>
            <p:ph idx="1"/>
          </p:nvPr>
        </p:nvSpPr>
        <p:spPr/>
        <p:txBody>
          <a:bodyPr/>
          <a:lstStyle/>
          <a:p>
            <a:r>
              <a:rPr lang="en-CA" sz="3600" dirty="0"/>
              <a:t>RGB LED Project</a:t>
            </a:r>
          </a:p>
          <a:p>
            <a:endParaRPr lang="en-CA" dirty="0"/>
          </a:p>
        </p:txBody>
      </p:sp>
      <p:pic>
        <p:nvPicPr>
          <p:cNvPr id="2050" name="Picture 2" descr="alt text">
            <a:extLst>
              <a:ext uri="{FF2B5EF4-FFF2-40B4-BE49-F238E27FC236}">
                <a16:creationId xmlns:a16="http://schemas.microsoft.com/office/drawing/2014/main" id="{3482A7F2-273A-428A-8802-9B48819D17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2193" y="2879622"/>
            <a:ext cx="3368777" cy="3368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284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DD766F-14EF-4E1A-87EC-82BBD4C3E31A}"/>
              </a:ext>
            </a:extLst>
          </p:cNvPr>
          <p:cNvSpPr>
            <a:spLocks noGrp="1"/>
          </p:cNvSpPr>
          <p:nvPr>
            <p:ph type="title"/>
          </p:nvPr>
        </p:nvSpPr>
        <p:spPr/>
        <p:txBody>
          <a:bodyPr/>
          <a:lstStyle/>
          <a:p>
            <a:r>
              <a:rPr lang="en-CA" dirty="0"/>
              <a:t>About RGB</a:t>
            </a:r>
          </a:p>
        </p:txBody>
      </p:sp>
      <p:pic>
        <p:nvPicPr>
          <p:cNvPr id="1028" name="Picture 4" descr="https://s3.amazonaws.com/static.lcipaper.com/img/blog/RGB-color-additive-model.jpg">
            <a:extLst>
              <a:ext uri="{FF2B5EF4-FFF2-40B4-BE49-F238E27FC236}">
                <a16:creationId xmlns:a16="http://schemas.microsoft.com/office/drawing/2014/main" id="{1EEBE47F-8D3D-4CC6-8059-135033FEA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2205" y="1853248"/>
            <a:ext cx="4762500"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122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8D971-0375-46BC-8AA5-BCFB1F8E79B4}"/>
              </a:ext>
            </a:extLst>
          </p:cNvPr>
          <p:cNvSpPr>
            <a:spLocks noGrp="1"/>
          </p:cNvSpPr>
          <p:nvPr>
            <p:ph type="title"/>
          </p:nvPr>
        </p:nvSpPr>
        <p:spPr/>
        <p:txBody>
          <a:bodyPr/>
          <a:lstStyle/>
          <a:p>
            <a:r>
              <a:rPr lang="en-CA" dirty="0"/>
              <a:t>About RGB LED</a:t>
            </a:r>
          </a:p>
        </p:txBody>
      </p:sp>
      <p:pic>
        <p:nvPicPr>
          <p:cNvPr id="3076" name="Picture 4" descr="http://image.dfrobot.com/image/Blog/Colour%20led/4.png">
            <a:extLst>
              <a:ext uri="{FF2B5EF4-FFF2-40B4-BE49-F238E27FC236}">
                <a16:creationId xmlns:a16="http://schemas.microsoft.com/office/drawing/2014/main" id="{79820620-5F40-4EB6-8ABE-2A3773F0E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325" y="1853248"/>
            <a:ext cx="927735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393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9BF83-D86D-414C-BF4E-2134B8DD5172}"/>
              </a:ext>
            </a:extLst>
          </p:cNvPr>
          <p:cNvSpPr>
            <a:spLocks noGrp="1"/>
          </p:cNvSpPr>
          <p:nvPr>
            <p:ph type="title"/>
          </p:nvPr>
        </p:nvSpPr>
        <p:spPr/>
        <p:txBody>
          <a:bodyPr/>
          <a:lstStyle/>
          <a:p>
            <a:r>
              <a:rPr lang="en-CA" dirty="0"/>
              <a:t>Pins to Connect: 9, 10, 11</a:t>
            </a:r>
          </a:p>
        </p:txBody>
      </p:sp>
      <p:pic>
        <p:nvPicPr>
          <p:cNvPr id="4098" name="Picture 2" descr="Image result for arduino uno">
            <a:extLst>
              <a:ext uri="{FF2B5EF4-FFF2-40B4-BE49-F238E27FC236}">
                <a16:creationId xmlns:a16="http://schemas.microsoft.com/office/drawing/2014/main" id="{7ED36608-AE68-4207-804D-B0A103C390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718" y="1410796"/>
            <a:ext cx="7425507" cy="5217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589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185DB-53A2-4BA1-BF9C-C2A9B9E74030}"/>
              </a:ext>
            </a:extLst>
          </p:cNvPr>
          <p:cNvSpPr>
            <a:spLocks noGrp="1"/>
          </p:cNvSpPr>
          <p:nvPr>
            <p:ph type="title"/>
          </p:nvPr>
        </p:nvSpPr>
        <p:spPr/>
        <p:txBody>
          <a:bodyPr/>
          <a:lstStyle/>
          <a:p>
            <a:r>
              <a:rPr lang="en-CA" dirty="0"/>
              <a:t>GITHUB</a:t>
            </a:r>
          </a:p>
        </p:txBody>
      </p:sp>
      <p:sp>
        <p:nvSpPr>
          <p:cNvPr id="3" name="Content Placeholder 2">
            <a:extLst>
              <a:ext uri="{FF2B5EF4-FFF2-40B4-BE49-F238E27FC236}">
                <a16:creationId xmlns:a16="http://schemas.microsoft.com/office/drawing/2014/main" id="{B26FA3E5-8CC7-4D99-B147-80304FC2ED67}"/>
              </a:ext>
            </a:extLst>
          </p:cNvPr>
          <p:cNvSpPr>
            <a:spLocks noGrp="1"/>
          </p:cNvSpPr>
          <p:nvPr>
            <p:ph idx="1"/>
          </p:nvPr>
        </p:nvSpPr>
        <p:spPr/>
        <p:txBody>
          <a:bodyPr>
            <a:normAutofit/>
          </a:bodyPr>
          <a:lstStyle/>
          <a:p>
            <a:r>
              <a:rPr lang="en-CA" dirty="0"/>
              <a:t>Git is an open-source version control system. What does that mean?</a:t>
            </a:r>
          </a:p>
          <a:p>
            <a:pPr lvl="1"/>
            <a:r>
              <a:rPr lang="en-CA" sz="2000" dirty="0"/>
              <a:t>When developers create something, for example an app, they make constant changes to the code, releasing new versions up to and after the first official release.</a:t>
            </a:r>
          </a:p>
          <a:p>
            <a:pPr lvl="1"/>
            <a:r>
              <a:rPr lang="en-CA" sz="2000" dirty="0"/>
              <a:t>Version control systems keep these revisions straight, storing the modifications in a central repository. This allows developers to easily collaborate, as they can download a new version of the software, make changes, and upload the newest revision. Every developer can see these new changes, download them, and contribute. </a:t>
            </a:r>
          </a:p>
          <a:p>
            <a:r>
              <a:rPr lang="en-CA" sz="2200" dirty="0"/>
              <a:t>An online drive for developers.</a:t>
            </a:r>
          </a:p>
        </p:txBody>
      </p:sp>
    </p:spTree>
    <p:extLst>
      <p:ext uri="{BB962C8B-B14F-4D97-AF65-F5344CB8AC3E}">
        <p14:creationId xmlns:p14="http://schemas.microsoft.com/office/powerpoint/2010/main" val="4050565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6EC3E-7637-41AE-AC95-B6FEB0CD306D}"/>
              </a:ext>
            </a:extLst>
          </p:cNvPr>
          <p:cNvSpPr>
            <a:spLocks noGrp="1"/>
          </p:cNvSpPr>
          <p:nvPr>
            <p:ph type="title"/>
          </p:nvPr>
        </p:nvSpPr>
        <p:spPr/>
        <p:txBody>
          <a:bodyPr/>
          <a:lstStyle/>
          <a:p>
            <a:r>
              <a:rPr lang="en-CA" dirty="0"/>
              <a:t>GITHUB</a:t>
            </a:r>
          </a:p>
        </p:txBody>
      </p:sp>
      <p:sp>
        <p:nvSpPr>
          <p:cNvPr id="3" name="Content Placeholder 2">
            <a:extLst>
              <a:ext uri="{FF2B5EF4-FFF2-40B4-BE49-F238E27FC236}">
                <a16:creationId xmlns:a16="http://schemas.microsoft.com/office/drawing/2014/main" id="{A0478AF2-8CB0-4C07-8AFA-9084DD4447CD}"/>
              </a:ext>
            </a:extLst>
          </p:cNvPr>
          <p:cNvSpPr>
            <a:spLocks noGrp="1"/>
          </p:cNvSpPr>
          <p:nvPr>
            <p:ph idx="1"/>
          </p:nvPr>
        </p:nvSpPr>
        <p:spPr/>
        <p:txBody>
          <a:bodyPr>
            <a:normAutofit/>
          </a:bodyPr>
          <a:lstStyle/>
          <a:p>
            <a:r>
              <a:rPr lang="en-CA" sz="3600" dirty="0"/>
              <a:t>www.github.com/GNSPhenomena</a:t>
            </a:r>
          </a:p>
        </p:txBody>
      </p:sp>
    </p:spTree>
    <p:extLst>
      <p:ext uri="{BB962C8B-B14F-4D97-AF65-F5344CB8AC3E}">
        <p14:creationId xmlns:p14="http://schemas.microsoft.com/office/powerpoint/2010/main" val="3963159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59984-306A-4EA5-8368-F5FCAAFE60D1}"/>
              </a:ext>
            </a:extLst>
          </p:cNvPr>
          <p:cNvSpPr>
            <a:spLocks noGrp="1"/>
          </p:cNvSpPr>
          <p:nvPr>
            <p:ph type="title"/>
          </p:nvPr>
        </p:nvSpPr>
        <p:spPr/>
        <p:txBody>
          <a:bodyPr/>
          <a:lstStyle/>
          <a:p>
            <a:r>
              <a:rPr lang="en-CA" sz="4400" dirty="0"/>
              <a:t>Loops</a:t>
            </a:r>
            <a:br>
              <a:rPr lang="en-CA" sz="4400" dirty="0"/>
            </a:br>
            <a:endParaRPr lang="en-CA" dirty="0"/>
          </a:p>
        </p:txBody>
      </p:sp>
      <p:sp>
        <p:nvSpPr>
          <p:cNvPr id="3" name="Content Placeholder 2">
            <a:extLst>
              <a:ext uri="{FF2B5EF4-FFF2-40B4-BE49-F238E27FC236}">
                <a16:creationId xmlns:a16="http://schemas.microsoft.com/office/drawing/2014/main" id="{87D83294-ADBD-4FE4-9F60-CFB9A073A0AD}"/>
              </a:ext>
            </a:extLst>
          </p:cNvPr>
          <p:cNvSpPr>
            <a:spLocks noGrp="1"/>
          </p:cNvSpPr>
          <p:nvPr>
            <p:ph idx="1"/>
          </p:nvPr>
        </p:nvSpPr>
        <p:spPr>
          <a:xfrm>
            <a:off x="1103312" y="2052918"/>
            <a:ext cx="8946541" cy="4195481"/>
          </a:xfrm>
        </p:spPr>
        <p:txBody>
          <a:bodyPr>
            <a:normAutofit/>
          </a:bodyPr>
          <a:lstStyle/>
          <a:p>
            <a:r>
              <a:rPr lang="en-CA" sz="2800" dirty="0"/>
              <a:t>A control flow statement for specifying iteration, which allows code to be executed repeatedly.</a:t>
            </a:r>
          </a:p>
          <a:p>
            <a:endParaRPr lang="en-CA" sz="2800" dirty="0"/>
          </a:p>
          <a:p>
            <a:pPr lvl="1"/>
            <a:r>
              <a:rPr lang="en-CA" sz="2600" dirty="0"/>
              <a:t>For Loop</a:t>
            </a:r>
          </a:p>
          <a:p>
            <a:pPr lvl="1"/>
            <a:r>
              <a:rPr lang="en-CA" sz="2600" dirty="0"/>
              <a:t>While Loop</a:t>
            </a:r>
          </a:p>
          <a:p>
            <a:pPr lvl="1"/>
            <a:r>
              <a:rPr lang="en-CA" sz="2600" dirty="0"/>
              <a:t>Do While Loop</a:t>
            </a:r>
          </a:p>
        </p:txBody>
      </p:sp>
    </p:spTree>
    <p:extLst>
      <p:ext uri="{BB962C8B-B14F-4D97-AF65-F5344CB8AC3E}">
        <p14:creationId xmlns:p14="http://schemas.microsoft.com/office/powerpoint/2010/main" val="3879346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TotalTime>
  <Words>225</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宋体</vt:lpstr>
      <vt:lpstr>Arial</vt:lpstr>
      <vt:lpstr>Century Gothic</vt:lpstr>
      <vt:lpstr>Wingdings 3</vt:lpstr>
      <vt:lpstr>Ion</vt:lpstr>
      <vt:lpstr>Developing Knowledge in Arduino</vt:lpstr>
      <vt:lpstr>Review</vt:lpstr>
      <vt:lpstr>Today</vt:lpstr>
      <vt:lpstr>About RGB</vt:lpstr>
      <vt:lpstr>About RGB LED</vt:lpstr>
      <vt:lpstr>Pins to Connect: 9, 10, 11</vt:lpstr>
      <vt:lpstr>GITHUB</vt:lpstr>
      <vt:lpstr>GITHUB</vt:lpstr>
      <vt:lpstr>Loops </vt:lpstr>
      <vt:lpstr>For Loop</vt:lpstr>
      <vt:lpstr>While Loop</vt:lpstr>
      <vt:lpstr>Do While Loop</vt:lpstr>
      <vt:lpstr>Function</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Knowledge in Arduino</dc:title>
  <dc:creator>Albert Yang</dc:creator>
  <cp:lastModifiedBy>Albert Yang</cp:lastModifiedBy>
  <cp:revision>8</cp:revision>
  <dcterms:created xsi:type="dcterms:W3CDTF">2017-10-02T21:04:10Z</dcterms:created>
  <dcterms:modified xsi:type="dcterms:W3CDTF">2017-10-02T22:01:43Z</dcterms:modified>
</cp:coreProperties>
</file>