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1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8" r:id="rId35"/>
    <p:sldId id="290" r:id="rId36"/>
    <p:sldId id="291" r:id="rId37"/>
    <p:sldId id="292" r:id="rId38"/>
    <p:sldId id="297" r:id="rId39"/>
    <p:sldId id="293" r:id="rId40"/>
    <p:sldId id="294" r:id="rId41"/>
    <p:sldId id="296" r:id="rId42"/>
    <p:sldId id="295" r:id="rId43"/>
    <p:sldId id="29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B7D6-BC11-42AD-9194-ACD50345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9DE00E-99BF-49B7-853E-DB0CA4DC7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22B58-5E62-4AD1-9F40-52202708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E03CD-937B-4195-A092-93D8209A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32BE7-8198-437F-B1E2-DFCD73CC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04BBD-25D3-40F6-9295-BD9F4BE3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58EFC-66D4-4C28-80E6-5C01782C8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C2512-2DD5-4BB9-AE4F-5BFFEDF0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9405A-E892-4D21-9A23-34A0F04E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8519A-4918-4009-87CA-09F10851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7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50A3D7-D31D-4686-82D4-76306E0A0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61F42-81FF-4859-BE87-46B971E71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19CEE-96DF-4704-9B31-09BB6924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AD531-641D-4171-9605-C2A491BC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C0503-3385-4DD9-B5EF-9406E882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9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7718E-1831-4601-A4FD-A1DB0028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AE782-334F-445C-A285-54D8F60B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C301D-A219-4DAF-AF8B-93CCF6A2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A2A7C-383E-4311-A39D-0BD0305C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CF6F2-0028-4558-97D5-D37EFEA1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28013-A6EF-4DA0-B70C-CACA8D9C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21D80-B484-43F8-BB41-91C8538F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D2AD4-1454-46BC-A024-8C2F4160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385DD-D7D1-4308-AF4D-ADF19838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79399-AE98-4166-8FD9-7B4775EE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6BE8-221B-43ED-805C-EEBE2A59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FF2E-D7E9-4446-8100-3DDBDFDDE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27FDF9-1F2C-4385-8E00-F7F5FE57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79F95-1F1F-43D9-849D-01990A87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718A6-8504-4D95-B58A-4B73ABC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C10BE-AADA-40CC-8BEB-D301EA2F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1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039C-4EA9-44E8-A32F-CE495484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5AC1E-67F6-4C6A-A4CC-3BD6D89E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555D3-0BCB-4819-B486-79E2CA1D8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A23D72-8A9B-4615-AA5E-37BA25A8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64D9CB-98EB-4F4A-AF3B-4CB3BD3F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C29F91-9B7A-4FFC-A35F-C793EE78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9A43D9-F594-426E-9B24-FDEEF9DE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A9865C-10DA-436E-B600-F3E55787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F3E9F-D8C9-4691-802D-C463230B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F75045-DF39-4DE4-8D18-A9B37671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627164-749C-47F2-B925-C6345F63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602CD-ECC3-4273-83A9-27723493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A7F841-C3EB-4E78-9279-9B63DE3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C2EE51-0AC2-4E69-AD5D-35125A9B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17486-EE4F-4BEC-AB5F-559CA22C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AC351-CE29-4ACD-B6F5-3B61FE66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E813C-8889-4968-A16E-AD42F56F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36EB6-7A65-45F7-BF34-EFCA645E1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745EB-8545-4E98-BDD1-BE6C0D84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98F42-F2AD-49B3-B167-1EA37E3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DDE55-18A5-4E46-8D41-E1EBA638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6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B1FAF-E595-456E-84EC-FAB6C13A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3EE981-DBD7-4EFB-ADD3-4E7EB59D8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BD1CF-7C6E-4A22-9E88-47F0F675B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BF94A-958A-4E91-B58C-178C5B0A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CAA0E9-9AD2-4B29-A489-3D129CC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EF336-35BD-413C-9F46-E5A9E07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2F64D6-51C6-4BC0-BBB5-51C6FE0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64D07-5B8E-49F5-BAF1-41D3D9D0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D9B68-A8A6-4695-8CE2-1A1282F62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D1B74-14C0-4E74-A651-B8F166BED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96C35-F93C-4C18-A089-32AB4335C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2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2D819-09AD-4102-B56F-7726B1B6B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JavaScript (1)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0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0400E-113B-4901-A498-25D7DFDF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193"/>
            <a:ext cx="10515600" cy="1887523"/>
          </a:xfrm>
        </p:spPr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는 엄청나게 독특하고 어려운 언어</a:t>
            </a:r>
          </a:p>
          <a:p>
            <a:r>
              <a:rPr lang="ko-KR" altLang="en-US"/>
              <a:t>이 수업에선 이미 </a:t>
            </a:r>
            <a:r>
              <a:rPr lang="en-US" altLang="ko-KR"/>
              <a:t>C</a:t>
            </a:r>
            <a:r>
              <a:rPr lang="ko-KR" altLang="en-US"/>
              <a:t>언어와 </a:t>
            </a:r>
            <a:r>
              <a:rPr lang="en-US" altLang="ko-KR"/>
              <a:t>Python </a:t>
            </a:r>
            <a:r>
              <a:rPr lang="ko-KR" altLang="en-US"/>
              <a:t>의 기초를 안다고 가정한다</a:t>
            </a:r>
            <a:endParaRPr lang="en-US" altLang="ko-KR"/>
          </a:p>
          <a:p>
            <a:r>
              <a:rPr lang="ko-KR" altLang="en-US"/>
              <a:t>기초가 안 되어 있는 학생들을 위해</a:t>
            </a:r>
            <a:r>
              <a:rPr lang="en-US" altLang="ko-KR"/>
              <a:t>, </a:t>
            </a:r>
            <a:r>
              <a:rPr lang="ko-KR" altLang="en-US"/>
              <a:t>자료실에 특별교안 링크를 올려두었다</a:t>
            </a:r>
            <a:r>
              <a:rPr lang="en-US" altLang="ko-KR"/>
              <a:t>. (Notion)</a:t>
            </a:r>
          </a:p>
        </p:txBody>
      </p:sp>
    </p:spTree>
    <p:extLst>
      <p:ext uri="{BB962C8B-B14F-4D97-AF65-F5344CB8AC3E}">
        <p14:creationId xmlns:p14="http://schemas.microsoft.com/office/powerpoint/2010/main" val="421348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B9A5C-CE85-4329-9710-A97FFBF9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배워볼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5BDF6-B504-43B6-8660-24DE3497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1. </a:t>
            </a:r>
            <a:r>
              <a:rPr lang="ko-KR" altLang="en-US"/>
              <a:t>변수 	</a:t>
            </a:r>
            <a:r>
              <a:rPr lang="en-US" altLang="ko-KR"/>
              <a:t>	let, const, var</a:t>
            </a:r>
          </a:p>
          <a:p>
            <a:r>
              <a:rPr lang="en-US" altLang="ko-KR"/>
              <a:t>2. </a:t>
            </a:r>
            <a:r>
              <a:rPr lang="ko-KR" altLang="en-US"/>
              <a:t>자료형</a:t>
            </a:r>
            <a:r>
              <a:rPr lang="en-US" altLang="ko-KR"/>
              <a:t>(Type), </a:t>
            </a:r>
            <a:r>
              <a:rPr lang="ko-KR" altLang="en-US"/>
              <a:t>백틱</a:t>
            </a:r>
            <a:r>
              <a:rPr lang="en-US" altLang="ko-KR"/>
              <a:t>(` `)</a:t>
            </a:r>
          </a:p>
          <a:p>
            <a:r>
              <a:rPr lang="en-US" altLang="ko-KR"/>
              <a:t>3. </a:t>
            </a:r>
            <a:r>
              <a:rPr lang="ko-KR" altLang="en-US"/>
              <a:t>조건문	</a:t>
            </a:r>
            <a:r>
              <a:rPr lang="en-US" altLang="ko-KR"/>
              <a:t>	if, else, ||, &amp;&amp;, ?, : </a:t>
            </a:r>
          </a:p>
          <a:p>
            <a:r>
              <a:rPr lang="en-US" altLang="ko-KR"/>
              <a:t>4. </a:t>
            </a:r>
            <a:r>
              <a:rPr lang="ko-KR" altLang="en-US"/>
              <a:t>배열</a:t>
            </a:r>
            <a:r>
              <a:rPr lang="en-US" altLang="ko-KR"/>
              <a:t>(array)</a:t>
            </a:r>
          </a:p>
          <a:p>
            <a:r>
              <a:rPr lang="en-US" altLang="ko-KR"/>
              <a:t>5. </a:t>
            </a:r>
            <a:r>
              <a:rPr lang="ko-KR" altLang="en-US"/>
              <a:t>객체</a:t>
            </a:r>
            <a:r>
              <a:rPr lang="en-US" altLang="ko-KR"/>
              <a:t>(object)</a:t>
            </a:r>
          </a:p>
          <a:p>
            <a:r>
              <a:rPr lang="en-US" altLang="ko-KR"/>
              <a:t>6. </a:t>
            </a:r>
            <a:r>
              <a:rPr lang="ko-KR" altLang="en-US"/>
              <a:t>함수		</a:t>
            </a:r>
            <a:r>
              <a:rPr lang="en-US" altLang="ko-KR"/>
              <a:t>function, arrow function</a:t>
            </a:r>
          </a:p>
          <a:p>
            <a:r>
              <a:rPr lang="en-US" altLang="ko-KR"/>
              <a:t>7. </a:t>
            </a:r>
            <a:r>
              <a:rPr lang="ko-KR" altLang="en-US"/>
              <a:t>반복		</a:t>
            </a:r>
            <a:r>
              <a:rPr lang="en-US" altLang="ko-KR"/>
              <a:t>callback, map(), filter()</a:t>
            </a:r>
          </a:p>
          <a:p>
            <a:r>
              <a:rPr lang="en-US" altLang="ko-KR"/>
              <a:t>8. </a:t>
            </a:r>
            <a:r>
              <a:rPr lang="ko-KR" altLang="en-US"/>
              <a:t>이벤트</a:t>
            </a:r>
            <a:r>
              <a:rPr lang="en-US" altLang="ko-KR"/>
              <a:t>(Event) </a:t>
            </a:r>
            <a:r>
              <a:rPr lang="ko-KR" altLang="en-US"/>
              <a:t>와 돔</a:t>
            </a:r>
            <a:r>
              <a:rPr lang="en-US" altLang="ko-KR"/>
              <a:t>(DOM) </a:t>
            </a:r>
            <a:r>
              <a:rPr lang="ko-KR" altLang="en-US"/>
              <a:t>조작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비동기 통신 </a:t>
            </a:r>
            <a:r>
              <a:rPr lang="en-US" altLang="ko-KR"/>
              <a:t>(async)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DDA8A-853F-4C40-B6D1-D7B010FA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추가로</a:t>
            </a:r>
            <a:r>
              <a:rPr lang="en-US" altLang="ko-KR"/>
              <a:t>, 7</a:t>
            </a:r>
            <a:r>
              <a:rPr lang="ko-KR" altLang="en-US"/>
              <a:t>가지 간단한 게임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9C3EA-E3E7-44F4-AFE6-360A7965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줌 수업에서 다루지 않는다</a:t>
            </a:r>
            <a:r>
              <a:rPr lang="en-US" altLang="ko-KR"/>
              <a:t>. </a:t>
            </a:r>
            <a:r>
              <a:rPr lang="ko-KR" altLang="en-US"/>
              <a:t>두 가지 이유가 있다</a:t>
            </a:r>
            <a:r>
              <a:rPr lang="en-US" altLang="ko-KR"/>
              <a:t>.</a:t>
            </a:r>
          </a:p>
          <a:p>
            <a:pPr marL="914400" lvl="1" indent="-457200">
              <a:buAutoNum type="arabicPeriod"/>
            </a:pPr>
            <a:r>
              <a:rPr lang="ko-KR" altLang="en-US"/>
              <a:t>난이도가 매우 높음</a:t>
            </a:r>
            <a:endParaRPr lang="en-US" altLang="ko-KR"/>
          </a:p>
          <a:p>
            <a:pPr marL="914400" lvl="1" indent="-457200">
              <a:buAutoNum type="arabicPeriod"/>
            </a:pPr>
            <a:r>
              <a:rPr lang="ko-KR" altLang="en-US"/>
              <a:t>다뤄야 할 양이 매우 많음</a:t>
            </a:r>
            <a:r>
              <a:rPr lang="en-US" altLang="ko-KR"/>
              <a:t> </a:t>
            </a:r>
          </a:p>
          <a:p>
            <a:r>
              <a:rPr lang="ko-KR" altLang="en-US"/>
              <a:t>실습 줌 수업엔 포함시키지 않고</a:t>
            </a:r>
            <a:r>
              <a:rPr lang="en-US" altLang="ko-KR"/>
              <a:t>, </a:t>
            </a:r>
            <a:r>
              <a:rPr lang="ko-KR" altLang="en-US"/>
              <a:t>자습할 수 있도록 영상 제공할 계획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34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ED110-08F2-471C-8695-CD86FB266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변수</a:t>
            </a:r>
            <a:br>
              <a:rPr lang="en-US" altLang="ko-KR"/>
            </a:br>
            <a:r>
              <a:rPr lang="en-US" altLang="ko-KR"/>
              <a:t>const, let, var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4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5249-1A1E-4790-A831-AFB7049B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결론만 말하자면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C9038-EF26-47A0-9ED9-5FD44803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일단 </a:t>
            </a:r>
            <a:r>
              <a:rPr lang="en-US" altLang="ko-KR"/>
              <a:t>const</a:t>
            </a:r>
            <a:r>
              <a:rPr lang="ko-KR" altLang="en-US"/>
              <a:t> 를 사용하라</a:t>
            </a:r>
            <a:r>
              <a:rPr lang="en-US" altLang="ko-KR"/>
              <a:t>. (90% 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상황</a:t>
            </a:r>
            <a:r>
              <a:rPr lang="en-US" altLang="ko-KR"/>
              <a:t>)</a:t>
            </a:r>
          </a:p>
          <a:p>
            <a:r>
              <a:rPr lang="en-US" altLang="ko-KR"/>
              <a:t>const </a:t>
            </a:r>
            <a:r>
              <a:rPr lang="ko-KR" altLang="en-US"/>
              <a:t>를 사용할 수 없는 상황엔 </a:t>
            </a:r>
            <a:r>
              <a:rPr lang="en-US" altLang="ko-KR"/>
              <a:t>let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사용하라</a:t>
            </a:r>
            <a:endParaRPr lang="en-US" altLang="ko-KR"/>
          </a:p>
          <a:p>
            <a:r>
              <a:rPr lang="en-US" altLang="ko-KR"/>
              <a:t>var</a:t>
            </a:r>
            <a:r>
              <a:rPr lang="ko-KR" altLang="en-US"/>
              <a:t> 는 위험하다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5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2F9730-3920-4FE8-82DE-45722F71E395}"/>
              </a:ext>
            </a:extLst>
          </p:cNvPr>
          <p:cNvSpPr txBox="1"/>
          <p:nvPr/>
        </p:nvSpPr>
        <p:spPr>
          <a:xfrm>
            <a:off x="509587" y="23326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25E267-892D-4ED6-B390-ED66F5A76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71" y="2254311"/>
            <a:ext cx="74295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D8B387-9C43-4A16-BA4D-F7AA9345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5" y="721016"/>
            <a:ext cx="6010275" cy="1238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519BCE-8E62-4A8A-8C8D-85F1B9F95ECC}"/>
              </a:ext>
            </a:extLst>
          </p:cNvPr>
          <p:cNvSpPr txBox="1"/>
          <p:nvPr/>
        </p:nvSpPr>
        <p:spPr>
          <a:xfrm>
            <a:off x="509587" y="3179428"/>
            <a:ext cx="8573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console.log()</a:t>
            </a:r>
            <a:r>
              <a:rPr lang="ko-KR" altLang="en-US"/>
              <a:t> 는 프린트 함수라고 생각하자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여러분이 마주칠 </a:t>
            </a:r>
            <a:r>
              <a:rPr lang="en-US" altLang="ko-KR"/>
              <a:t>90% </a:t>
            </a:r>
            <a:r>
              <a:rPr lang="ko-KR" altLang="en-US"/>
              <a:t>의 상황에선</a:t>
            </a:r>
            <a:r>
              <a:rPr lang="en-US" altLang="ko-KR"/>
              <a:t>, </a:t>
            </a:r>
            <a:r>
              <a:rPr lang="ko-KR" altLang="en-US"/>
              <a:t>변수선언은 </a:t>
            </a:r>
            <a:r>
              <a:rPr lang="en-US" altLang="ko-KR"/>
              <a:t>const </a:t>
            </a:r>
            <a:r>
              <a:rPr lang="ko-KR" altLang="en-US"/>
              <a:t>로 충분하며</a:t>
            </a:r>
            <a:r>
              <a:rPr lang="en-US" altLang="ko-KR"/>
              <a:t>, </a:t>
            </a:r>
            <a:r>
              <a:rPr lang="ko-KR" altLang="en-US"/>
              <a:t>가장 안전하다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9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0010-943F-418C-A90E-4468A12B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심화</a:t>
            </a:r>
            <a:r>
              <a:rPr lang="en-US" altLang="ko-KR"/>
              <a:t>: const</a:t>
            </a:r>
            <a:r>
              <a:rPr lang="ko-KR" altLang="en-US"/>
              <a:t> 에선 변수를 못바꾼다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99A87-FD8D-44CC-959A-0516104D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1028"/>
            <a:ext cx="10515600" cy="3312367"/>
          </a:xfrm>
        </p:spPr>
        <p:txBody>
          <a:bodyPr>
            <a:normAutofit/>
          </a:bodyPr>
          <a:lstStyle/>
          <a:p>
            <a:r>
              <a:rPr lang="en-US" altLang="ko-KR"/>
              <a:t>const</a:t>
            </a:r>
            <a:r>
              <a:rPr lang="ko-KR" altLang="en-US"/>
              <a:t>는 </a:t>
            </a:r>
            <a:r>
              <a:rPr lang="en-US" altLang="ko-KR"/>
              <a:t>constant </a:t>
            </a:r>
            <a:r>
              <a:rPr lang="ko-KR" altLang="en-US"/>
              <a:t>의 줄임말이며</a:t>
            </a:r>
            <a:r>
              <a:rPr lang="en-US" altLang="ko-KR"/>
              <a:t>, </a:t>
            </a:r>
            <a:r>
              <a:rPr lang="ko-KR" altLang="en-US"/>
              <a:t>즉 </a:t>
            </a:r>
            <a:r>
              <a:rPr lang="en-US" altLang="ko-KR"/>
              <a:t>“</a:t>
            </a:r>
            <a:r>
              <a:rPr lang="ko-KR" altLang="en-US"/>
              <a:t>상수</a:t>
            </a:r>
            <a:r>
              <a:rPr lang="en-US" altLang="ko-KR"/>
              <a:t>”</a:t>
            </a:r>
            <a:r>
              <a:rPr lang="ko-KR" altLang="en-US"/>
              <a:t>다</a:t>
            </a:r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완전한 상수는 아니고 상수 변수</a:t>
            </a:r>
            <a:r>
              <a:rPr lang="en-US" altLang="ko-KR"/>
              <a:t>(constant variable)</a:t>
            </a:r>
            <a:r>
              <a:rPr lang="ko-KR" altLang="en-US"/>
              <a:t>다</a:t>
            </a:r>
            <a:r>
              <a:rPr lang="en-US" altLang="ko-KR"/>
              <a:t>. </a:t>
            </a:r>
          </a:p>
          <a:p>
            <a:r>
              <a:rPr lang="ko-KR" altLang="en-US"/>
              <a:t>예외</a:t>
            </a:r>
            <a:r>
              <a:rPr lang="en-US" altLang="ko-KR"/>
              <a:t>: </a:t>
            </a:r>
          </a:p>
          <a:p>
            <a:pPr lvl="1"/>
            <a:r>
              <a:rPr lang="ko-KR" altLang="en-US"/>
              <a:t>배열 </a:t>
            </a:r>
            <a:r>
              <a:rPr lang="en-US" altLang="ko-KR"/>
              <a:t>element</a:t>
            </a:r>
            <a:r>
              <a:rPr lang="ko-KR" altLang="en-US"/>
              <a:t> 변경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</a:t>
            </a:r>
            <a:r>
              <a:rPr lang="ko-KR" altLang="en-US"/>
              <a:t>삭제</a:t>
            </a:r>
            <a:endParaRPr lang="en-US" altLang="ko-KR"/>
          </a:p>
          <a:p>
            <a:pPr lvl="1"/>
            <a:r>
              <a:rPr lang="ko-KR" altLang="en-US"/>
              <a:t>객체 </a:t>
            </a:r>
            <a:r>
              <a:rPr lang="en-US" altLang="ko-KR"/>
              <a:t>property</a:t>
            </a:r>
            <a:r>
              <a:rPr lang="ko-KR" altLang="en-US"/>
              <a:t> 변경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</a:t>
            </a:r>
            <a:r>
              <a:rPr lang="ko-KR" altLang="en-US"/>
              <a:t>삭제</a:t>
            </a:r>
            <a:endParaRPr lang="en-US" altLang="ko-KR"/>
          </a:p>
          <a:p>
            <a:r>
              <a:rPr lang="ko-KR" altLang="en-US"/>
              <a:t>나중에 배우겠지만</a:t>
            </a:r>
            <a:r>
              <a:rPr lang="en-US" altLang="ko-KR"/>
              <a:t>, </a:t>
            </a:r>
            <a:r>
              <a:rPr lang="ko-KR" altLang="en-US"/>
              <a:t>이 두가지 예외 때문에 대부분의 선언은 </a:t>
            </a:r>
            <a:r>
              <a:rPr lang="en-US" altLang="ko-KR"/>
              <a:t>const</a:t>
            </a:r>
            <a:r>
              <a:rPr lang="ko-KR" altLang="en-US"/>
              <a:t>로 충분하다 </a:t>
            </a:r>
            <a:r>
              <a:rPr lang="en-US" altLang="ko-KR"/>
              <a:t>– 90%</a:t>
            </a:r>
            <a:r>
              <a:rPr lang="ko-KR" altLang="en-US"/>
              <a:t>의 상황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5A880-2E90-43E5-9BBA-0BDCA19B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73" y="1476926"/>
            <a:ext cx="10058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8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031AD-A024-4742-95F5-D5E7177B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변수를 안 바꾸는게 중요할까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3A25F-D98D-4119-BBFE-BCB52A00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404" y="1825624"/>
            <a:ext cx="7024396" cy="3526843"/>
          </a:xfrm>
        </p:spPr>
        <p:txBody>
          <a:bodyPr>
            <a:normAutofit fontScale="92500"/>
          </a:bodyPr>
          <a:lstStyle/>
          <a:p>
            <a:r>
              <a:rPr lang="en-US" altLang="ko-KR"/>
              <a:t>immutability (</a:t>
            </a:r>
            <a:r>
              <a:rPr lang="ko-KR" altLang="en-US"/>
              <a:t>불변성</a:t>
            </a:r>
            <a:r>
              <a:rPr lang="en-US" altLang="ko-KR"/>
              <a:t>)</a:t>
            </a:r>
          </a:p>
          <a:p>
            <a:r>
              <a:rPr lang="ko-KR" altLang="en-US" sz="2000"/>
              <a:t>웹 개발자는 서버로부터 들어오는 데이터든</a:t>
            </a:r>
            <a:r>
              <a:rPr lang="en-US" altLang="ko-KR" sz="2000"/>
              <a:t>, </a:t>
            </a:r>
            <a:r>
              <a:rPr lang="ko-KR" altLang="en-US" sz="2000"/>
              <a:t>내가 브라우저에서 만든 데이터든</a:t>
            </a:r>
            <a:r>
              <a:rPr lang="en-US" altLang="ko-KR" sz="2000"/>
              <a:t>, </a:t>
            </a:r>
            <a:r>
              <a:rPr lang="ko-KR" altLang="en-US" sz="2000"/>
              <a:t>그 데이터를 유저가 신뢰할 수 있도록 만들어야</a:t>
            </a:r>
            <a:endParaRPr lang="en-US" altLang="ko-KR" sz="2000"/>
          </a:p>
          <a:p>
            <a:r>
              <a:rPr lang="ko-KR" altLang="en-US" sz="2000"/>
              <a:t>즉</a:t>
            </a:r>
            <a:r>
              <a:rPr lang="en-US" altLang="ko-KR" sz="2000"/>
              <a:t>, </a:t>
            </a:r>
            <a:r>
              <a:rPr lang="ko-KR" altLang="en-US" sz="2000"/>
              <a:t>웹 개발자는 변하지 않을 데이터와</a:t>
            </a:r>
            <a:r>
              <a:rPr lang="en-US" altLang="ko-KR" sz="2000"/>
              <a:t>, </a:t>
            </a:r>
            <a:r>
              <a:rPr lang="ko-KR" altLang="en-US" sz="2000"/>
              <a:t>변할 데이터를 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</a:t>
            </a:r>
            <a:r>
              <a:rPr lang="ko-KR" altLang="en-US" sz="2000"/>
              <a:t>구분해서 유저에게 제공할 줄 알아야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/>
              <a:t>const</a:t>
            </a:r>
            <a:r>
              <a:rPr lang="ko-KR" altLang="en-US"/>
              <a:t>는 개발자의 실수를 막아줄뿐만 아니라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해커의 공격으로부터도 데이터를 보호해준다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6DD062-CE33-48C2-AC71-55D5CAA1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1825625"/>
            <a:ext cx="2741755" cy="4650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EF5FFC6-177E-43F6-B314-3F80BA0FA604}"/>
              </a:ext>
            </a:extLst>
          </p:cNvPr>
          <p:cNvSpPr/>
          <p:nvPr/>
        </p:nvSpPr>
        <p:spPr>
          <a:xfrm>
            <a:off x="1163586" y="6018245"/>
            <a:ext cx="791049" cy="307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D1B9EE3-5250-43CE-925B-6563F7035CC8}"/>
              </a:ext>
            </a:extLst>
          </p:cNvPr>
          <p:cNvCxnSpPr>
            <a:stCxn id="6" idx="3"/>
          </p:cNvCxnSpPr>
          <p:nvPr/>
        </p:nvCxnSpPr>
        <p:spPr>
          <a:xfrm>
            <a:off x="1954635" y="6172200"/>
            <a:ext cx="32213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71FACB-96AA-4E50-8B66-DF84CE172287}"/>
              </a:ext>
            </a:extLst>
          </p:cNvPr>
          <p:cNvSpPr txBox="1"/>
          <p:nvPr/>
        </p:nvSpPr>
        <p:spPr>
          <a:xfrm>
            <a:off x="5248897" y="5506421"/>
            <a:ext cx="653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웹페이지 아래쪽에 있는 회사 정보는 </a:t>
            </a:r>
            <a:endParaRPr lang="en-US" altLang="ko-KR"/>
          </a:p>
          <a:p>
            <a:r>
              <a:rPr lang="ko-KR" altLang="en-US"/>
              <a:t>이 페이지뿐만아니라 </a:t>
            </a:r>
            <a:endParaRPr lang="en-US" altLang="ko-KR"/>
          </a:p>
          <a:p>
            <a:r>
              <a:rPr lang="ko-KR" altLang="en-US"/>
              <a:t>여러 페이지에서 쓰인다</a:t>
            </a:r>
            <a:r>
              <a:rPr lang="en-US" altLang="ko-KR"/>
              <a:t>.</a:t>
            </a:r>
          </a:p>
          <a:p>
            <a:r>
              <a:rPr lang="ko-KR" altLang="en-US"/>
              <a:t>이 정보가 매번 바뀐다면</a:t>
            </a:r>
            <a:r>
              <a:rPr lang="en-US" altLang="ko-KR"/>
              <a:t>, (</a:t>
            </a:r>
            <a:r>
              <a:rPr lang="ko-KR" altLang="en-US"/>
              <a:t>주</a:t>
            </a:r>
            <a:r>
              <a:rPr lang="en-US" altLang="ko-KR"/>
              <a:t>)</a:t>
            </a:r>
            <a:r>
              <a:rPr lang="ko-KR" altLang="en-US"/>
              <a:t>경대도시락을 신뢰할 수 있는가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8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D6185-C7B3-4D54-A829-1892846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실제 사례</a:t>
            </a:r>
            <a:r>
              <a:rPr lang="en-US" altLang="ko-KR"/>
              <a:t>: </a:t>
            </a:r>
            <a:r>
              <a:rPr lang="ko-KR" altLang="en-US"/>
              <a:t>대구공고 해킹사건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9C6C20-7DF2-4A5C-A371-E031672B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588"/>
            <a:ext cx="7135601" cy="4954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7C58D-38C8-42B6-AF7D-3F1D02CBCE83}"/>
              </a:ext>
            </a:extLst>
          </p:cNvPr>
          <p:cNvSpPr txBox="1"/>
          <p:nvPr/>
        </p:nvSpPr>
        <p:spPr>
          <a:xfrm>
            <a:off x="8229600" y="3023118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const</a:t>
            </a:r>
            <a:r>
              <a:rPr lang="ko-KR" altLang="en-US"/>
              <a:t>가 모든 걸 막아주진 않지만</a:t>
            </a:r>
            <a:r>
              <a:rPr lang="en-US" altLang="ko-KR"/>
              <a:t>,</a:t>
            </a:r>
          </a:p>
          <a:p>
            <a:r>
              <a:rPr lang="ko-KR" altLang="en-US"/>
              <a:t>어느 정도는 막아준다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85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C65FE-EC0A-447A-A0F9-9034DC7D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쉽게 말하자면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C27FB-E23A-4C0B-9B58-281311D5B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4734"/>
          </a:xfrm>
        </p:spPr>
        <p:txBody>
          <a:bodyPr/>
          <a:lstStyle/>
          <a:p>
            <a:r>
              <a:rPr lang="en-US" altLang="ko-KR"/>
              <a:t>90% </a:t>
            </a:r>
            <a:r>
              <a:rPr lang="ko-KR" altLang="en-US"/>
              <a:t>의 변수선언은 </a:t>
            </a:r>
            <a:r>
              <a:rPr lang="en-US" altLang="ko-KR"/>
              <a:t>const </a:t>
            </a:r>
            <a:r>
              <a:rPr lang="ko-KR" altLang="en-US"/>
              <a:t>를 쓰면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그럼 나머지 </a:t>
            </a:r>
            <a:r>
              <a:rPr lang="en-US" altLang="ko-KR"/>
              <a:t>10% </a:t>
            </a:r>
            <a:r>
              <a:rPr lang="ko-KR" altLang="en-US"/>
              <a:t>는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2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E3BEB-606F-4F18-8A5E-1478B87C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변수 설명 전까진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E038-F16F-4035-90B2-22745C76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6721" cy="4351338"/>
          </a:xfrm>
        </p:spPr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가 어떤 언어인지 쭉 설명할 것이다</a:t>
            </a:r>
            <a:r>
              <a:rPr lang="en-US" altLang="ko-KR"/>
              <a:t>.</a:t>
            </a:r>
          </a:p>
          <a:p>
            <a:r>
              <a:rPr lang="ko-KR" altLang="en-US"/>
              <a:t>어려운 개념을 엄청나게 설명할 것이지만</a:t>
            </a:r>
            <a:r>
              <a:rPr lang="en-US" altLang="ko-KR"/>
              <a:t>,</a:t>
            </a:r>
          </a:p>
          <a:p>
            <a:r>
              <a:rPr lang="ko-KR" altLang="en-US"/>
              <a:t>그냥 마음 편하게 듣고 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장 변수설명할때부터 집중해서 듣길 바람</a:t>
            </a:r>
          </a:p>
        </p:txBody>
      </p:sp>
    </p:spTree>
    <p:extLst>
      <p:ext uri="{BB962C8B-B14F-4D97-AF65-F5344CB8AC3E}">
        <p14:creationId xmlns:p14="http://schemas.microsoft.com/office/powerpoint/2010/main" val="141675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FDE993-59D9-4F25-8285-7CA82CF3ADC3}"/>
              </a:ext>
            </a:extLst>
          </p:cNvPr>
          <p:cNvSpPr txBox="1"/>
          <p:nvPr/>
        </p:nvSpPr>
        <p:spPr>
          <a:xfrm>
            <a:off x="474064" y="32443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93C840-DFF1-4F77-A4E9-E8809454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37" y="3114675"/>
            <a:ext cx="1533525" cy="628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D0077-B727-47E5-AC43-33BFB57559E7}"/>
              </a:ext>
            </a:extLst>
          </p:cNvPr>
          <p:cNvSpPr txBox="1"/>
          <p:nvPr/>
        </p:nvSpPr>
        <p:spPr>
          <a:xfrm>
            <a:off x="395287" y="4256839"/>
            <a:ext cx="6655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let</a:t>
            </a:r>
            <a:r>
              <a:rPr lang="ko-KR" altLang="en-US" sz="2000"/>
              <a:t> 은 변수의 내용을 바꿀 수 있다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단</a:t>
            </a:r>
            <a:r>
              <a:rPr lang="en-US" altLang="ko-KR" sz="2000"/>
              <a:t>, </a:t>
            </a:r>
            <a:r>
              <a:rPr lang="ko-KR" altLang="en-US" sz="2000"/>
              <a:t>웹개발자가 </a:t>
            </a:r>
            <a:r>
              <a:rPr lang="en-US" altLang="ko-KR" sz="2000"/>
              <a:t>let</a:t>
            </a:r>
            <a:r>
              <a:rPr lang="ko-KR" altLang="en-US" sz="2000"/>
              <a:t>을 쓸 때는</a:t>
            </a:r>
            <a:r>
              <a:rPr lang="en-US" altLang="ko-KR" sz="2000"/>
              <a:t>, </a:t>
            </a:r>
            <a:r>
              <a:rPr lang="ko-KR" altLang="en-US" sz="2000"/>
              <a:t>반드시 필요해서 써야한다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653FB3-0B14-4911-BB48-BD75D8BA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4" y="914102"/>
            <a:ext cx="4956079" cy="17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7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DE38A-FFF2-4A7B-AB66-E86C4278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 : </a:t>
            </a:r>
            <a:r>
              <a:rPr lang="ko-KR" altLang="en-US">
                <a:solidFill>
                  <a:srgbClr val="FF0000"/>
                </a:solidFill>
              </a:rPr>
              <a:t>매우 위험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98F27-DA32-420F-9BD4-F91E0ADC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2015</a:t>
            </a:r>
            <a:r>
              <a:rPr lang="ko-KR" altLang="en-US"/>
              <a:t>년 이전에 쓰이던 변수선언법</a:t>
            </a:r>
            <a:endParaRPr lang="en-US" altLang="ko-KR"/>
          </a:p>
          <a:p>
            <a:r>
              <a:rPr lang="ko-KR" altLang="en-US"/>
              <a:t>선언된 변수를 다시 선언해서 쓸 수 있다</a:t>
            </a:r>
            <a:endParaRPr lang="en-US" altLang="ko-KR"/>
          </a:p>
          <a:p>
            <a:r>
              <a:rPr lang="ko-KR" altLang="en-US"/>
              <a:t>프로그래밍 언어학적으로 매우 위험</a:t>
            </a:r>
            <a:r>
              <a:rPr lang="en-US" altLang="ko-KR"/>
              <a:t>!</a:t>
            </a:r>
          </a:p>
          <a:p>
            <a:r>
              <a:rPr lang="ko-KR" altLang="en-US"/>
              <a:t>이걸 쓸 경우엔 기업 코딩테스트에서 떨어질 가능성이 크다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1BF90-C4E1-490A-9C67-4F46ADA0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9094"/>
            <a:ext cx="4673367" cy="1665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8A21B-62B8-4096-A0E4-14D50EB19BC9}"/>
              </a:ext>
            </a:extLst>
          </p:cNvPr>
          <p:cNvSpPr txBox="1"/>
          <p:nvPr/>
        </p:nvSpPr>
        <p:spPr>
          <a:xfrm>
            <a:off x="838200" y="59938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0A8770-09DA-4C03-B3B2-4EC94617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73" y="5864225"/>
            <a:ext cx="1533525" cy="628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96FDAE-E6B5-4BDA-939C-CE07C8460E5B}"/>
              </a:ext>
            </a:extLst>
          </p:cNvPr>
          <p:cNvSpPr txBox="1"/>
          <p:nvPr/>
        </p:nvSpPr>
        <p:spPr>
          <a:xfrm>
            <a:off x="6274965" y="4647501"/>
            <a:ext cx="5668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언어학적으로</a:t>
            </a:r>
            <a:r>
              <a:rPr lang="en-US" altLang="ko-KR"/>
              <a:t>, </a:t>
            </a:r>
            <a:r>
              <a:rPr lang="ko-KR" altLang="en-US"/>
              <a:t>한번 선언한 변수는 </a:t>
            </a:r>
            <a:endParaRPr lang="en-US" altLang="ko-KR"/>
          </a:p>
          <a:p>
            <a:r>
              <a:rPr lang="ko-KR" altLang="en-US"/>
              <a:t>동일한 이름으로 다시 선언하면 안 된다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근데 왜 여전히 </a:t>
            </a:r>
            <a:r>
              <a:rPr lang="en-US" altLang="ko-KR"/>
              <a:t>JavaScript</a:t>
            </a:r>
            <a:r>
              <a:rPr lang="ko-KR" altLang="en-US"/>
              <a:t>에서 제공할까</a:t>
            </a:r>
            <a:r>
              <a:rPr lang="en-US" altLang="ko-KR"/>
              <a:t>?</a:t>
            </a:r>
          </a:p>
          <a:p>
            <a:r>
              <a:rPr lang="ko-KR" altLang="en-US"/>
              <a:t>수억개의 사이트들이 </a:t>
            </a:r>
            <a:r>
              <a:rPr lang="en-US" altLang="ko-KR"/>
              <a:t>var</a:t>
            </a:r>
            <a:r>
              <a:rPr lang="ko-KR" altLang="en-US"/>
              <a:t>를 사용하여 코딩되었기때문</a:t>
            </a:r>
            <a:endParaRPr lang="en-US" altLang="ko-KR"/>
          </a:p>
          <a:p>
            <a:r>
              <a:rPr lang="en-US" altLang="ko-KR"/>
              <a:t>var</a:t>
            </a:r>
            <a:r>
              <a:rPr lang="ko-KR" altLang="en-US"/>
              <a:t>를 제거했을 때 인터넷세계의 대혼란이 일어남</a:t>
            </a:r>
          </a:p>
        </p:txBody>
      </p:sp>
    </p:spTree>
    <p:extLst>
      <p:ext uri="{BB962C8B-B14F-4D97-AF65-F5344CB8AC3E}">
        <p14:creationId xmlns:p14="http://schemas.microsoft.com/office/powerpoint/2010/main" val="2043162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5249-1A1E-4790-A831-AFB7049B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C9038-EF26-47A0-9ED9-5FD44803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일단 </a:t>
            </a:r>
            <a:r>
              <a:rPr lang="en-US" altLang="ko-KR"/>
              <a:t>const</a:t>
            </a:r>
            <a:r>
              <a:rPr lang="ko-KR" altLang="en-US"/>
              <a:t> 를 사용하라</a:t>
            </a:r>
            <a:r>
              <a:rPr lang="en-US" altLang="ko-KR"/>
              <a:t>. (90% 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상황</a:t>
            </a:r>
            <a:r>
              <a:rPr lang="en-US" altLang="ko-KR"/>
              <a:t>)</a:t>
            </a:r>
          </a:p>
          <a:p>
            <a:r>
              <a:rPr lang="en-US" altLang="ko-KR"/>
              <a:t>const </a:t>
            </a:r>
            <a:r>
              <a:rPr lang="ko-KR" altLang="en-US"/>
              <a:t>를 사용할 수 없는 상황엔 </a:t>
            </a:r>
            <a:r>
              <a:rPr lang="en-US" altLang="ko-KR"/>
              <a:t>let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사용하라</a:t>
            </a:r>
            <a:endParaRPr lang="en-US" altLang="ko-KR"/>
          </a:p>
          <a:p>
            <a:r>
              <a:rPr lang="en-US" altLang="ko-KR"/>
              <a:t>var</a:t>
            </a:r>
            <a:r>
              <a:rPr lang="ko-KR" altLang="en-US"/>
              <a:t> 는 위험하다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2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53645-E6BE-466A-8966-605FF8E8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자료형</a:t>
            </a:r>
            <a:r>
              <a:rPr lang="en-US" altLang="ko-KR"/>
              <a:t>(type), </a:t>
            </a:r>
            <a:r>
              <a:rPr lang="ko-KR" altLang="en-US"/>
              <a:t>백틱</a:t>
            </a:r>
            <a:r>
              <a:rPr lang="en-US" altLang="ko-KR"/>
              <a:t>(` `)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6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CEEC2-619D-4A26-A2CA-BB8456A4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에서 쓸 수 있는 </a:t>
            </a:r>
            <a:r>
              <a:rPr lang="en-US" altLang="ko-KR"/>
              <a:t>data type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1DC66A-7BFB-4340-B089-5E52927D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797"/>
            <a:ext cx="7877961" cy="51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8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7BE2-71C3-4C81-AA62-ACF840A5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“0” </a:t>
            </a:r>
            <a:r>
              <a:rPr lang="ko-KR" altLang="en-US"/>
              <a:t>은 다르다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27FB3B-E840-4153-93C0-2B1CB98CA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34" y="1115736"/>
            <a:ext cx="18679542" cy="92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81BD62-24CC-4AB6-AB61-4B2208D8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788" y="40351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36FC7F-6033-4FD6-9771-DFB56F1F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6" y="1512621"/>
            <a:ext cx="10600644" cy="30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24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40C7-520A-43CC-BEE8-E021980D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비교연산자</a:t>
            </a:r>
            <a:r>
              <a:rPr lang="en-US" altLang="ko-KR"/>
              <a:t> === </a:t>
            </a:r>
            <a:r>
              <a:rPr lang="ko-KR" altLang="en-US"/>
              <a:t>로 확실히 알아보자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D11198-4BE6-4234-B5EB-48BF59699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3304728">
            <a:extLst>
              <a:ext uri="{FF2B5EF4-FFF2-40B4-BE49-F238E27FC236}">
                <a16:creationId xmlns:a16="http://schemas.microsoft.com/office/drawing/2014/main" id="{36B2D3F5-86BA-4C88-B1B5-CACB09E4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16251"/>
            <a:ext cx="8950200" cy="53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24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4970-4AFB-47D0-9955-9E182FD2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 </a:t>
            </a:r>
            <a:r>
              <a:rPr lang="ko-KR" altLang="en-US"/>
              <a:t>은 항상 따옴표 </a:t>
            </a:r>
            <a:r>
              <a:rPr lang="en-US" altLang="ko-KR"/>
              <a:t>“ “ </a:t>
            </a:r>
            <a:r>
              <a:rPr lang="ko-KR" altLang="en-US"/>
              <a:t>를 써줘야한다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15677-C064-4591-B5D0-0EFC7807D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7028"/>
          </a:xfrm>
        </p:spPr>
        <p:txBody>
          <a:bodyPr/>
          <a:lstStyle/>
          <a:p>
            <a:r>
              <a:rPr lang="ko-KR" altLang="en-US"/>
              <a:t>참고로</a:t>
            </a:r>
            <a:r>
              <a:rPr lang="en-US" altLang="ko-KR"/>
              <a:t>, JavaScript </a:t>
            </a:r>
            <a:r>
              <a:rPr lang="ko-KR" altLang="en-US"/>
              <a:t>에선 </a:t>
            </a:r>
            <a:r>
              <a:rPr lang="en-US" altLang="ko-KR"/>
              <a:t>String </a:t>
            </a:r>
            <a:r>
              <a:rPr lang="ko-KR" altLang="en-US"/>
              <a:t>이 아니라 </a:t>
            </a:r>
            <a:r>
              <a:rPr lang="en-US" altLang="ko-KR"/>
              <a:t>string </a:t>
            </a:r>
            <a:r>
              <a:rPr lang="ko-KR" altLang="en-US"/>
              <a:t>이다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FB2A1-EB9E-4E71-B212-897F2CF1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578"/>
            <a:ext cx="9410700" cy="80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83A792-3A8D-47CB-87F5-FA159578D2FE}"/>
              </a:ext>
            </a:extLst>
          </p:cNvPr>
          <p:cNvSpPr txBox="1"/>
          <p:nvPr/>
        </p:nvSpPr>
        <p:spPr>
          <a:xfrm>
            <a:off x="1278294" y="3676261"/>
            <a:ext cx="5346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여기서 </a:t>
            </a:r>
            <a:r>
              <a:rPr lang="en-US" altLang="ko-KR"/>
              <a:t>david </a:t>
            </a:r>
            <a:r>
              <a:rPr lang="ko-KR" altLang="en-US"/>
              <a:t>는 </a:t>
            </a:r>
            <a:r>
              <a:rPr lang="en-US" altLang="ko-KR"/>
              <a:t>string</a:t>
            </a:r>
            <a:r>
              <a:rPr lang="ko-KR" altLang="en-US"/>
              <a:t>이 아니라 변수로 인식한다</a:t>
            </a:r>
            <a:r>
              <a:rPr lang="en-US" altLang="ko-KR"/>
              <a:t>.</a:t>
            </a:r>
          </a:p>
          <a:p>
            <a:r>
              <a:rPr lang="ko-KR" altLang="en-US"/>
              <a:t>우린 </a:t>
            </a:r>
            <a:r>
              <a:rPr lang="en-US" altLang="ko-KR"/>
              <a:t>david</a:t>
            </a:r>
            <a:r>
              <a:rPr lang="ko-KR" altLang="en-US"/>
              <a:t>라는 변수를 선언한 적이 없다</a:t>
            </a:r>
            <a:r>
              <a:rPr lang="en-US" altLang="ko-KR"/>
              <a:t>.</a:t>
            </a:r>
          </a:p>
          <a:p>
            <a:r>
              <a:rPr lang="en-US" altLang="ko-KR"/>
              <a:t>“david”</a:t>
            </a:r>
            <a:r>
              <a:rPr lang="ko-KR" altLang="en-US"/>
              <a:t>라고 써주면 에러가 아니다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96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06248-76AC-4EE0-90AB-71BF20C6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boolean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CD707-5F62-46A8-ABA0-41602613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6"/>
          </a:xfrm>
        </p:spPr>
        <p:txBody>
          <a:bodyPr/>
          <a:lstStyle/>
          <a:p>
            <a:r>
              <a:rPr lang="en-US" altLang="ko-KR"/>
              <a:t>true </a:t>
            </a:r>
            <a:r>
              <a:rPr lang="ko-KR" altLang="en-US"/>
              <a:t>또는 </a:t>
            </a:r>
            <a:r>
              <a:rPr lang="en-US" altLang="ko-KR"/>
              <a:t>false </a:t>
            </a:r>
            <a:r>
              <a:rPr lang="ko-KR" altLang="en-US"/>
              <a:t>를 말한다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4A4E4-C764-4B98-BB1B-F6A5C55A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2439598"/>
            <a:ext cx="9545216" cy="1217914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BC03565-4301-48DF-B80D-36725BCBC168}"/>
              </a:ext>
            </a:extLst>
          </p:cNvPr>
          <p:cNvSpPr txBox="1">
            <a:spLocks/>
          </p:cNvSpPr>
          <p:nvPr/>
        </p:nvSpPr>
        <p:spPr>
          <a:xfrm>
            <a:off x="838200" y="4679350"/>
            <a:ext cx="10515600" cy="47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하지만</a:t>
            </a:r>
            <a:r>
              <a:rPr lang="en-US" altLang="ko-KR"/>
              <a:t>, “true” </a:t>
            </a:r>
            <a:r>
              <a:rPr lang="ko-KR" altLang="en-US"/>
              <a:t>라고 쓰면 </a:t>
            </a:r>
            <a:r>
              <a:rPr lang="en-US" altLang="ko-KR"/>
              <a:t>string</a:t>
            </a:r>
            <a:r>
              <a:rPr lang="ko-KR" altLang="en-US"/>
              <a:t>이다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1EF1AC-58F3-4CFB-B475-4FCA9507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5" y="5293323"/>
            <a:ext cx="9826690" cy="5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43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7ED8-6DA9-4453-BDCF-A4E96092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백틱 </a:t>
            </a:r>
            <a:r>
              <a:rPr lang="en-US" altLang="ko-KR"/>
              <a:t>` `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05A93-50C5-480B-A90A-A90B250F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8752"/>
          </a:xfrm>
        </p:spPr>
        <p:txBody>
          <a:bodyPr/>
          <a:lstStyle/>
          <a:p>
            <a:r>
              <a:rPr lang="ko-KR" altLang="en-US"/>
              <a:t>주로 문자열 안에서 변수나 함수 등을 좀 더 편하게 사용하려고 쓴다</a:t>
            </a:r>
            <a:r>
              <a:rPr lang="en-US" altLang="ko-KR"/>
              <a:t>.</a:t>
            </a:r>
          </a:p>
          <a:p>
            <a:r>
              <a:rPr lang="ko-KR" altLang="en-US"/>
              <a:t>탭키 위에 작은따옴표 비슷하게 생긴 것이다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4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C779-815A-49F8-B463-2533F122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</a:t>
            </a:r>
            <a:r>
              <a:rPr lang="ko-KR" altLang="en-US"/>
              <a:t>는 프로그래밍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7856D-5F74-4FA0-8587-E0429D96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HTML	Mark-up Language</a:t>
            </a:r>
          </a:p>
          <a:p>
            <a:r>
              <a:rPr lang="en-US" altLang="ko-KR"/>
              <a:t>CSS		Style-sheet Language</a:t>
            </a:r>
          </a:p>
          <a:p>
            <a:endParaRPr lang="en-US" altLang="ko-KR"/>
          </a:p>
          <a:p>
            <a:r>
              <a:rPr lang="en-US" altLang="ko-KR"/>
              <a:t>JavaScript	   </a:t>
            </a:r>
            <a:r>
              <a:rPr lang="ko-KR" altLang="en-US"/>
              <a:t>브라우저에서 쓰이는 </a:t>
            </a:r>
            <a:r>
              <a:rPr lang="ko-KR" altLang="en-US">
                <a:solidFill>
                  <a:srgbClr val="FF0000"/>
                </a:solidFill>
              </a:rPr>
              <a:t>단 하나</a:t>
            </a:r>
            <a:r>
              <a:rPr lang="ko-KR" altLang="en-US"/>
              <a:t>의 프로그래밍 언어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W3C</a:t>
            </a:r>
            <a:r>
              <a:rPr lang="ko-KR" altLang="en-US"/>
              <a:t>에서 오직 </a:t>
            </a:r>
            <a:r>
              <a:rPr lang="en-US" altLang="ko-KR"/>
              <a:t>JavaScript </a:t>
            </a:r>
            <a:r>
              <a:rPr lang="ko-KR" altLang="en-US"/>
              <a:t>만 표준으로 정해놓았다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하나밖에 없으면 불편해도 배워야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짧게 </a:t>
            </a:r>
            <a:r>
              <a:rPr lang="en-US" altLang="ko-KR">
                <a:solidFill>
                  <a:srgbClr val="FF0000"/>
                </a:solidFill>
              </a:rPr>
              <a:t>js</a:t>
            </a:r>
            <a:r>
              <a:rPr lang="en-US" altLang="ko-KR"/>
              <a:t> </a:t>
            </a:r>
            <a:r>
              <a:rPr lang="ko-KR" altLang="en-US"/>
              <a:t>라고 한다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정식 명칭은 </a:t>
            </a:r>
            <a:r>
              <a:rPr lang="en-US" altLang="ko-KR"/>
              <a:t>ECMA Script</a:t>
            </a:r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모든 브라우저에 기본적으로 내장되어있음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238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7572B-5684-497C-B3DE-3AE8E6D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백틱을 쓰지 않을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D7EEFA-B580-4884-83FF-2E104FE6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0647"/>
            <a:ext cx="9556102" cy="1964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5977C-A121-4C66-90FD-B81464E57E6D}"/>
              </a:ext>
            </a:extLst>
          </p:cNvPr>
          <p:cNvSpPr txBox="1"/>
          <p:nvPr/>
        </p:nvSpPr>
        <p:spPr>
          <a:xfrm>
            <a:off x="933061" y="4310743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결과</a:t>
            </a:r>
            <a:r>
              <a:rPr lang="en-US" altLang="ko-KR" sz="3200"/>
              <a:t>: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FD0D40-E7AF-41EB-A8FF-67E3719B0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33" y="4260230"/>
            <a:ext cx="4838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35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5FDB4-7664-4F70-9A56-FAB7E925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백틱을 사용할 경우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A634C4-4F87-4265-B2D8-DF1F06DC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44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56325848">
            <a:extLst>
              <a:ext uri="{FF2B5EF4-FFF2-40B4-BE49-F238E27FC236}">
                <a16:creationId xmlns:a16="http://schemas.microsoft.com/office/drawing/2014/main" id="{403D890E-A1D6-438C-9ECB-B4BB0803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7715"/>
            <a:ext cx="8456515" cy="19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808160-139B-42E7-AF45-50551C12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49486"/>
            <a:ext cx="6724650" cy="1343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1786E07-5297-4F4F-8FD4-A210BBDB5C89}"/>
              </a:ext>
            </a:extLst>
          </p:cNvPr>
          <p:cNvSpPr/>
          <p:nvPr/>
        </p:nvSpPr>
        <p:spPr>
          <a:xfrm>
            <a:off x="3517641" y="3209731"/>
            <a:ext cx="1884869" cy="54958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7504B0-5581-449E-885F-4531F566B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17" y="2744851"/>
            <a:ext cx="556473" cy="349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11B7A1-C3DF-4020-8BED-E86FCB8F11AD}"/>
              </a:ext>
            </a:extLst>
          </p:cNvPr>
          <p:cNvSpPr txBox="1"/>
          <p:nvPr/>
        </p:nvSpPr>
        <p:spPr>
          <a:xfrm>
            <a:off x="5152854" y="2733210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안에 변수나 함수의 계산결과를 넣는다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02B18-94AB-42BB-B74B-6C25818C7FBD}"/>
              </a:ext>
            </a:extLst>
          </p:cNvPr>
          <p:cNvSpPr txBox="1"/>
          <p:nvPr/>
        </p:nvSpPr>
        <p:spPr>
          <a:xfrm>
            <a:off x="7395594" y="3767501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</a:t>
            </a:r>
            <a:r>
              <a:rPr lang="ko-KR" altLang="en-US"/>
              <a:t>기호를 사용하지 않고도 </a:t>
            </a:r>
            <a:endParaRPr lang="en-US" altLang="ko-KR"/>
          </a:p>
          <a:p>
            <a:r>
              <a:rPr lang="ko-KR" altLang="en-US"/>
              <a:t>문자열을 쭉 이어서 쓸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59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F0C0-A220-4C49-AC16-1D9DAAC1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엔터와 탭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F733A1-DC69-4CB0-ACCD-4E38AB2E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3133392"/>
            <a:ext cx="4656589" cy="106368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B638100-808B-46B6-982D-DA2AD1FAF2C8}"/>
              </a:ext>
            </a:extLst>
          </p:cNvPr>
          <p:cNvSpPr/>
          <p:nvPr/>
        </p:nvSpPr>
        <p:spPr>
          <a:xfrm>
            <a:off x="5654180" y="3445025"/>
            <a:ext cx="662730" cy="362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02A2B7-FB41-459D-A337-E6B8AF0C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155" y="2690015"/>
            <a:ext cx="3566673" cy="2014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812A7-AF02-4F50-A538-EA2BA8A7F7A4}"/>
              </a:ext>
            </a:extLst>
          </p:cNvPr>
          <p:cNvSpPr txBox="1"/>
          <p:nvPr/>
        </p:nvSpPr>
        <p:spPr>
          <a:xfrm>
            <a:off x="6827155" y="49351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47B847-A44A-40F1-887A-5876EA81C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82" y="4977002"/>
            <a:ext cx="3398460" cy="13255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FB5FDB-944F-4A80-B08C-4B19FA804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714" y="4977002"/>
            <a:ext cx="2367468" cy="13255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CD5F9C-7BA2-424D-8427-7D121B189905}"/>
              </a:ext>
            </a:extLst>
          </p:cNvPr>
          <p:cNvSpPr txBox="1"/>
          <p:nvPr/>
        </p:nvSpPr>
        <p:spPr>
          <a:xfrm>
            <a:off x="687094" y="49172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C8AFB9-C678-4B9F-9F16-95C2FE09F611}"/>
              </a:ext>
            </a:extLst>
          </p:cNvPr>
          <p:cNvSpPr txBox="1"/>
          <p:nvPr/>
        </p:nvSpPr>
        <p:spPr>
          <a:xfrm>
            <a:off x="989901" y="1770077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엄연히 말하면 결과는 다르다</a:t>
            </a:r>
          </a:p>
        </p:txBody>
      </p:sp>
    </p:spTree>
    <p:extLst>
      <p:ext uri="{BB962C8B-B14F-4D97-AF65-F5344CB8AC3E}">
        <p14:creationId xmlns:p14="http://schemas.microsoft.com/office/powerpoint/2010/main" val="4207344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9E436-CBAF-4DAE-8E8A-CD170F0BE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894"/>
            <a:ext cx="9144000" cy="5519956"/>
          </a:xfrm>
        </p:spPr>
        <p:txBody>
          <a:bodyPr>
            <a:normAutofit/>
          </a:bodyPr>
          <a:lstStyle/>
          <a:p>
            <a:r>
              <a:rPr lang="en-US" altLang="ko-KR"/>
              <a:t>3. </a:t>
            </a:r>
            <a:r>
              <a:rPr lang="ko-KR" altLang="en-US"/>
              <a:t>조건문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if, else</a:t>
            </a:r>
            <a:br>
              <a:rPr lang="en-US" altLang="ko-KR"/>
            </a:br>
            <a:r>
              <a:rPr lang="en-US" altLang="ko-KR"/>
              <a:t>||, &amp;&amp;</a:t>
            </a:r>
            <a:br>
              <a:rPr lang="en-US" altLang="ko-KR"/>
            </a:br>
            <a:r>
              <a:rPr lang="en-US" altLang="ko-KR"/>
              <a:t>?, 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77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192F7-BB48-4269-A03F-266A1794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대표적인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000A8-289C-4DAF-8BB0-F10F272D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459"/>
          </a:xfrm>
        </p:spPr>
        <p:txBody>
          <a:bodyPr/>
          <a:lstStyle/>
          <a:p>
            <a:r>
              <a:rPr lang="ko-KR" altLang="en-US"/>
              <a:t>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CA48E-9DBA-4D86-9E97-26279B75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2526"/>
            <a:ext cx="6685816" cy="40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90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AC8DC-370C-4C8C-A394-5333840D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else </a:t>
            </a:r>
            <a:r>
              <a:rPr lang="ko-KR" altLang="en-US"/>
              <a:t>는 </a:t>
            </a:r>
            <a:r>
              <a:rPr lang="en-US" altLang="ko-KR"/>
              <a:t>c</a:t>
            </a:r>
            <a:r>
              <a:rPr lang="ko-KR" altLang="en-US"/>
              <a:t>언어와 똑같은데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== </a:t>
            </a:r>
            <a:r>
              <a:rPr lang="ko-KR" altLang="en-US"/>
              <a:t>대신 </a:t>
            </a:r>
            <a:r>
              <a:rPr lang="en-US" altLang="ko-KR"/>
              <a:t>===, != </a:t>
            </a:r>
            <a:r>
              <a:rPr lang="ko-KR" altLang="en-US"/>
              <a:t>대신 </a:t>
            </a:r>
            <a:r>
              <a:rPr lang="en-US" altLang="ko-KR"/>
              <a:t>!== </a:t>
            </a:r>
            <a:r>
              <a:rPr lang="ko-KR" altLang="en-US"/>
              <a:t>를 사용하라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4BCFA4-21FE-4855-B638-8BBE466F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326"/>
            <a:ext cx="5304995" cy="37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78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53DCE-64AD-4730-8AE6-A17E9B46E0A0}"/>
              </a:ext>
            </a:extLst>
          </p:cNvPr>
          <p:cNvSpPr txBox="1"/>
          <p:nvPr/>
        </p:nvSpPr>
        <p:spPr>
          <a:xfrm>
            <a:off x="528822" y="570452"/>
            <a:ext cx="715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왜냐면</a:t>
            </a:r>
            <a:r>
              <a:rPr lang="en-US" altLang="ko-KR"/>
              <a:t>, == </a:t>
            </a:r>
            <a:r>
              <a:rPr lang="ko-KR" altLang="en-US"/>
              <a:t>또는 </a:t>
            </a:r>
            <a:r>
              <a:rPr lang="en-US" altLang="ko-KR"/>
              <a:t>!= </a:t>
            </a:r>
            <a:r>
              <a:rPr lang="ko-KR" altLang="en-US"/>
              <a:t>로만 쓰면 값 비교이기 때문이다</a:t>
            </a:r>
            <a:r>
              <a:rPr lang="en-US" altLang="ko-KR"/>
              <a:t>.</a:t>
            </a:r>
          </a:p>
          <a:p>
            <a:r>
              <a:rPr lang="en-US" altLang="ko-KR"/>
              <a:t>=== </a:t>
            </a:r>
            <a:r>
              <a:rPr lang="ko-KR" altLang="en-US"/>
              <a:t>또는 </a:t>
            </a:r>
            <a:r>
              <a:rPr lang="en-US" altLang="ko-KR"/>
              <a:t>!== </a:t>
            </a:r>
            <a:r>
              <a:rPr lang="ko-KR" altLang="en-US"/>
              <a:t>로 쓰면 데이터 타입까지 비교하므로 훨씬 정확하다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013651-E30D-4B3F-8D05-AB577E2E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1" y="11073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57760672">
            <a:extLst>
              <a:ext uri="{FF2B5EF4-FFF2-40B4-BE49-F238E27FC236}">
                <a16:creationId xmlns:a16="http://schemas.microsoft.com/office/drawing/2014/main" id="{31A8C602-F7BE-4B2D-A424-4C91E1CEE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0" y="1564547"/>
            <a:ext cx="6818649" cy="25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18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6FBCA-86BC-4FA8-8540-89FB7098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&gt;, &lt;, &gt;=, &lt;=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BD00E-F4B3-4853-89DA-DDC80BD9A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12" y="1441007"/>
            <a:ext cx="10515600" cy="498125"/>
          </a:xfrm>
        </p:spPr>
        <p:txBody>
          <a:bodyPr/>
          <a:lstStyle/>
          <a:p>
            <a:r>
              <a:rPr lang="ko-KR" altLang="en-US"/>
              <a:t>대소비교 역시 가능하다</a:t>
            </a:r>
            <a:r>
              <a:rPr lang="en-US" altLang="ko-KR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4C9A7-78A6-447D-A1FE-9B94692C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323750"/>
            <a:ext cx="7572855" cy="3294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7F3CEF-5E8F-4E7B-A255-2CC1205330F6}"/>
              </a:ext>
            </a:extLst>
          </p:cNvPr>
          <p:cNvSpPr txBox="1"/>
          <p:nvPr/>
        </p:nvSpPr>
        <p:spPr>
          <a:xfrm>
            <a:off x="947956" y="59477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8049C0-7556-49B8-A141-D88CB7A00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68" y="5889501"/>
            <a:ext cx="1952625" cy="36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31CA2-8875-4E6D-9E07-FC246638FF05}"/>
              </a:ext>
            </a:extLst>
          </p:cNvPr>
          <p:cNvSpPr txBox="1"/>
          <p:nvPr/>
        </p:nvSpPr>
        <p:spPr>
          <a:xfrm>
            <a:off x="4907560" y="5947794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만약</a:t>
            </a:r>
            <a:r>
              <a:rPr lang="en-US" altLang="ko-KR"/>
              <a:t>, 20</a:t>
            </a:r>
            <a:r>
              <a:rPr lang="ko-KR" altLang="en-US"/>
              <a:t>세도 포함하고 싶다면 </a:t>
            </a:r>
            <a:r>
              <a:rPr lang="en-US" altLang="ko-KR"/>
              <a:t>&gt; </a:t>
            </a:r>
            <a:r>
              <a:rPr lang="ko-KR" altLang="en-US"/>
              <a:t>대신 </a:t>
            </a:r>
            <a:r>
              <a:rPr lang="en-US" altLang="ko-KR"/>
              <a:t>&gt;= </a:t>
            </a:r>
            <a:r>
              <a:rPr lang="ko-KR" altLang="en-US"/>
              <a:t>를 쓰면 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1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2EB1E-6351-412C-922D-3ECD19CB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 안에 조건도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D7B13F-8B4B-4D09-93F3-55D5CFAA1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6861"/>
            <a:ext cx="7136706" cy="48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6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0BB8-5D35-4DD0-A4B3-717BF67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조건이 </a:t>
            </a:r>
            <a:r>
              <a:rPr lang="en-US" altLang="ko-KR"/>
              <a:t>true </a:t>
            </a:r>
            <a:r>
              <a:rPr lang="ko-KR" altLang="en-US"/>
              <a:t>일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E30AF-8C0E-4915-AE33-51D9E5A0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8793"/>
          </a:xfrm>
        </p:spPr>
        <p:txBody>
          <a:bodyPr/>
          <a:lstStyle/>
          <a:p>
            <a:r>
              <a:rPr lang="ko-KR" altLang="en-US"/>
              <a:t>다음은 기본이니 알고있을 것이다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9666B-12AA-4F93-915A-3BEAB19C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8083"/>
            <a:ext cx="6972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0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9F4AB-82DA-429F-A0F4-0E60A797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가 있어야만 할 수 있는 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EC725-ACEB-4D87-BB72-F536B487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0823"/>
            <a:ext cx="7022167" cy="4022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CE41C-A14E-407B-A183-683689C0B7F3}"/>
              </a:ext>
            </a:extLst>
          </p:cNvPr>
          <p:cNvSpPr txBox="1"/>
          <p:nvPr/>
        </p:nvSpPr>
        <p:spPr>
          <a:xfrm>
            <a:off x="7717873" y="2718033"/>
            <a:ext cx="4893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버튼을 누르면</a:t>
            </a:r>
            <a:r>
              <a:rPr lang="en-US" altLang="ko-KR"/>
              <a:t>,</a:t>
            </a:r>
          </a:p>
          <a:p>
            <a:r>
              <a:rPr lang="en-US" altLang="ko-KR"/>
              <a:t>  1. </a:t>
            </a:r>
            <a:r>
              <a:rPr lang="ko-KR" altLang="en-US"/>
              <a:t>특정한 </a:t>
            </a:r>
            <a:r>
              <a:rPr lang="en-US" altLang="ko-KR"/>
              <a:t>“</a:t>
            </a:r>
            <a:r>
              <a:rPr lang="ko-KR" altLang="en-US"/>
              <a:t>함수</a:t>
            </a:r>
            <a:r>
              <a:rPr lang="en-US" altLang="ko-KR"/>
              <a:t>“ </a:t>
            </a:r>
            <a:r>
              <a:rPr lang="ko-KR" altLang="en-US"/>
              <a:t>실행됨</a:t>
            </a:r>
            <a:endParaRPr lang="en-US" altLang="ko-KR"/>
          </a:p>
          <a:p>
            <a:r>
              <a:rPr lang="en-US" altLang="ko-KR"/>
              <a:t>  2. </a:t>
            </a:r>
            <a:r>
              <a:rPr lang="ko-KR" altLang="en-US"/>
              <a:t>입력받은 아이디</a:t>
            </a:r>
            <a:r>
              <a:rPr lang="en-US" altLang="ko-KR"/>
              <a:t>, </a:t>
            </a:r>
            <a:r>
              <a:rPr lang="ko-KR" altLang="en-US"/>
              <a:t>패스워드를 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서버로 보냄</a:t>
            </a:r>
            <a:endParaRPr lang="en-US" altLang="ko-KR"/>
          </a:p>
          <a:p>
            <a:r>
              <a:rPr lang="en-US" altLang="ko-KR"/>
              <a:t>  3. </a:t>
            </a:r>
            <a:r>
              <a:rPr lang="ko-KR" altLang="en-US"/>
              <a:t>사용자 정보가 일치하면</a:t>
            </a:r>
            <a:endParaRPr lang="en-US" altLang="ko-KR"/>
          </a:p>
          <a:p>
            <a:r>
              <a:rPr lang="en-US" altLang="ko-KR"/>
              <a:t>         </a:t>
            </a:r>
            <a:r>
              <a:rPr lang="ko-KR" altLang="en-US"/>
              <a:t>메인화면으로</a:t>
            </a:r>
            <a:endParaRPr lang="en-US" altLang="ko-KR"/>
          </a:p>
          <a:p>
            <a:r>
              <a:rPr lang="en-US" altLang="ko-KR"/>
              <a:t>     </a:t>
            </a:r>
            <a:r>
              <a:rPr lang="ko-KR" altLang="en-US"/>
              <a:t>일치하지 않으면</a:t>
            </a:r>
            <a:endParaRPr lang="en-US" altLang="ko-KR"/>
          </a:p>
          <a:p>
            <a:r>
              <a:rPr lang="en-US" altLang="ko-KR"/>
              <a:t>         </a:t>
            </a:r>
            <a:r>
              <a:rPr lang="ko-KR" altLang="en-US"/>
              <a:t>알림을 </a:t>
            </a:r>
            <a:r>
              <a:rPr lang="en-US" altLang="ko-KR"/>
              <a:t>1</a:t>
            </a:r>
            <a:r>
              <a:rPr lang="ko-KR" altLang="en-US"/>
              <a:t>초동안 띄웠다가 사라지게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32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CDDDD9-6C11-4AE7-90EF-738DE694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74" y="882519"/>
            <a:ext cx="4998055" cy="2146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E9C1B-4567-4259-995C-323247C61079}"/>
              </a:ext>
            </a:extLst>
          </p:cNvPr>
          <p:cNvSpPr txBox="1"/>
          <p:nvPr/>
        </p:nvSpPr>
        <p:spPr>
          <a:xfrm>
            <a:off x="932576" y="317172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994C56-8EE0-4E82-B1C8-E1292905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51" y="3171725"/>
            <a:ext cx="78105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578295-2C82-4D70-8EC6-F878EAF31865}"/>
              </a:ext>
            </a:extLst>
          </p:cNvPr>
          <p:cNvSpPr txBox="1"/>
          <p:nvPr/>
        </p:nvSpPr>
        <p:spPr>
          <a:xfrm>
            <a:off x="2708158" y="3059082"/>
            <a:ext cx="608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즉</a:t>
            </a:r>
            <a:r>
              <a:rPr lang="en-US" altLang="ko-KR"/>
              <a:t>, JavaScript</a:t>
            </a:r>
            <a:r>
              <a:rPr lang="ko-KR" altLang="en-US"/>
              <a:t>는 뭐라도 들어가있으면 </a:t>
            </a:r>
            <a:r>
              <a:rPr lang="en-US" altLang="ko-KR"/>
              <a:t>true </a:t>
            </a:r>
            <a:r>
              <a:rPr lang="ko-KR" altLang="en-US"/>
              <a:t>로 받아들인다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703DB-4C93-4EA2-B69D-A5D465514431}"/>
              </a:ext>
            </a:extLst>
          </p:cNvPr>
          <p:cNvSpPr txBox="1"/>
          <p:nvPr/>
        </p:nvSpPr>
        <p:spPr>
          <a:xfrm>
            <a:off x="932576" y="370514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다음의 경우도 역시 </a:t>
            </a:r>
            <a:r>
              <a:rPr lang="en-US" altLang="ko-KR"/>
              <a:t>true</a:t>
            </a:r>
            <a:r>
              <a:rPr lang="ko-KR" altLang="en-US"/>
              <a:t>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2FA016-3A7D-40BE-A466-78BA00EAA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76" y="3791243"/>
            <a:ext cx="5684939" cy="23450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E4059A-2C28-4C34-A0F4-1CDA2725A1C2}"/>
              </a:ext>
            </a:extLst>
          </p:cNvPr>
          <p:cNvSpPr txBox="1"/>
          <p:nvPr/>
        </p:nvSpPr>
        <p:spPr>
          <a:xfrm>
            <a:off x="1001174" y="638402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r>
              <a:rPr lang="ko-KR" altLang="en-US"/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510A409-8B56-4DE7-8CB0-24C20272B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936" y="6336698"/>
            <a:ext cx="1476375" cy="371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E6F1BB-0BED-443B-9CD9-B9142E0CAE92}"/>
              </a:ext>
            </a:extLst>
          </p:cNvPr>
          <p:cNvSpPr txBox="1"/>
          <p:nvPr/>
        </p:nvSpPr>
        <p:spPr>
          <a:xfrm>
            <a:off x="3431097" y="6384022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빈 문자열이기 때문에 </a:t>
            </a:r>
            <a:r>
              <a:rPr lang="en-US" altLang="ko-KR"/>
              <a:t>false 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96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9CF5C-97FD-44A2-9566-866B2D8DF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735056"/>
            <a:ext cx="10515600" cy="1420914"/>
          </a:xfrm>
        </p:spPr>
        <p:txBody>
          <a:bodyPr>
            <a:normAutofit/>
          </a:bodyPr>
          <a:lstStyle/>
          <a:p>
            <a:r>
              <a:rPr lang="ko-KR" altLang="en-US" sz="2400"/>
              <a:t>조건문에서 무엇이 </a:t>
            </a:r>
            <a:r>
              <a:rPr lang="en-US" altLang="ko-KR" sz="2400"/>
              <a:t>false </a:t>
            </a:r>
            <a:r>
              <a:rPr lang="ko-KR" altLang="en-US" sz="2400"/>
              <a:t>인지 아는것은 웹개발자에게 매우 중요하다</a:t>
            </a:r>
            <a:endParaRPr lang="en-US" altLang="ko-KR" sz="2400"/>
          </a:p>
          <a:p>
            <a:r>
              <a:rPr lang="ko-KR" altLang="en-US" sz="2400"/>
              <a:t>현재 데이터 상태에 따라</a:t>
            </a:r>
            <a:r>
              <a:rPr lang="en-US" altLang="ko-KR" sz="2400"/>
              <a:t>, </a:t>
            </a:r>
          </a:p>
          <a:p>
            <a:pPr marL="0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사용자에게 보여주는 화면을 다르게 만들 수 있기 때문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A72259-98AE-436E-BEFE-CB3BE9D1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05" y="2769286"/>
            <a:ext cx="2251680" cy="3865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2853A2-A89E-45D8-BC95-02B427DD9149}"/>
              </a:ext>
            </a:extLst>
          </p:cNvPr>
          <p:cNvSpPr txBox="1"/>
          <p:nvPr/>
        </p:nvSpPr>
        <p:spPr>
          <a:xfrm>
            <a:off x="925213" y="227796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주문내역이 있을 경우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93D43A-5707-4975-BB92-CCF2A0D0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57" y="2769286"/>
            <a:ext cx="2190657" cy="38654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3D98ED-B6CE-416F-941A-88281A3D61E4}"/>
              </a:ext>
            </a:extLst>
          </p:cNvPr>
          <p:cNvSpPr txBox="1"/>
          <p:nvPr/>
        </p:nvSpPr>
        <p:spPr>
          <a:xfrm>
            <a:off x="3839653" y="227796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주문을 아직 안 했을 경우</a:t>
            </a:r>
          </a:p>
        </p:txBody>
      </p:sp>
    </p:spTree>
    <p:extLst>
      <p:ext uri="{BB962C8B-B14F-4D97-AF65-F5344CB8AC3E}">
        <p14:creationId xmlns:p14="http://schemas.microsoft.com/office/powerpoint/2010/main" val="974023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8AB42-F008-41C4-B3BB-7CD01730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비교에서 </a:t>
            </a:r>
            <a:r>
              <a:rPr lang="en-US" altLang="ko-KR"/>
              <a:t>false</a:t>
            </a:r>
            <a:r>
              <a:rPr lang="ko-KR" altLang="en-US"/>
              <a:t>로 인식하는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419D6-7F79-4254-976B-94A0A794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false			(boolean)</a:t>
            </a:r>
          </a:p>
          <a:p>
            <a:pPr marL="0" indent="0">
              <a:buNone/>
            </a:pPr>
            <a:r>
              <a:rPr lang="en-US" altLang="ko-KR"/>
              <a:t>0			(number)</a:t>
            </a:r>
          </a:p>
          <a:p>
            <a:pPr marL="0" indent="0">
              <a:buNone/>
            </a:pPr>
            <a:r>
              <a:rPr lang="en-US" altLang="ko-KR"/>
              <a:t>‘’ “			(string. </a:t>
            </a:r>
            <a:r>
              <a:rPr lang="ko-KR" altLang="en-US"/>
              <a:t>빈 문자열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undefined, null	(</a:t>
            </a:r>
            <a:r>
              <a:rPr lang="ko-KR" altLang="en-US"/>
              <a:t>다음 장에서 배울 것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추후 배우겠지만</a:t>
            </a:r>
            <a:r>
              <a:rPr lang="en-US" altLang="ko-KR"/>
              <a:t>, </a:t>
            </a:r>
            <a:r>
              <a:rPr lang="ko-KR" altLang="en-US"/>
              <a:t>빈 배열 </a:t>
            </a:r>
            <a:r>
              <a:rPr lang="en-US" altLang="ko-KR"/>
              <a:t>[ ] </a:t>
            </a:r>
            <a:r>
              <a:rPr lang="ko-KR" altLang="en-US"/>
              <a:t>과 빈 객체 </a:t>
            </a:r>
            <a:r>
              <a:rPr lang="en-US" altLang="ko-KR"/>
              <a:t>{ } </a:t>
            </a:r>
            <a:r>
              <a:rPr lang="ko-KR" altLang="en-US"/>
              <a:t>는 </a:t>
            </a:r>
            <a:r>
              <a:rPr lang="en-US" altLang="ko-KR"/>
              <a:t>false </a:t>
            </a:r>
            <a:r>
              <a:rPr lang="ko-KR" altLang="en-US"/>
              <a:t>가 아니다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위 언급한 것들을 제외하곤 모두 </a:t>
            </a:r>
            <a:r>
              <a:rPr lang="en-US" altLang="ko-KR"/>
              <a:t>true 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19789-CA61-474B-8037-9791EFB7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직접 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F387B-3BE5-4A8A-A787-0ED57C9F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/>
              <a:t>로그인 프로그램이다</a:t>
            </a:r>
            <a:r>
              <a:rPr lang="en-US" altLang="ko-KR"/>
              <a:t>.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두 개의 변수</a:t>
            </a:r>
            <a:r>
              <a:rPr lang="en-US" altLang="ko-KR"/>
              <a:t>, id </a:t>
            </a:r>
            <a:r>
              <a:rPr lang="ko-KR" altLang="en-US"/>
              <a:t>와 </a:t>
            </a:r>
            <a:r>
              <a:rPr lang="en-US" altLang="ko-KR"/>
              <a:t>password</a:t>
            </a:r>
            <a:r>
              <a:rPr lang="ko-KR" altLang="en-US"/>
              <a:t>를 선언해 원하는 값을 넣는다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아이디와 패스워드가 </a:t>
            </a:r>
          </a:p>
          <a:p>
            <a:pPr marL="0" indent="0">
              <a:buNone/>
            </a:pPr>
            <a:r>
              <a:rPr lang="ko-KR" altLang="en-US"/>
              <a:t>	일치하면 로그인 성공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/>
              <a:t>일치하지 않으면 로그인 실패 알림을 콘솔로 출력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로그인 성공 시 결과는 백틱으로</a:t>
            </a:r>
            <a:r>
              <a:rPr lang="en-US" altLang="ko-KR"/>
              <a:t>, </a:t>
            </a:r>
            <a:r>
              <a:rPr lang="ko-KR" altLang="en-US"/>
              <a:t>다음과 같이 출력하라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/>
              <a:t>아이디</a:t>
            </a:r>
            <a:r>
              <a:rPr lang="en-US" altLang="ko-KR"/>
              <a:t>: ${id}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/>
              <a:t>환영합니다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실패 시 </a:t>
            </a:r>
            <a:r>
              <a:rPr lang="en-US" altLang="ko-KR"/>
              <a:t>"</a:t>
            </a:r>
            <a:r>
              <a:rPr lang="ko-KR" altLang="en-US"/>
              <a:t>로그인 실패</a:t>
            </a:r>
            <a:r>
              <a:rPr lang="en-US" altLang="ko-KR"/>
              <a:t>" </a:t>
            </a:r>
            <a:r>
              <a:rPr lang="ko-KR" altLang="en-US"/>
              <a:t>라고 출력하라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6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96E2E-99EC-478C-8078-996783FA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와 </a:t>
            </a:r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AA06A-0C36-4594-B0D9-97B3607E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어디 가서 둘이 비슷한 언어라고 하지 말자</a:t>
            </a:r>
            <a:r>
              <a:rPr lang="en-US" altLang="ko-KR"/>
              <a:t>.</a:t>
            </a:r>
          </a:p>
          <a:p>
            <a:r>
              <a:rPr lang="ko-KR" altLang="en-US"/>
              <a:t>완전히 다른 언어다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인도와 인도네시아만큼</a:t>
            </a:r>
            <a:endParaRPr lang="en-US" altLang="ko-KR"/>
          </a:p>
          <a:p>
            <a:pPr lvl="1"/>
            <a:r>
              <a:rPr lang="ko-KR" altLang="en-US"/>
              <a:t>코끼리와 호랑이만큼</a:t>
            </a:r>
            <a:endParaRPr lang="en-US" altLang="ko-KR"/>
          </a:p>
          <a:p>
            <a:r>
              <a:rPr lang="en-US" altLang="ko-KR"/>
              <a:t>Java, C, C++, Python, C# </a:t>
            </a:r>
            <a:r>
              <a:rPr lang="ko-KR" altLang="en-US"/>
              <a:t>중 그 어떤 언어도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JavaScript </a:t>
            </a:r>
            <a:r>
              <a:rPr lang="ko-KR" altLang="en-US"/>
              <a:t>와 비슷한 언어는 없다</a:t>
            </a:r>
            <a:endParaRPr lang="en-US" altLang="ko-KR"/>
          </a:p>
          <a:p>
            <a:pPr marL="914400" lvl="2" indent="0">
              <a:buNone/>
            </a:pPr>
            <a:r>
              <a:rPr lang="ko-KR" altLang="en-US"/>
              <a:t>근데 왜 </a:t>
            </a:r>
            <a:r>
              <a:rPr lang="en-US" altLang="ko-KR"/>
              <a:t>JavaScript </a:t>
            </a:r>
            <a:r>
              <a:rPr lang="ko-KR" altLang="en-US"/>
              <a:t>인가</a:t>
            </a:r>
            <a:r>
              <a:rPr lang="en-US" altLang="ko-KR"/>
              <a:t>?	Java</a:t>
            </a:r>
            <a:r>
              <a:rPr lang="ko-KR" altLang="en-US"/>
              <a:t>의 유명세에 따라가려고</a:t>
            </a:r>
            <a:r>
              <a:rPr lang="en-US" altLang="ko-KR"/>
              <a:t> </a:t>
            </a:r>
            <a:r>
              <a:rPr lang="ko-KR" altLang="en-US"/>
              <a:t>이름지었을 뿐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9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193B7-7CCC-439C-9616-7B902B69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개발자는 </a:t>
            </a:r>
            <a:r>
              <a:rPr lang="en-US" altLang="ko-KR"/>
              <a:t>JavaScript</a:t>
            </a:r>
            <a:r>
              <a:rPr lang="ko-KR" altLang="en-US"/>
              <a:t>를 잘해야한다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B54ED-935C-4032-ABCD-4E68F5B0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“</a:t>
            </a:r>
            <a:r>
              <a:rPr lang="ko-KR" altLang="en-US"/>
              <a:t>방식</a:t>
            </a:r>
            <a:r>
              <a:rPr lang="en-US" altLang="ko-KR"/>
              <a:t>” </a:t>
            </a:r>
            <a:r>
              <a:rPr lang="ko-KR" altLang="en-US"/>
              <a:t>을 잘 알고 있어야</a:t>
            </a:r>
            <a:endParaRPr lang="en-US" altLang="ko-KR"/>
          </a:p>
          <a:p>
            <a:r>
              <a:rPr lang="ko-KR" altLang="en-US"/>
              <a:t>코딩테스트에서 </a:t>
            </a:r>
            <a:r>
              <a:rPr lang="en-US" altLang="ko-KR"/>
              <a:t>JavaScript </a:t>
            </a:r>
            <a:r>
              <a:rPr lang="ko-KR" altLang="en-US"/>
              <a:t>를 강조해서 본다면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en-US" altLang="ko-KR"/>
              <a:t>    C++, Java </a:t>
            </a:r>
            <a:r>
              <a:rPr lang="ko-KR" altLang="en-US"/>
              <a:t>로 풀 때와 완전히 다르게 접근해야한다</a:t>
            </a:r>
            <a:r>
              <a:rPr lang="en-US" altLang="ko-KR"/>
              <a:t>.</a:t>
            </a:r>
          </a:p>
          <a:p>
            <a:r>
              <a:rPr lang="ko-KR" altLang="en-US"/>
              <a:t>면접에선 특히 </a:t>
            </a:r>
            <a:r>
              <a:rPr lang="en-US" altLang="ko-KR"/>
              <a:t>2015</a:t>
            </a:r>
            <a:r>
              <a:rPr lang="ko-KR" altLang="en-US"/>
              <a:t>년 이후의 </a:t>
            </a:r>
            <a:r>
              <a:rPr lang="en-US" altLang="ko-KR"/>
              <a:t>JavaScript </a:t>
            </a:r>
            <a:r>
              <a:rPr lang="ko-KR" altLang="en-US"/>
              <a:t>를 아는지 볼 것</a:t>
            </a:r>
            <a:endParaRPr lang="en-US" altLang="ko-KR"/>
          </a:p>
          <a:p>
            <a:pPr lvl="1"/>
            <a:r>
              <a:rPr lang="ko-KR" altLang="en-US"/>
              <a:t>흔히 </a:t>
            </a:r>
            <a:r>
              <a:rPr lang="en-US" altLang="ko-KR"/>
              <a:t>ES6 </a:t>
            </a:r>
            <a:r>
              <a:rPr lang="ko-KR" altLang="en-US"/>
              <a:t>라고 부르는 것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52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DC59-22D2-4F30-81DA-8D450E67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예를 들면 이런 문제를 낸다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058B0-6E68-4FE4-A3ED-0D9C8140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n </a:t>
            </a:r>
            <a:r>
              <a:rPr lang="ko-KR" altLang="en-US"/>
              <a:t>까지의 수를 가진 배열이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  각 요소를 </a:t>
            </a:r>
            <a:r>
              <a:rPr lang="en-US" altLang="ko-KR"/>
              <a:t>1</a:t>
            </a:r>
            <a:r>
              <a:rPr lang="ko-KR" altLang="en-US"/>
              <a:t>씩 더해서 새로운 배열을 만들라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>
                <a:solidFill>
                  <a:srgbClr val="FF0000"/>
                </a:solidFill>
              </a:rPr>
              <a:t>단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반복문이나 재귀함수를 사용하지 말라</a:t>
            </a:r>
            <a:endParaRPr lang="en-US" altLang="ko-KR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출제자의 의도</a:t>
            </a:r>
            <a:r>
              <a:rPr lang="en-US" altLang="ko-KR"/>
              <a:t>:</a:t>
            </a:r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콜백함수를 쓸 줄 아는가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정확하게는</a:t>
            </a:r>
            <a:r>
              <a:rPr lang="en-US" altLang="ko-KR"/>
              <a:t>, map </a:t>
            </a:r>
            <a:r>
              <a:rPr lang="ko-KR" altLang="en-US"/>
              <a:t>함수를 쓸 줄 아는가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77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4883DCD-EF96-4DD3-B65C-BD50D09E9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718630" cy="10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61346064">
            <a:extLst>
              <a:ext uri="{FF2B5EF4-FFF2-40B4-BE49-F238E27FC236}">
                <a16:creationId xmlns:a16="http://schemas.microsoft.com/office/drawing/2014/main" id="{BBDC0869-CD2C-49F1-8513-3CF441FE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3" y="457200"/>
            <a:ext cx="11460854" cy="174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4B204E-7E6A-4312-A3AE-CEAA0DD3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78" y="2409825"/>
            <a:ext cx="6372225" cy="20383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E0F4FF-D24D-4513-AB0E-4C40A0A2A88E}"/>
              </a:ext>
            </a:extLst>
          </p:cNvPr>
          <p:cNvSpPr/>
          <p:nvPr/>
        </p:nvSpPr>
        <p:spPr>
          <a:xfrm>
            <a:off x="6927011" y="1026462"/>
            <a:ext cx="4390846" cy="534919"/>
          </a:xfrm>
          <a:prstGeom prst="rect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C6064-C4F0-48EC-9CC3-5E56392936E5}"/>
              </a:ext>
            </a:extLst>
          </p:cNvPr>
          <p:cNvSpPr txBox="1"/>
          <p:nvPr/>
        </p:nvSpPr>
        <p:spPr>
          <a:xfrm>
            <a:off x="6849374" y="4986944"/>
            <a:ext cx="4025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즉</a:t>
            </a:r>
            <a:r>
              <a:rPr lang="en-US" altLang="ko-KR">
                <a:solidFill>
                  <a:srgbClr val="FF0000"/>
                </a:solidFill>
              </a:rPr>
              <a:t>, JavaScript</a:t>
            </a:r>
            <a:r>
              <a:rPr lang="ko-KR" altLang="en-US">
                <a:solidFill>
                  <a:srgbClr val="FF0000"/>
                </a:solidFill>
              </a:rPr>
              <a:t>에서 함수는 곧 변수다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r>
              <a:rPr lang="ko-KR" altLang="en-US">
                <a:solidFill>
                  <a:srgbClr val="FF0000"/>
                </a:solidFill>
              </a:rPr>
              <a:t>다른 언어에선 함수는 변수가 아니다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0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B4342-FFE5-4179-8B7E-202DDDF2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</a:t>
            </a:r>
            <a:r>
              <a:rPr lang="en-US" altLang="ko-KR"/>
              <a:t>(Object)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F9305-B2FE-4555-9D48-671AAC2A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다른 언어와는 다르게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객체는 클래스의 인스턴스가 아니다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r>
              <a:rPr lang="ko-KR" altLang="en-US"/>
              <a:t>심지어</a:t>
            </a:r>
            <a:r>
              <a:rPr lang="en-US" altLang="ko-KR"/>
              <a:t>, </a:t>
            </a:r>
            <a:r>
              <a:rPr lang="ko-KR" altLang="en-US"/>
              <a:t>클래스는 다른 언어와는 설계와 동작이 완전히 다르다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991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1247</Words>
  <Application>Microsoft Office PowerPoint</Application>
  <PresentationFormat>와이드스크린</PresentationFormat>
  <Paragraphs>194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JavaScript (1)</vt:lpstr>
      <vt:lpstr>1장 변수 설명 전까진…</vt:lpstr>
      <vt:lpstr>JavaScript는 프로그래밍 언어</vt:lpstr>
      <vt:lpstr>JavaScript 가 있어야만 할 수 있는 일</vt:lpstr>
      <vt:lpstr>Java 와 JavaScript</vt:lpstr>
      <vt:lpstr>웹 개발자는 JavaScript를 잘해야한다</vt:lpstr>
      <vt:lpstr>예를 들면 이런 문제를 낸다</vt:lpstr>
      <vt:lpstr>PowerPoint 프레젠테이션</vt:lpstr>
      <vt:lpstr>객체(Object)</vt:lpstr>
      <vt:lpstr>PowerPoint 프레젠테이션</vt:lpstr>
      <vt:lpstr>배워볼 내용</vt:lpstr>
      <vt:lpstr>추가로, 7가지 간단한 게임 만들기</vt:lpstr>
      <vt:lpstr>1. 변수 const, let, var</vt:lpstr>
      <vt:lpstr>결론만 말하자면,</vt:lpstr>
      <vt:lpstr>PowerPoint 프레젠테이션</vt:lpstr>
      <vt:lpstr>심화: const 에선 변수를 못바꾼다</vt:lpstr>
      <vt:lpstr>왜 변수를 안 바꾸는게 중요할까?</vt:lpstr>
      <vt:lpstr>실제 사례: 대구공고 해킹사건</vt:lpstr>
      <vt:lpstr>쉽게 말하자면,</vt:lpstr>
      <vt:lpstr>PowerPoint 프레젠테이션</vt:lpstr>
      <vt:lpstr>var : 매우 위험</vt:lpstr>
      <vt:lpstr>결론</vt:lpstr>
      <vt:lpstr>2. 자료형(type), 백틱(` `)</vt:lpstr>
      <vt:lpstr>JavaScript 에서 쓸 수 있는 data type</vt:lpstr>
      <vt:lpstr>0과 “0” 은 다르다</vt:lpstr>
      <vt:lpstr>비교연산자 === 로 확실히 알아보자</vt:lpstr>
      <vt:lpstr>string 은 항상 따옴표 “ “ 를 써줘야한다</vt:lpstr>
      <vt:lpstr>boolean</vt:lpstr>
      <vt:lpstr>백틱 ` `</vt:lpstr>
      <vt:lpstr>백틱을 쓰지 않을 경우</vt:lpstr>
      <vt:lpstr>백틱을 사용할 경우</vt:lpstr>
      <vt:lpstr>엔터와 탭 적용</vt:lpstr>
      <vt:lpstr>3. 조건문  if, else ||, &amp;&amp; ?, : </vt:lpstr>
      <vt:lpstr>대표적인 활용</vt:lpstr>
      <vt:lpstr>if else 는 c언어와 똑같은데, == 대신 ===, != 대신 !== 를 사용하라</vt:lpstr>
      <vt:lpstr>PowerPoint 프레젠테이션</vt:lpstr>
      <vt:lpstr>&gt;, &lt;, &gt;=, &lt;=</vt:lpstr>
      <vt:lpstr>조건 안에 조건도 가능하다</vt:lpstr>
      <vt:lpstr>조건이 true 일 경우</vt:lpstr>
      <vt:lpstr>PowerPoint 프레젠테이션</vt:lpstr>
      <vt:lpstr>PowerPoint 프레젠테이션</vt:lpstr>
      <vt:lpstr>비교에서 false로 인식하는 것</vt:lpstr>
      <vt:lpstr>직접 해보자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77</cp:revision>
  <dcterms:created xsi:type="dcterms:W3CDTF">2021-09-26T08:51:28Z</dcterms:created>
  <dcterms:modified xsi:type="dcterms:W3CDTF">2021-09-28T08:53:32Z</dcterms:modified>
</cp:coreProperties>
</file>