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B1F-C40A-4566-9042-4EFCD1C40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CBF9B-8A46-48A3-9AE0-1530B4D2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D9A93-37AE-4F8F-B43F-87D771D8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41F42-E493-41BE-814E-AD2E4AD3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BD76F-A9B2-40BF-8580-E5BC3936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7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FB9F-9004-4A96-BFDE-C003501E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4E8B9-A73D-4B85-A806-89B25F89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17890-65F8-4514-AF10-CF2E603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DB34D-BB6A-41CB-8911-F85007BD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DF0C-C9C9-4243-B3F7-29F72F00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E3CA9-6F45-4715-AB6B-2AB30FAC2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98FE-BF74-4262-BCA1-6E03F357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C8AB3-D478-4F05-9EDA-4D2C7B43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BC28F-0583-4FFF-AEC8-CBAA4E10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53600-DE7E-4C0A-96E3-97AB320F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9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AF70-97AB-4D3D-BC81-BD1E3BE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4F59D-43A9-468C-9D68-84EA80C2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DE9B1-CFC5-42FF-BD81-F80D8B94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AF6F7-8CCB-4D5E-92BB-0D881FC5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9D5BF-AB16-421E-9308-E229ADF2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488E-7C64-4E0E-8CB9-9AB5FBAE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FDF0F-6D88-45A1-9930-A9CCBF31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93CFA-7AE0-4154-B9AB-04498EEA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2B1C6-D11A-4D4B-ABDB-A960610B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94916-930D-4110-8FEB-2BC7A763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ECC4-6E5A-4D0E-BD7C-637376C9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B935A-B9B2-4DBF-8503-93DE47709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0F854-386A-4ADA-BC7D-112B73D17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6A718-22C4-4BE6-97F5-BCD1EAD0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862C7-2E63-4156-A133-4E22468B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4C0BA-325A-4CBC-A2D5-30739591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0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0D67-5210-4272-BEF0-4C688DF4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8D17D-7BE5-432A-A8B2-915FBE66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EAE7D-70F4-4754-A3F6-7E2E4806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C1ED7-08AD-42CD-A36C-A7D60C528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FCC84-F961-452F-9AA6-752388A9B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3520B-F1CA-4327-A2C5-3A3D53F8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87168A-E0AC-43AE-8021-24B895ED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45F31-4A8D-4681-9E76-804B6A39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969B-1B7D-4943-8D79-EFD589C0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4155C-87E1-48D3-A588-0392468F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B68908-D341-4952-AC2E-04436FA2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D1BDF-0553-497D-A757-9DCD8A2B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F2F9A-F72F-4FFC-A191-99BA3263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DF1FDB-D325-4A86-BCA7-E9FCF503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5FB6C-627F-4DA6-A821-B72A9BB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3C6A-21F8-4651-8C27-EBBB17AF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9D7C9-CBE5-4FCA-A6B2-B7B3BBB7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DBE44-9541-4AD0-B941-EB869470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08072-FB19-41E1-8B9B-C9F6FF06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92123-C73A-4088-8825-871EB519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9E261-5610-475C-A112-86610C8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52822-26E2-4687-A4D6-751633B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2FDF5-61FB-4F19-BC5C-139C01F81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787B6-1C0C-4A11-B594-D59757CD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225C5-D6EA-43E1-9F84-34DC213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7E64E-297B-4584-ADDC-F098A353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E9E4C-35CA-4F0F-99FF-C5A6EA34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C368B-7892-4193-9764-6E5C9AA6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539F0-70BC-42E0-A8B2-238837D1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417-5552-47D0-80DF-3B12CD6C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052A-D161-48F5-9E88-28E260E8840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031D0-D599-442D-8181-8956BEBA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865A5-4564-48BC-BABB-F5FF583CA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F87D-108B-4093-89B8-DC584F539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F4C3-E97C-4AB3-AC00-E96190BF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  <a:r>
              <a:rPr lang="en-US" altLang="ko-KR"/>
              <a:t>(function)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DEE90-6748-47E5-B258-703C9A09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의 정체성</a:t>
            </a:r>
            <a:endParaRPr lang="en-US" altLang="ko-KR"/>
          </a:p>
          <a:p>
            <a:r>
              <a:rPr lang="ko-KR" altLang="en-US"/>
              <a:t>콜백함수 </a:t>
            </a:r>
            <a:r>
              <a:rPr lang="en-US" altLang="ko-KR"/>
              <a:t>(callback function) </a:t>
            </a:r>
            <a:r>
              <a:rPr lang="ko-KR" altLang="en-US"/>
              <a:t>사용 가능</a:t>
            </a:r>
            <a:endParaRPr lang="en-US" altLang="ko-KR"/>
          </a:p>
          <a:p>
            <a:pPr lvl="1"/>
            <a:r>
              <a:rPr lang="ko-KR" altLang="en-US"/>
              <a:t>함수가 함수의 파라미터로</a:t>
            </a:r>
            <a:r>
              <a:rPr lang="en-US" altLang="ko-KR"/>
              <a:t>, </a:t>
            </a:r>
            <a:r>
              <a:rPr lang="ko-KR" altLang="en-US"/>
              <a:t>또는 리턴값으로 사용됨</a:t>
            </a:r>
            <a:endParaRPr lang="en-US" altLang="ko-KR"/>
          </a:p>
          <a:p>
            <a:pPr lvl="1"/>
            <a:r>
              <a:rPr lang="ko-KR" altLang="en-US"/>
              <a:t>다른 언어와는 구별되는 독특한 특징</a:t>
            </a:r>
            <a:endParaRPr lang="en-US" altLang="ko-KR"/>
          </a:p>
          <a:p>
            <a:pPr lvl="1"/>
            <a:r>
              <a:rPr lang="en-US" altLang="ko-KR"/>
              <a:t>Python, Java, C# </a:t>
            </a:r>
            <a:r>
              <a:rPr lang="ko-KR" altLang="en-US"/>
              <a:t>에서도 제공은 하지만</a:t>
            </a:r>
            <a:r>
              <a:rPr lang="en-US" altLang="ko-KR"/>
              <a:t>, “</a:t>
            </a:r>
            <a:r>
              <a:rPr lang="ko-KR" altLang="en-US"/>
              <a:t>기본으로</a:t>
            </a:r>
            <a:r>
              <a:rPr lang="en-US" altLang="ko-KR"/>
              <a:t>”</a:t>
            </a:r>
            <a:r>
              <a:rPr lang="ko-KR" altLang="en-US"/>
              <a:t> 배우진 않음</a:t>
            </a:r>
            <a:endParaRPr lang="en-US" altLang="ko-KR"/>
          </a:p>
          <a:p>
            <a:pPr lvl="1"/>
            <a:r>
              <a:rPr lang="en-US" altLang="ko-KR"/>
              <a:t>JavaScript </a:t>
            </a:r>
            <a:r>
              <a:rPr lang="ko-KR" altLang="en-US"/>
              <a:t>에서 </a:t>
            </a:r>
            <a:r>
              <a:rPr lang="en-US" altLang="ko-KR"/>
              <a:t>callback</a:t>
            </a:r>
            <a:r>
              <a:rPr lang="ko-KR" altLang="en-US"/>
              <a:t>은 </a:t>
            </a:r>
            <a:r>
              <a:rPr lang="en-US" altLang="ko-KR"/>
              <a:t>“</a:t>
            </a:r>
            <a:r>
              <a:rPr lang="ko-KR" altLang="en-US"/>
              <a:t>기본</a:t>
            </a:r>
            <a:r>
              <a:rPr lang="en-US" altLang="ko-KR"/>
              <a:t>”</a:t>
            </a:r>
            <a:r>
              <a:rPr lang="ko-KR" altLang="en-US"/>
              <a:t>이며</a:t>
            </a:r>
            <a:r>
              <a:rPr lang="en-US" altLang="ko-KR"/>
              <a:t>,</a:t>
            </a:r>
            <a:r>
              <a:rPr lang="ko-KR" altLang="en-US"/>
              <a:t> 초보자와 중급자를 가르는 기준</a:t>
            </a:r>
            <a:endParaRPr lang="en-US" altLang="ko-KR"/>
          </a:p>
          <a:p>
            <a:pPr lvl="2"/>
            <a:r>
              <a:rPr lang="en-US" altLang="ko-KR"/>
              <a:t>JavaScript</a:t>
            </a:r>
            <a:r>
              <a:rPr lang="ko-KR" altLang="en-US"/>
              <a:t>의 함수는 </a:t>
            </a:r>
            <a:r>
              <a:rPr lang="en-US" altLang="ko-KR"/>
              <a:t>C</a:t>
            </a:r>
            <a:r>
              <a:rPr lang="ko-KR" altLang="en-US"/>
              <a:t>의 포인터</a:t>
            </a:r>
            <a:r>
              <a:rPr lang="en-US" altLang="ko-KR"/>
              <a:t>, Python</a:t>
            </a:r>
            <a:r>
              <a:rPr lang="ko-KR" altLang="en-US"/>
              <a:t>과 </a:t>
            </a:r>
            <a:r>
              <a:rPr lang="en-US" altLang="ko-KR"/>
              <a:t>Java</a:t>
            </a:r>
            <a:r>
              <a:rPr lang="ko-KR" altLang="en-US"/>
              <a:t>의 클래스만큼이나 중요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7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A3D8-7E81-46C7-A9DD-69733EC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재사용 </a:t>
            </a:r>
            <a:r>
              <a:rPr lang="en-US" altLang="ko-KR"/>
              <a:t>( reuse 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A17CC-D7B9-4A24-BE10-513924E0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1588025"/>
            <a:ext cx="7777294" cy="368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2CDCF-DE66-4740-B74B-816B21CD7110}"/>
              </a:ext>
            </a:extLst>
          </p:cNvPr>
          <p:cNvSpPr txBox="1"/>
          <p:nvPr/>
        </p:nvSpPr>
        <p:spPr>
          <a:xfrm>
            <a:off x="745921" y="6040074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함수는 딱 한번만 만들었고</a:t>
            </a:r>
            <a:r>
              <a:rPr lang="en-US" altLang="ko-KR" sz="2400"/>
              <a:t>, </a:t>
            </a:r>
            <a:r>
              <a:rPr lang="ko-KR" altLang="en-US" sz="2400"/>
              <a:t>재사용했다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83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E322E-C881-46A2-A395-B6A09E0D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함수</a:t>
            </a:r>
            <a:r>
              <a:rPr lang="en-US" altLang="ko-KR"/>
              <a:t>(function)</a:t>
            </a:r>
            <a:r>
              <a:rPr lang="ko-KR" altLang="en-US"/>
              <a:t>는 무엇인가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CEE41-D64C-4530-9BFE-7363D6BC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재사용가능한</a:t>
            </a:r>
            <a:r>
              <a:rPr lang="en-US" altLang="ko-KR"/>
              <a:t>(reusable) </a:t>
            </a:r>
            <a:r>
              <a:rPr lang="ko-KR" altLang="en-US"/>
              <a:t>기능</a:t>
            </a:r>
            <a:r>
              <a:rPr lang="en-US" altLang="ko-KR"/>
              <a:t>(function)</a:t>
            </a:r>
          </a:p>
        </p:txBody>
      </p:sp>
    </p:spTree>
    <p:extLst>
      <p:ext uri="{BB962C8B-B14F-4D97-AF65-F5344CB8AC3E}">
        <p14:creationId xmlns:p14="http://schemas.microsoft.com/office/powerpoint/2010/main" val="301100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F47CD-EF9D-463E-BA7F-FADF42D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안녕</a:t>
            </a:r>
            <a:r>
              <a:rPr lang="en-US" altLang="ko-KR"/>
              <a:t>”</a:t>
            </a:r>
            <a:r>
              <a:rPr lang="ko-KR" altLang="en-US"/>
              <a:t>을 </a:t>
            </a:r>
            <a:r>
              <a:rPr lang="en-US" altLang="ko-KR"/>
              <a:t>“</a:t>
            </a:r>
            <a:r>
              <a:rPr lang="ko-KR" altLang="en-US"/>
              <a:t>하이</a:t>
            </a:r>
            <a:r>
              <a:rPr lang="en-US" altLang="ko-KR"/>
              <a:t>” </a:t>
            </a:r>
            <a:r>
              <a:rPr lang="ko-KR" altLang="en-US"/>
              <a:t>로</a:t>
            </a:r>
            <a:r>
              <a:rPr lang="en-US" altLang="ko-KR"/>
              <a:t>, “</a:t>
            </a:r>
            <a:r>
              <a:rPr lang="ko-KR" altLang="en-US"/>
              <a:t>나이</a:t>
            </a:r>
            <a:r>
              <a:rPr lang="en-US" altLang="ko-KR"/>
              <a:t>”</a:t>
            </a:r>
            <a:r>
              <a:rPr lang="ko-KR" altLang="en-US"/>
              <a:t>를 </a:t>
            </a:r>
            <a:r>
              <a:rPr lang="en-US" altLang="ko-KR"/>
              <a:t>“</a:t>
            </a:r>
            <a:r>
              <a:rPr lang="ko-KR" altLang="en-US"/>
              <a:t>연세</a:t>
            </a:r>
            <a:r>
              <a:rPr lang="en-US" altLang="ko-KR"/>
              <a:t>” </a:t>
            </a:r>
            <a:r>
              <a:rPr lang="ko-KR" altLang="en-US"/>
              <a:t>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CDC769-6458-4ECF-A469-C3D97F1B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1588025"/>
            <a:ext cx="7777294" cy="368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531777-86A4-4F67-AD99-6FD41D8E081F}"/>
              </a:ext>
            </a:extLst>
          </p:cNvPr>
          <p:cNvSpPr/>
          <p:nvPr/>
        </p:nvSpPr>
        <p:spPr>
          <a:xfrm>
            <a:off x="3011648" y="1954635"/>
            <a:ext cx="721453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A3F68-1DC9-460C-B276-2695314140C4}"/>
              </a:ext>
            </a:extLst>
          </p:cNvPr>
          <p:cNvSpPr/>
          <p:nvPr/>
        </p:nvSpPr>
        <p:spPr>
          <a:xfrm>
            <a:off x="5639499" y="1954635"/>
            <a:ext cx="721453" cy="478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EE42-CB99-443B-9887-C5480A63BC5C}"/>
              </a:ext>
            </a:extLst>
          </p:cNvPr>
          <p:cNvSpPr txBox="1"/>
          <p:nvPr/>
        </p:nvSpPr>
        <p:spPr>
          <a:xfrm>
            <a:off x="7550092" y="5444455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백개든 천개든</a:t>
            </a:r>
            <a:r>
              <a:rPr lang="en-US" altLang="ko-KR"/>
              <a:t>, </a:t>
            </a:r>
            <a:r>
              <a:rPr lang="ko-KR" altLang="en-US"/>
              <a:t>내용만 바꾸면 된다</a:t>
            </a:r>
          </a:p>
        </p:txBody>
      </p:sp>
    </p:spTree>
    <p:extLst>
      <p:ext uri="{BB962C8B-B14F-4D97-AF65-F5344CB8AC3E}">
        <p14:creationId xmlns:p14="http://schemas.microsoft.com/office/powerpoint/2010/main" val="325397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AF06713-C343-4F7C-8BF5-BEEE5907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0" y="724380"/>
            <a:ext cx="9077325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452C2-631A-4D32-8670-9A02BA65EAEB}"/>
              </a:ext>
            </a:extLst>
          </p:cNvPr>
          <p:cNvSpPr txBox="1"/>
          <p:nvPr/>
        </p:nvSpPr>
        <p:spPr>
          <a:xfrm>
            <a:off x="889233" y="2885813"/>
            <a:ext cx="76338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console</a:t>
            </a:r>
            <a:r>
              <a:rPr lang="ko-KR" altLang="en-US"/>
              <a:t> 객체 안에 있는 </a:t>
            </a:r>
            <a:r>
              <a:rPr lang="en-US" altLang="ko-KR"/>
              <a:t>log(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 라는 이름을 가진 함수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사용법</a:t>
            </a:r>
            <a:endParaRPr lang="en-US" altLang="ko-KR"/>
          </a:p>
          <a:p>
            <a:r>
              <a:rPr lang="en-US" altLang="ko-KR"/>
              <a:t>  log( ) </a:t>
            </a:r>
            <a:r>
              <a:rPr lang="ko-KR" altLang="en-US"/>
              <a:t>안에 들어갈 파라미터 개수는 </a:t>
            </a:r>
            <a:r>
              <a:rPr lang="en-US" altLang="ko-KR"/>
              <a:t>1</a:t>
            </a:r>
            <a:r>
              <a:rPr lang="ko-KR" altLang="en-US"/>
              <a:t>개부터 무한개이다</a:t>
            </a:r>
            <a:r>
              <a:rPr lang="en-US" altLang="ko-KR"/>
              <a:t>.</a:t>
            </a:r>
          </a:p>
          <a:p>
            <a:r>
              <a:rPr lang="ko-KR" altLang="en-US"/>
              <a:t>  들어간 파라미터를 한 칸 띄워서 한 줄에 출력한다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console.log( ) </a:t>
            </a:r>
            <a:r>
              <a:rPr lang="ko-KR" altLang="en-US"/>
              <a:t>가 어떻게 생겼는지는 몰라도</a:t>
            </a:r>
            <a:r>
              <a:rPr lang="en-US" altLang="ko-KR"/>
              <a:t>, </a:t>
            </a:r>
            <a:r>
              <a:rPr lang="ko-KR" altLang="en-US"/>
              <a:t>사용법만 알면 쓸 수 있다</a:t>
            </a:r>
            <a:r>
              <a:rPr lang="en-US" altLang="ko-K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046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8EA60-06DF-4E40-9259-0DE20BAB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그런데 우린 </a:t>
            </a:r>
            <a:r>
              <a:rPr lang="en-US" altLang="ko-KR"/>
              <a:t>console</a:t>
            </a:r>
            <a:r>
              <a:rPr lang="ko-KR" altLang="en-US"/>
              <a:t> 객체도</a:t>
            </a:r>
            <a:r>
              <a:rPr lang="en-US" altLang="ko-KR"/>
              <a:t>, </a:t>
            </a:r>
            <a:r>
              <a:rPr lang="ko-KR" altLang="en-US"/>
              <a:t>그 안에 </a:t>
            </a:r>
            <a:r>
              <a:rPr lang="en-US" altLang="ko-KR"/>
              <a:t>log( ) </a:t>
            </a:r>
            <a:r>
              <a:rPr lang="ko-KR" altLang="en-US"/>
              <a:t>함수도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만든 적이 없다</a:t>
            </a:r>
            <a:r>
              <a:rPr lang="en-US" altLang="ko-KR"/>
              <a:t>.</a:t>
            </a:r>
          </a:p>
          <a:p>
            <a:r>
              <a:rPr lang="ko-KR" altLang="en-US"/>
              <a:t>왜 쓸 수 있었을까</a:t>
            </a:r>
            <a:r>
              <a:rPr lang="en-US" altLang="ko-KR"/>
              <a:t>? </a:t>
            </a:r>
            <a:r>
              <a:rPr lang="ko-KR" altLang="en-US"/>
              <a:t>기본적으로 제공되는 내장객체이기때문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9598030-7FFA-48B6-8844-724B6A19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내장객체</a:t>
            </a:r>
            <a:r>
              <a:rPr lang="en-US" altLang="ko-KR"/>
              <a:t>(Built-in Object)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9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703C-383C-46EF-A130-8DB9B5AF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지역변수</a:t>
            </a:r>
            <a:r>
              <a:rPr lang="en-US" altLang="ko-KR" sz="3200"/>
              <a:t>(local variable)</a:t>
            </a:r>
            <a:r>
              <a:rPr lang="ko-KR" altLang="en-US" sz="3200"/>
              <a:t> </a:t>
            </a:r>
            <a:r>
              <a:rPr lang="en-US" altLang="ko-KR" sz="3200"/>
              <a:t>vs </a:t>
            </a:r>
            <a:r>
              <a:rPr lang="ko-KR" altLang="en-US" sz="3200"/>
              <a:t>전역변수</a:t>
            </a:r>
            <a:r>
              <a:rPr lang="en-US" altLang="ko-KR" sz="3200"/>
              <a:t>(global variable)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A4F87-678F-495D-AE7D-AA311A53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13"/>
            <a:ext cx="6686737" cy="4567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DD97F-9721-4CBA-9A19-34B16433946E}"/>
              </a:ext>
            </a:extLst>
          </p:cNvPr>
          <p:cNvSpPr txBox="1"/>
          <p:nvPr/>
        </p:nvSpPr>
        <p:spPr>
          <a:xfrm>
            <a:off x="3758268" y="385893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리턴값이 여러개일때 배열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2DF0-A465-499B-8496-6E27604EA239}"/>
              </a:ext>
            </a:extLst>
          </p:cNvPr>
          <p:cNvSpPr txBox="1"/>
          <p:nvPr/>
        </p:nvSpPr>
        <p:spPr>
          <a:xfrm>
            <a:off x="5932415" y="597436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배열로 받았지만 사실 배열이 아님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2FB6B-E6BA-4D82-8E96-2F1D5D19B666}"/>
              </a:ext>
            </a:extLst>
          </p:cNvPr>
          <p:cNvSpPr txBox="1"/>
          <p:nvPr/>
        </p:nvSpPr>
        <p:spPr>
          <a:xfrm>
            <a:off x="5989661" y="1387478"/>
            <a:ext cx="62023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Q. a, b</a:t>
            </a:r>
            <a:r>
              <a:rPr lang="ko-KR" altLang="en-US" sz="3200" b="1"/>
              <a:t>는 바뀌었을까</a:t>
            </a:r>
            <a:r>
              <a:rPr lang="en-US" altLang="ko-KR" sz="3200" b="1"/>
              <a:t>?</a:t>
            </a:r>
          </a:p>
          <a:p>
            <a:pPr marL="514350" indent="-514350">
              <a:buAutoNum type="alphaUcPeriod"/>
            </a:pPr>
            <a:r>
              <a:rPr lang="en-US" altLang="ko-KR" sz="3200" b="1"/>
              <a:t>No. </a:t>
            </a:r>
          </a:p>
          <a:p>
            <a:pPr lvl="1"/>
            <a:r>
              <a:rPr lang="ko-KR" altLang="en-US" sz="3200" b="1"/>
              <a:t>함수 안의 </a:t>
            </a:r>
            <a:r>
              <a:rPr lang="en-US" altLang="ko-KR" sz="3200" b="1"/>
              <a:t>	a, b </a:t>
            </a:r>
            <a:r>
              <a:rPr lang="ko-KR" altLang="en-US" sz="3200" b="1"/>
              <a:t>와</a:t>
            </a:r>
            <a:endParaRPr lang="en-US" altLang="ko-KR" sz="3200" b="1"/>
          </a:p>
          <a:p>
            <a:pPr lvl="1"/>
            <a:r>
              <a:rPr lang="ko-KR" altLang="en-US" sz="3200" b="1"/>
              <a:t>함수 바깥의 </a:t>
            </a:r>
            <a:r>
              <a:rPr lang="en-US" altLang="ko-KR" sz="3200" b="1"/>
              <a:t>a, b</a:t>
            </a:r>
            <a:r>
              <a:rPr lang="ko-KR" altLang="en-US" sz="3200" b="1"/>
              <a:t> 는 같지 않다</a:t>
            </a:r>
          </a:p>
        </p:txBody>
      </p:sp>
    </p:spTree>
    <p:extLst>
      <p:ext uri="{BB962C8B-B14F-4D97-AF65-F5344CB8AC3E}">
        <p14:creationId xmlns:p14="http://schemas.microsoft.com/office/powerpoint/2010/main" val="152956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703C-383C-46EF-A130-8DB9B5AF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solidFill>
                  <a:srgbClr val="FF0000"/>
                </a:solidFill>
              </a:rPr>
              <a:t>지역변수</a:t>
            </a:r>
            <a:r>
              <a:rPr lang="en-US" altLang="ko-KR" sz="3200">
                <a:solidFill>
                  <a:srgbClr val="FF0000"/>
                </a:solidFill>
              </a:rPr>
              <a:t>(local variable)</a:t>
            </a:r>
            <a:r>
              <a:rPr lang="ko-KR" altLang="en-US" sz="3200">
                <a:solidFill>
                  <a:srgbClr val="FF0000"/>
                </a:solidFill>
              </a:rPr>
              <a:t> </a:t>
            </a:r>
            <a:r>
              <a:rPr lang="en-US" altLang="ko-KR" sz="3200"/>
              <a:t>vs </a:t>
            </a:r>
            <a:r>
              <a:rPr lang="ko-KR" altLang="en-US" sz="3200">
                <a:solidFill>
                  <a:srgbClr val="0070C0"/>
                </a:solidFill>
              </a:rPr>
              <a:t>전역변수</a:t>
            </a:r>
            <a:r>
              <a:rPr lang="en-US" altLang="ko-KR" sz="3200">
                <a:solidFill>
                  <a:srgbClr val="0070C0"/>
                </a:solidFill>
              </a:rPr>
              <a:t>(global variable)</a:t>
            </a:r>
            <a:endParaRPr lang="ko-KR" altLang="en-US" sz="32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AA4F87-678F-495D-AE7D-AA311A53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13"/>
            <a:ext cx="6686737" cy="45673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1959A8-8CCE-42DD-A22F-32C0311F9C84}"/>
              </a:ext>
            </a:extLst>
          </p:cNvPr>
          <p:cNvSpPr/>
          <p:nvPr/>
        </p:nvSpPr>
        <p:spPr>
          <a:xfrm>
            <a:off x="763398" y="1690688"/>
            <a:ext cx="2004969" cy="8847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F71B2A-EBA7-473C-A4D7-9FD46A0BAB84}"/>
              </a:ext>
            </a:extLst>
          </p:cNvPr>
          <p:cNvSpPr/>
          <p:nvPr/>
        </p:nvSpPr>
        <p:spPr>
          <a:xfrm>
            <a:off x="6522453" y="4874265"/>
            <a:ext cx="725636" cy="4359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9CA2B8-01F3-4579-AFDD-8AE1DB7D1C60}"/>
              </a:ext>
            </a:extLst>
          </p:cNvPr>
          <p:cNvSpPr/>
          <p:nvPr/>
        </p:nvSpPr>
        <p:spPr>
          <a:xfrm>
            <a:off x="2659672" y="5605028"/>
            <a:ext cx="725636" cy="36933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8DB19-F3B5-49C6-9CF0-FF4BE65D3F5A}"/>
              </a:ext>
            </a:extLst>
          </p:cNvPr>
          <p:cNvSpPr/>
          <p:nvPr/>
        </p:nvSpPr>
        <p:spPr>
          <a:xfrm>
            <a:off x="3851945" y="2827279"/>
            <a:ext cx="669721" cy="38566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B6ED4E-FDF0-4C2E-8F96-DC321F3ABF68}"/>
              </a:ext>
            </a:extLst>
          </p:cNvPr>
          <p:cNvSpPr/>
          <p:nvPr/>
        </p:nvSpPr>
        <p:spPr>
          <a:xfrm>
            <a:off x="1431021" y="3212939"/>
            <a:ext cx="968230" cy="688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27AB9A-5CDF-4784-B33C-65649531581B}"/>
              </a:ext>
            </a:extLst>
          </p:cNvPr>
          <p:cNvSpPr/>
          <p:nvPr/>
        </p:nvSpPr>
        <p:spPr>
          <a:xfrm>
            <a:off x="2641483" y="3900983"/>
            <a:ext cx="663779" cy="3272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8E1B-5F83-443C-9BE0-F97A70474F3C}"/>
              </a:ext>
            </a:extLst>
          </p:cNvPr>
          <p:cNvSpPr txBox="1"/>
          <p:nvPr/>
        </p:nvSpPr>
        <p:spPr>
          <a:xfrm>
            <a:off x="5977168" y="2390754"/>
            <a:ext cx="5742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파라미터로 들어가는 순간 값</a:t>
            </a:r>
            <a:r>
              <a:rPr lang="en-US" altLang="ko-KR"/>
              <a:t>(value)</a:t>
            </a:r>
            <a:r>
              <a:rPr lang="ko-KR" altLang="en-US"/>
              <a:t>이 복사된 것일 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지역변수를 바꾼다고 원래 전역변수가 바뀌진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9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5F3583-5F32-4BC7-A319-D44FA2DF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0" y="683458"/>
            <a:ext cx="5915025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D9CB2-4AA9-45FA-9FAC-A86D6C0234C2}"/>
              </a:ext>
            </a:extLst>
          </p:cNvPr>
          <p:cNvSpPr txBox="1"/>
          <p:nvPr/>
        </p:nvSpPr>
        <p:spPr>
          <a:xfrm>
            <a:off x="3401830" y="4988392"/>
            <a:ext cx="8470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전역변수는 파일 안에서 자유롭게 사용 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showResult( ) </a:t>
            </a:r>
            <a:r>
              <a:rPr lang="ko-KR" altLang="en-US"/>
              <a:t>에서 </a:t>
            </a:r>
            <a:r>
              <a:rPr lang="en-US" altLang="ko-KR"/>
              <a:t>c </a:t>
            </a:r>
            <a:r>
              <a:rPr lang="ko-KR" altLang="en-US"/>
              <a:t>를 파라미터로 받지 않았지만</a:t>
            </a:r>
            <a:r>
              <a:rPr lang="en-US" altLang="ko-KR"/>
              <a:t>, </a:t>
            </a:r>
            <a:r>
              <a:rPr lang="ko-KR" altLang="en-US"/>
              <a:t>사용 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물론</a:t>
            </a:r>
            <a:r>
              <a:rPr lang="en-US" altLang="ko-KR"/>
              <a:t>, </a:t>
            </a:r>
            <a:r>
              <a:rPr lang="ko-KR" altLang="en-US"/>
              <a:t>바꾸려고 하면 </a:t>
            </a:r>
            <a:r>
              <a:rPr lang="en-US" altLang="ko-KR"/>
              <a:t>const </a:t>
            </a:r>
            <a:r>
              <a:rPr lang="ko-KR" altLang="en-US"/>
              <a:t>라서 에러가 뜰 것</a:t>
            </a:r>
            <a:r>
              <a:rPr lang="en-US" altLang="ko-KR"/>
              <a:t>. </a:t>
            </a:r>
            <a:r>
              <a:rPr lang="ko-KR" altLang="en-US"/>
              <a:t>이것은</a:t>
            </a:r>
            <a:r>
              <a:rPr lang="en-US" altLang="ko-KR"/>
              <a:t> const</a:t>
            </a:r>
            <a:r>
              <a:rPr lang="ko-KR" altLang="en-US"/>
              <a:t>를 쓰는 이유 중 하나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DE2DA-C025-414B-AEAC-3E969AC958F4}"/>
              </a:ext>
            </a:extLst>
          </p:cNvPr>
          <p:cNvSpPr txBox="1"/>
          <p:nvPr/>
        </p:nvSpPr>
        <p:spPr>
          <a:xfrm>
            <a:off x="7290033" y="2608976"/>
            <a:ext cx="4222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파라미터와 리턴값이 없다</a:t>
            </a:r>
            <a:r>
              <a:rPr lang="en-US" altLang="ko-KR"/>
              <a:t>?</a:t>
            </a:r>
          </a:p>
          <a:p>
            <a:r>
              <a:rPr lang="ko-KR" altLang="en-US"/>
              <a:t>선택사항이기 때문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참고로 이 경우</a:t>
            </a:r>
            <a:r>
              <a:rPr lang="en-US" altLang="ko-KR"/>
              <a:t>, </a:t>
            </a:r>
            <a:r>
              <a:rPr lang="ko-KR" altLang="en-US"/>
              <a:t>리턴 타입은 </a:t>
            </a:r>
            <a:r>
              <a:rPr lang="en-US" altLang="ko-KR"/>
              <a:t>void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8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6C63-2578-4922-A47F-669AC8A5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배열과 객체는 예외다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95DB51-25AA-45A4-A23F-7F1BE15E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092"/>
            <a:ext cx="9119969" cy="4552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37C5D2-E99C-4A3C-AB7D-E6A5BCB03832}"/>
              </a:ext>
            </a:extLst>
          </p:cNvPr>
          <p:cNvSpPr txBox="1"/>
          <p:nvPr/>
        </p:nvSpPr>
        <p:spPr>
          <a:xfrm>
            <a:off x="4580389" y="543606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우동</a:t>
            </a:r>
            <a:r>
              <a:rPr lang="en-US" altLang="ko-KR"/>
              <a:t>, </a:t>
            </a:r>
            <a:r>
              <a:rPr lang="ko-KR" altLang="en-US"/>
              <a:t>짬뽕</a:t>
            </a:r>
            <a:r>
              <a:rPr lang="en-US" altLang="ko-KR"/>
              <a:t>, </a:t>
            </a:r>
            <a:r>
              <a:rPr lang="ko-KR" altLang="en-US"/>
              <a:t>탕수육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AB96F-9DF2-4434-8FC1-84EB9E66095A}"/>
              </a:ext>
            </a:extLst>
          </p:cNvPr>
          <p:cNvSpPr txBox="1"/>
          <p:nvPr/>
        </p:nvSpPr>
        <p:spPr>
          <a:xfrm>
            <a:off x="6788045" y="3194045"/>
            <a:ext cx="4938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심지어</a:t>
            </a:r>
            <a:r>
              <a:rPr lang="en-US" altLang="ko-KR"/>
              <a:t>, tempMenu </a:t>
            </a:r>
            <a:r>
              <a:rPr lang="ko-KR" altLang="en-US"/>
              <a:t>라는 지역변수까지 만들어</a:t>
            </a:r>
            <a:endParaRPr lang="en-US" altLang="ko-KR"/>
          </a:p>
          <a:p>
            <a:r>
              <a:rPr lang="ko-KR" altLang="en-US"/>
              <a:t>그걸 우동으로 바꿨을 뿐임</a:t>
            </a:r>
            <a:r>
              <a:rPr lang="en-US" altLang="ko-KR"/>
              <a:t>.</a:t>
            </a:r>
          </a:p>
          <a:p>
            <a:r>
              <a:rPr lang="en-US" altLang="ko-KR"/>
              <a:t>menu</a:t>
            </a:r>
            <a:r>
              <a:rPr lang="ko-KR" altLang="en-US"/>
              <a:t>는 건들지도 않았다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2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677AC-FB7B-47BF-94C6-BAAEF96B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7" y="355960"/>
            <a:ext cx="5733235" cy="5981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FA2A3-9100-4711-82FA-A4CBC7949F8F}"/>
              </a:ext>
            </a:extLst>
          </p:cNvPr>
          <p:cNvSpPr txBox="1"/>
          <p:nvPr/>
        </p:nvSpPr>
        <p:spPr>
          <a:xfrm>
            <a:off x="6200815" y="3429000"/>
            <a:ext cx="474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심지어</a:t>
            </a:r>
            <a:r>
              <a:rPr lang="en-US" altLang="ko-KR"/>
              <a:t>, tempInfo </a:t>
            </a:r>
            <a:r>
              <a:rPr lang="ko-KR" altLang="en-US"/>
              <a:t>라는 지역변수까지 만들어</a:t>
            </a:r>
            <a:endParaRPr lang="en-US" altLang="ko-KR"/>
          </a:p>
          <a:p>
            <a:r>
              <a:rPr lang="ko-KR" altLang="en-US"/>
              <a:t>그 안에 나이를 바꿨을 뿐임</a:t>
            </a:r>
            <a:r>
              <a:rPr lang="en-US" altLang="ko-KR"/>
              <a:t>.</a:t>
            </a:r>
          </a:p>
          <a:p>
            <a:r>
              <a:rPr lang="en-US" altLang="ko-KR"/>
              <a:t>info</a:t>
            </a:r>
            <a:r>
              <a:rPr lang="ko-KR" altLang="en-US"/>
              <a:t>는 건들지도 않았다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B071D-14C4-489A-9B62-E4BF827663D8}"/>
              </a:ext>
            </a:extLst>
          </p:cNvPr>
          <p:cNvSpPr txBox="1"/>
          <p:nvPr/>
        </p:nvSpPr>
        <p:spPr>
          <a:xfrm>
            <a:off x="4890782" y="5968550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 name: “</a:t>
            </a:r>
            <a:r>
              <a:rPr lang="ko-KR" altLang="en-US"/>
              <a:t>조교행님</a:t>
            </a:r>
            <a:r>
              <a:rPr lang="en-US" altLang="ko-KR"/>
              <a:t>”, age: 18</a:t>
            </a:r>
            <a:r>
              <a:rPr lang="ko-KR" altLang="en-US"/>
              <a:t> </a:t>
            </a: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0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485F-6087-4BAF-8C2B-CF744570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  <a:r>
              <a:rPr lang="en-US" altLang="ko-KR"/>
              <a:t>(function)</a:t>
            </a:r>
            <a:r>
              <a:rPr lang="ko-KR" altLang="en-US"/>
              <a:t> 는 무엇인가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37B6E-F500-4C1F-B4A2-777D8B9A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1049" cy="4351338"/>
          </a:xfrm>
        </p:spPr>
        <p:txBody>
          <a:bodyPr/>
          <a:lstStyle/>
          <a:p>
            <a:r>
              <a:rPr lang="ko-KR" altLang="en-US"/>
              <a:t>개인적으로</a:t>
            </a:r>
            <a:r>
              <a:rPr lang="en-US" altLang="ko-KR"/>
              <a:t>, function</a:t>
            </a:r>
            <a:r>
              <a:rPr lang="ko-KR" altLang="en-US"/>
              <a:t> 이라는 단어의 번역을 </a:t>
            </a:r>
            <a:r>
              <a:rPr lang="en-US" altLang="ko-KR"/>
              <a:t>“</a:t>
            </a:r>
            <a:r>
              <a:rPr lang="ko-KR" altLang="en-US"/>
              <a:t>잘못했다고</a:t>
            </a:r>
            <a:r>
              <a:rPr lang="en-US" altLang="ko-KR"/>
              <a:t>“ </a:t>
            </a:r>
            <a:r>
              <a:rPr lang="ko-KR" altLang="en-US"/>
              <a:t>생각함</a:t>
            </a:r>
            <a:endParaRPr lang="en-US" altLang="ko-KR"/>
          </a:p>
          <a:p>
            <a:r>
              <a:rPr lang="en-US" altLang="ko-KR"/>
              <a:t>function </a:t>
            </a:r>
            <a:r>
              <a:rPr lang="ko-KR" altLang="en-US"/>
              <a:t>의 기본뜻은 </a:t>
            </a:r>
            <a:r>
              <a:rPr lang="en-US" altLang="ko-KR">
                <a:solidFill>
                  <a:srgbClr val="FF0000"/>
                </a:solidFill>
              </a:rPr>
              <a:t>“</a:t>
            </a:r>
            <a:r>
              <a:rPr lang="ko-KR" altLang="en-US">
                <a:solidFill>
                  <a:srgbClr val="FF0000"/>
                </a:solidFill>
              </a:rPr>
              <a:t>기능</a:t>
            </a:r>
            <a:r>
              <a:rPr lang="en-US" altLang="ko-KR">
                <a:solidFill>
                  <a:srgbClr val="FF0000"/>
                </a:solidFill>
              </a:rPr>
              <a:t>“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수학에서 배운 함수와 프로그래밍에서의 함수는 다른 뜻이다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수학에서의 함수</a:t>
            </a:r>
            <a:r>
              <a:rPr lang="en-US" altLang="ko-KR"/>
              <a:t>: </a:t>
            </a:r>
          </a:p>
          <a:p>
            <a:pPr marL="914400" lvl="2" indent="0">
              <a:buNone/>
            </a:pPr>
            <a:r>
              <a:rPr lang="ko-KR" altLang="en-US"/>
              <a:t>두 집합 </a:t>
            </a:r>
            <a:r>
              <a:rPr lang="en-US" altLang="ko-KR"/>
              <a:t>x, y</a:t>
            </a:r>
            <a:r>
              <a:rPr lang="ko-KR" altLang="en-US"/>
              <a:t>에서 집합</a:t>
            </a:r>
            <a:r>
              <a:rPr lang="en-US" altLang="ko-KR"/>
              <a:t>x</a:t>
            </a:r>
            <a:r>
              <a:rPr lang="ko-KR" altLang="en-US"/>
              <a:t>의 각 원소에 대하여 집합 </a:t>
            </a:r>
            <a:r>
              <a:rPr lang="en-US" altLang="ko-KR"/>
              <a:t>y</a:t>
            </a:r>
            <a:r>
              <a:rPr lang="ko-KR" altLang="en-US"/>
              <a:t>의 원소가 하나씩만 대응하는것</a:t>
            </a:r>
            <a:endParaRPr lang="en-US" altLang="ko-KR"/>
          </a:p>
          <a:p>
            <a:pPr lvl="1"/>
            <a:r>
              <a:rPr lang="ko-KR" altLang="en-US"/>
              <a:t>프로그래밍에서의 함수</a:t>
            </a:r>
            <a:r>
              <a:rPr lang="en-US" altLang="ko-KR"/>
              <a:t>:</a:t>
            </a:r>
          </a:p>
          <a:p>
            <a:pPr marL="914400" lvl="2" indent="0">
              <a:buNone/>
            </a:pPr>
            <a:r>
              <a:rPr lang="ko-KR" altLang="en-US">
                <a:solidFill>
                  <a:srgbClr val="FF0000"/>
                </a:solidFill>
              </a:rPr>
              <a:t>재사용 가능한</a:t>
            </a:r>
            <a:r>
              <a:rPr lang="en-US" altLang="ko-KR">
                <a:solidFill>
                  <a:srgbClr val="FF0000"/>
                </a:solidFill>
              </a:rPr>
              <a:t>(reusable) </a:t>
            </a:r>
            <a:r>
              <a:rPr lang="ko-KR" altLang="en-US">
                <a:solidFill>
                  <a:srgbClr val="FF0000"/>
                </a:solidFill>
              </a:rPr>
              <a:t>기능</a:t>
            </a:r>
            <a:r>
              <a:rPr lang="en-US" altLang="ko-KR">
                <a:solidFill>
                  <a:srgbClr val="FF0000"/>
                </a:solidFill>
              </a:rPr>
              <a:t>(function)</a:t>
            </a:r>
          </a:p>
        </p:txBody>
      </p:sp>
    </p:spTree>
    <p:extLst>
      <p:ext uri="{BB962C8B-B14F-4D97-AF65-F5344CB8AC3E}">
        <p14:creationId xmlns:p14="http://schemas.microsoft.com/office/powerpoint/2010/main" val="174848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9207D-956B-4604-9D76-C442AC4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다른건 헷갈려도</a:t>
            </a:r>
            <a:r>
              <a:rPr lang="en-US" altLang="ko-KR"/>
              <a:t>, </a:t>
            </a:r>
            <a:r>
              <a:rPr lang="ko-KR" altLang="en-US"/>
              <a:t>이것만은 기억하자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2335B-46C7-475D-8350-07F5AA3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배열과 객체는 함수 안에서 쓸 땐 매우 조심해야한다</a:t>
            </a:r>
            <a:r>
              <a:rPr lang="en-US" altLang="ko-KR"/>
              <a:t>.</a:t>
            </a:r>
          </a:p>
          <a:p>
            <a:r>
              <a:rPr lang="ko-KR" altLang="en-US"/>
              <a:t>같은 이름으로 쓰였더라도</a:t>
            </a:r>
            <a:r>
              <a:rPr lang="en-US" altLang="ko-KR"/>
              <a:t>, </a:t>
            </a:r>
            <a:r>
              <a:rPr lang="ko-KR" altLang="en-US"/>
              <a:t>어디에 있느냐에 따라 완전히 다른 것일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ex)	result</a:t>
            </a:r>
            <a:r>
              <a:rPr lang="ko-KR" altLang="en-US"/>
              <a:t> 와 </a:t>
            </a:r>
            <a:r>
              <a:rPr lang="en-US" altLang="ko-KR"/>
              <a:t>Result	</a:t>
            </a:r>
            <a:r>
              <a:rPr lang="ko-KR" altLang="en-US"/>
              <a:t>대소문자가 다르므로 당연히 다른 것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</a:t>
            </a:r>
            <a:r>
              <a:rPr lang="ko-KR" altLang="en-US"/>
              <a:t>함수 안의 변수 </a:t>
            </a:r>
            <a:r>
              <a:rPr lang="en-US" altLang="ko-KR"/>
              <a:t>a</a:t>
            </a:r>
            <a:r>
              <a:rPr lang="ko-KR" altLang="en-US"/>
              <a:t>와 함수 바깥의 변수 </a:t>
            </a:r>
            <a:r>
              <a:rPr lang="en-US" altLang="ko-KR"/>
              <a:t>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78BD2-4D45-4220-8E37-5C35E53A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화살표 함수 </a:t>
            </a:r>
            <a:r>
              <a:rPr lang="en-US" altLang="ko-KR"/>
              <a:t>( arrow function =&gt;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CD8DC-35B9-42B0-99EC-A4F3CC59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2015</a:t>
            </a:r>
            <a:r>
              <a:rPr lang="ko-KR" altLang="en-US"/>
              <a:t>년 </a:t>
            </a:r>
            <a:r>
              <a:rPr lang="en-US" altLang="ko-KR"/>
              <a:t>ES6 </a:t>
            </a:r>
            <a:r>
              <a:rPr lang="ko-KR" altLang="en-US"/>
              <a:t>업데이트 이후 추가됨</a:t>
            </a:r>
            <a:endParaRPr lang="en-US" altLang="ko-KR"/>
          </a:p>
          <a:p>
            <a:r>
              <a:rPr lang="en-US" altLang="ko-KR"/>
              <a:t>JavaScript </a:t>
            </a:r>
            <a:r>
              <a:rPr lang="ko-KR" altLang="en-US"/>
              <a:t>의 정체성에 더 가까운 표현방식</a:t>
            </a:r>
          </a:p>
        </p:txBody>
      </p:sp>
    </p:spTree>
    <p:extLst>
      <p:ext uri="{BB962C8B-B14F-4D97-AF65-F5344CB8AC3E}">
        <p14:creationId xmlns:p14="http://schemas.microsoft.com/office/powerpoint/2010/main" val="2763076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8CBB7D-639C-47A8-9FE3-1E497833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48" y="401433"/>
            <a:ext cx="8299508" cy="302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C810F-0FB7-40B8-8F0A-2447A727722A}"/>
              </a:ext>
            </a:extLst>
          </p:cNvPr>
          <p:cNvSpPr txBox="1"/>
          <p:nvPr/>
        </p:nvSpPr>
        <p:spPr>
          <a:xfrm>
            <a:off x="3389152" y="3825380"/>
            <a:ext cx="76947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차이점</a:t>
            </a:r>
            <a:r>
              <a:rPr lang="en-US" altLang="ko-KR"/>
              <a:t>:</a:t>
            </a:r>
          </a:p>
          <a:p>
            <a:r>
              <a:rPr lang="en-US" altLang="ko-KR"/>
              <a:t>	1 	function </a:t>
            </a:r>
            <a:r>
              <a:rPr lang="ko-KR" altLang="en-US"/>
              <a:t>키워드 사라짐</a:t>
            </a:r>
            <a:endParaRPr lang="en-US" altLang="ko-KR"/>
          </a:p>
          <a:p>
            <a:r>
              <a:rPr lang="en-US" altLang="ko-KR"/>
              <a:t>	2 	=&gt; </a:t>
            </a:r>
            <a:r>
              <a:rPr lang="ko-KR" altLang="en-US"/>
              <a:t>이라는 화살표 생김</a:t>
            </a:r>
            <a:endParaRPr lang="en-US" altLang="ko-KR"/>
          </a:p>
          <a:p>
            <a:r>
              <a:rPr lang="en-US" altLang="ko-KR"/>
              <a:t>	3. 	</a:t>
            </a:r>
            <a:r>
              <a:rPr lang="ko-KR" altLang="en-US">
                <a:solidFill>
                  <a:srgbClr val="FF0000"/>
                </a:solidFill>
              </a:rPr>
              <a:t>변수 선언하듯 </a:t>
            </a:r>
            <a:r>
              <a:rPr lang="en-US" altLang="ko-KR">
                <a:solidFill>
                  <a:srgbClr val="FF0000"/>
                </a:solidFill>
              </a:rPr>
              <a:t>const </a:t>
            </a:r>
            <a:r>
              <a:rPr lang="ko-KR" altLang="en-US">
                <a:solidFill>
                  <a:srgbClr val="FF0000"/>
                </a:solidFill>
              </a:rPr>
              <a:t>를 썼고</a:t>
            </a:r>
            <a:r>
              <a:rPr lang="en-US" altLang="ko-KR">
                <a:solidFill>
                  <a:srgbClr val="FF0000"/>
                </a:solidFill>
              </a:rPr>
              <a:t>, = </a:t>
            </a:r>
            <a:r>
              <a:rPr lang="ko-KR" altLang="en-US">
                <a:solidFill>
                  <a:srgbClr val="FF0000"/>
                </a:solidFill>
              </a:rPr>
              <a:t>를 통해 값을 집어넣음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JavaScript </a:t>
            </a:r>
            <a:r>
              <a:rPr lang="ko-KR" altLang="en-US">
                <a:solidFill>
                  <a:srgbClr val="FF0000"/>
                </a:solidFill>
              </a:rPr>
              <a:t>에서 함수는 변수이며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하나의 타입이다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따라서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함수는 다른 함수의 파라미터나 리턴값으로도 쓰인다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3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094002-6A9A-4076-9626-52D0CAD0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" y="196530"/>
            <a:ext cx="6757726" cy="2685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9C84B-938A-4789-83CF-D28D1E356DD7}"/>
              </a:ext>
            </a:extLst>
          </p:cNvPr>
          <p:cNvSpPr txBox="1"/>
          <p:nvPr/>
        </p:nvSpPr>
        <p:spPr>
          <a:xfrm>
            <a:off x="3481431" y="3665989"/>
            <a:ext cx="6804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화살표 함수를 사용하면</a:t>
            </a:r>
            <a:r>
              <a:rPr lang="en-US" altLang="ko-KR"/>
              <a:t>, return</a:t>
            </a:r>
            <a:r>
              <a:rPr lang="ko-KR" altLang="en-US"/>
              <a:t> 도 생략 가능하다</a:t>
            </a:r>
            <a:r>
              <a:rPr lang="en-US" altLang="ko-KR"/>
              <a:t>.</a:t>
            </a:r>
          </a:p>
          <a:p>
            <a:r>
              <a:rPr lang="ko-KR" altLang="en-US"/>
              <a:t>함수 안에 </a:t>
            </a:r>
            <a:r>
              <a:rPr lang="en-US" altLang="ko-KR"/>
              <a:t>return </a:t>
            </a:r>
            <a:r>
              <a:rPr lang="ko-KR" altLang="en-US"/>
              <a:t>한 줄밖에 없다면</a:t>
            </a:r>
            <a:r>
              <a:rPr lang="en-US" altLang="ko-KR"/>
              <a:t>, </a:t>
            </a:r>
            <a:r>
              <a:rPr lang="ko-KR" altLang="en-US"/>
              <a:t>중괄호 </a:t>
            </a:r>
            <a:r>
              <a:rPr lang="en-US" altLang="ko-KR"/>
              <a:t>{ } </a:t>
            </a:r>
            <a:r>
              <a:rPr lang="ko-KR" altLang="en-US"/>
              <a:t>도 생략 가능하다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61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6762-8495-412F-87D4-8038CBEC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7488" cy="1325563"/>
          </a:xfrm>
        </p:spPr>
        <p:txBody>
          <a:bodyPr/>
          <a:lstStyle/>
          <a:p>
            <a:r>
              <a:rPr lang="ko-KR" altLang="en-US"/>
              <a:t>객체 안의 함수</a:t>
            </a:r>
            <a:r>
              <a:rPr lang="en-US" altLang="ko-KR"/>
              <a:t>(</a:t>
            </a:r>
            <a:r>
              <a:rPr lang="ko-KR" altLang="en-US"/>
              <a:t>메소드</a:t>
            </a:r>
            <a:r>
              <a:rPr lang="en-US" altLang="ko-KR"/>
              <a:t>): </a:t>
            </a:r>
            <a:r>
              <a:rPr lang="ko-KR" altLang="en-US"/>
              <a:t>계산기의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E2616-70AA-4DA6-B7DA-B46D274C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" y="1877144"/>
            <a:ext cx="3883112" cy="40664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9B332C-3401-4DDF-B10D-3CE8DC5C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58" y="2425343"/>
            <a:ext cx="5371131" cy="238526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2E11921-76B1-4EA3-AD73-C390F6AB0153}"/>
              </a:ext>
            </a:extLst>
          </p:cNvPr>
          <p:cNvSpPr/>
          <p:nvPr/>
        </p:nvSpPr>
        <p:spPr>
          <a:xfrm>
            <a:off x="5235839" y="3340359"/>
            <a:ext cx="886408" cy="606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100B2-2295-497C-84A6-CA3CDC1E9467}"/>
              </a:ext>
            </a:extLst>
          </p:cNvPr>
          <p:cNvSpPr txBox="1"/>
          <p:nvPr/>
        </p:nvSpPr>
        <p:spPr>
          <a:xfrm>
            <a:off x="6880420" y="5569545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둘 다 따라쳐보고</a:t>
            </a:r>
            <a:r>
              <a:rPr lang="en-US" altLang="ko-KR"/>
              <a:t>, </a:t>
            </a:r>
            <a:r>
              <a:rPr lang="ko-KR" altLang="en-US"/>
              <a:t>함수를 직접 사용해보자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console.log(myCal.add(5, 2));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7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3417C-D916-46A5-BA0A-647FBA90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같이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3FBF5-F327-4340-BC7B-88163878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7881" cy="32497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로그인 함수를 만들자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화살표 함수 사용할 것</a:t>
            </a:r>
            <a:endParaRPr lang="en-US" altLang="ko-KR"/>
          </a:p>
          <a:p>
            <a:pPr lvl="1"/>
            <a:r>
              <a:rPr lang="ko-KR" altLang="en-US"/>
              <a:t>함수 이름은 </a:t>
            </a:r>
            <a:r>
              <a:rPr lang="en-US" altLang="ko-KR"/>
              <a:t>login</a:t>
            </a:r>
          </a:p>
          <a:p>
            <a:pPr lvl="1"/>
            <a:r>
              <a:rPr lang="ko-KR" altLang="en-US"/>
              <a:t>파라미터는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password 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둘 다 </a:t>
            </a:r>
            <a:r>
              <a:rPr lang="en-US" altLang="ko-KR"/>
              <a:t>string </a:t>
            </a:r>
            <a:r>
              <a:rPr lang="ko-KR" altLang="en-US"/>
              <a:t>타입</a:t>
            </a:r>
            <a:endParaRPr lang="en-US" altLang="ko-KR"/>
          </a:p>
          <a:p>
            <a:pPr lvl="1"/>
            <a:r>
              <a:rPr lang="ko-KR" altLang="en-US"/>
              <a:t>아이디와 패스워드가 일치하면 </a:t>
            </a:r>
            <a:r>
              <a:rPr lang="en-US" altLang="ko-KR"/>
              <a:t>true, </a:t>
            </a:r>
            <a:r>
              <a:rPr lang="ko-KR" altLang="en-US"/>
              <a:t>일치하지 않으면 </a:t>
            </a:r>
            <a:r>
              <a:rPr lang="en-US" altLang="ko-KR"/>
              <a:t>false </a:t>
            </a:r>
            <a:r>
              <a:rPr lang="ko-KR" altLang="en-US"/>
              <a:t>리턴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true, false </a:t>
            </a:r>
            <a:r>
              <a:rPr lang="ko-KR" altLang="en-US"/>
              <a:t>를 함수로부터 받아서</a:t>
            </a:r>
            <a:r>
              <a:rPr lang="en-US" altLang="ko-KR"/>
              <a:t>,</a:t>
            </a:r>
          </a:p>
          <a:p>
            <a:pPr lvl="2"/>
            <a:r>
              <a:rPr lang="en-US" altLang="ko-KR"/>
              <a:t>true </a:t>
            </a:r>
            <a:r>
              <a:rPr lang="ko-KR" altLang="en-US"/>
              <a:t>일 경우</a:t>
            </a:r>
            <a:r>
              <a:rPr lang="en-US" altLang="ko-KR"/>
              <a:t>,   “~~~</a:t>
            </a:r>
            <a:r>
              <a:rPr lang="ko-KR" altLang="en-US"/>
              <a:t>님 환영합니다</a:t>
            </a:r>
            <a:r>
              <a:rPr lang="en-US" altLang="ko-KR"/>
              <a:t>.” </a:t>
            </a:r>
            <a:r>
              <a:rPr lang="ko-KR" altLang="en-US"/>
              <a:t>메시지를 로그 출력</a:t>
            </a:r>
            <a:r>
              <a:rPr lang="en-US" altLang="ko-KR"/>
              <a:t>. ~~~ </a:t>
            </a:r>
            <a:r>
              <a:rPr lang="ko-KR" altLang="en-US"/>
              <a:t>안엔 </a:t>
            </a:r>
            <a:r>
              <a:rPr lang="en-US" altLang="ko-KR"/>
              <a:t>id</a:t>
            </a:r>
            <a:r>
              <a:rPr lang="ko-KR" altLang="en-US"/>
              <a:t>가 들어감</a:t>
            </a:r>
            <a:endParaRPr lang="en-US" altLang="ko-KR"/>
          </a:p>
          <a:p>
            <a:pPr lvl="2"/>
            <a:r>
              <a:rPr lang="en-US" altLang="ko-KR"/>
              <a:t>false </a:t>
            </a:r>
            <a:r>
              <a:rPr lang="ko-KR" altLang="en-US"/>
              <a:t>일 경우</a:t>
            </a:r>
            <a:r>
              <a:rPr lang="en-US" altLang="ko-KR"/>
              <a:t>, “</a:t>
            </a:r>
            <a:r>
              <a:rPr lang="ko-KR" altLang="en-US"/>
              <a:t>로그인 실패</a:t>
            </a:r>
            <a:r>
              <a:rPr lang="en-US" altLang="ko-KR"/>
              <a:t>!” </a:t>
            </a:r>
            <a:r>
              <a:rPr lang="ko-KR" altLang="en-US"/>
              <a:t>메시지를 로그 출력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9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B20F8B-0CA1-4B3B-AC07-B394550A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9" y="443204"/>
            <a:ext cx="6755670" cy="59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88FEE-FC52-4BF4-8368-1E497B323F09}"/>
              </a:ext>
            </a:extLst>
          </p:cNvPr>
          <p:cNvSpPr txBox="1"/>
          <p:nvPr/>
        </p:nvSpPr>
        <p:spPr>
          <a:xfrm>
            <a:off x="3733440" y="2925925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함수 안에서 </a:t>
            </a:r>
            <a:r>
              <a:rPr lang="en-US" altLang="ko-KR"/>
              <a:t>log </a:t>
            </a:r>
            <a:r>
              <a:rPr lang="ko-KR" altLang="en-US"/>
              <a:t>를 프린트하는건 최대한 피해야한다</a:t>
            </a:r>
            <a:r>
              <a:rPr lang="en-US" altLang="ko-KR"/>
              <a:t>.</a:t>
            </a:r>
          </a:p>
          <a:p>
            <a:r>
              <a:rPr lang="ko-KR" altLang="en-US"/>
              <a:t>리턴한 결과를 받아서 </a:t>
            </a:r>
            <a:r>
              <a:rPr lang="en-US" altLang="ko-KR"/>
              <a:t>log </a:t>
            </a:r>
            <a:r>
              <a:rPr lang="ko-KR" altLang="en-US"/>
              <a:t>를 프린트하는 습관을 들이도록 하자</a:t>
            </a:r>
          </a:p>
        </p:txBody>
      </p:sp>
    </p:spTree>
    <p:extLst>
      <p:ext uri="{BB962C8B-B14F-4D97-AF65-F5344CB8AC3E}">
        <p14:creationId xmlns:p14="http://schemas.microsoft.com/office/powerpoint/2010/main" val="317287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8CC6-C5A3-4578-9076-E594E4CD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39C98-8F29-41BD-A50E-960ECC03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술 판매 가능 여부를 리턴하는 함수를 만들라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화살표 함수 사용할 것</a:t>
            </a:r>
            <a:endParaRPr lang="en-US" altLang="ko-KR"/>
          </a:p>
          <a:p>
            <a:pPr lvl="1"/>
            <a:r>
              <a:rPr lang="ko-KR" altLang="en-US"/>
              <a:t>함수 이름은 </a:t>
            </a:r>
            <a:r>
              <a:rPr lang="en-US" altLang="ko-KR"/>
              <a:t>isOKtoDrink</a:t>
            </a:r>
          </a:p>
          <a:p>
            <a:pPr lvl="1"/>
            <a:r>
              <a:rPr lang="ko-KR" altLang="en-US"/>
              <a:t>파라미터는 </a:t>
            </a:r>
            <a:r>
              <a:rPr lang="en-US" altLang="ko-KR"/>
              <a:t>age </a:t>
            </a:r>
            <a:r>
              <a:rPr lang="ko-KR" altLang="en-US"/>
              <a:t>하나이며</a:t>
            </a:r>
            <a:r>
              <a:rPr lang="en-US" altLang="ko-KR"/>
              <a:t>, number </a:t>
            </a:r>
            <a:r>
              <a:rPr lang="ko-KR" altLang="en-US"/>
              <a:t>타입</a:t>
            </a:r>
            <a:endParaRPr lang="en-US" altLang="ko-KR"/>
          </a:p>
          <a:p>
            <a:pPr lvl="1"/>
            <a:r>
              <a:rPr lang="ko-KR" altLang="en-US"/>
              <a:t>만약 </a:t>
            </a:r>
            <a:r>
              <a:rPr lang="en-US" altLang="ko-KR"/>
              <a:t>18</a:t>
            </a:r>
            <a:r>
              <a:rPr lang="ko-KR" altLang="en-US"/>
              <a:t>세 초과면 </a:t>
            </a:r>
            <a:r>
              <a:rPr lang="en-US" altLang="ko-KR"/>
              <a:t>true </a:t>
            </a:r>
            <a:r>
              <a:rPr lang="ko-KR" altLang="en-US"/>
              <a:t>리턴</a:t>
            </a:r>
            <a:endParaRPr lang="en-US" altLang="ko-KR"/>
          </a:p>
          <a:p>
            <a:pPr lvl="1"/>
            <a:r>
              <a:rPr lang="en-US" altLang="ko-KR"/>
              <a:t>18</a:t>
            </a:r>
            <a:r>
              <a:rPr lang="ko-KR" altLang="en-US"/>
              <a:t>세 이하면 </a:t>
            </a:r>
            <a:r>
              <a:rPr lang="en-US" altLang="ko-KR"/>
              <a:t>false </a:t>
            </a:r>
            <a:r>
              <a:rPr lang="ko-KR" altLang="en-US"/>
              <a:t>리턴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15CDE-48D7-4939-AB01-264B4EF7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82" y="5098214"/>
            <a:ext cx="6330018" cy="10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4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007F-5FF6-4579-AB31-E177EB24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직접 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E78E8-10A7-4918-90AF-2452C542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894"/>
          </a:xfrm>
        </p:spPr>
        <p:txBody>
          <a:bodyPr>
            <a:normAutofit/>
          </a:bodyPr>
          <a:lstStyle/>
          <a:p>
            <a:r>
              <a:rPr lang="ko-KR" altLang="en-US"/>
              <a:t>출근일을 판단하는 함수를 만들라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화살표 함수 사용할 것</a:t>
            </a:r>
            <a:endParaRPr lang="en-US" altLang="ko-KR"/>
          </a:p>
          <a:p>
            <a:pPr lvl="1"/>
            <a:r>
              <a:rPr lang="ko-KR" altLang="en-US"/>
              <a:t>함수 이름은 </a:t>
            </a:r>
            <a:r>
              <a:rPr lang="en-US" altLang="ko-KR"/>
              <a:t>isGoToWork</a:t>
            </a:r>
          </a:p>
          <a:p>
            <a:pPr lvl="1"/>
            <a:r>
              <a:rPr lang="ko-KR" altLang="en-US"/>
              <a:t>파라미터는 월 </a:t>
            </a:r>
            <a:r>
              <a:rPr lang="en-US" altLang="ko-KR"/>
              <a:t>– </a:t>
            </a:r>
            <a:r>
              <a:rPr lang="ko-KR" altLang="en-US"/>
              <a:t>일 중 하나의 </a:t>
            </a:r>
            <a:r>
              <a:rPr lang="en-US" altLang="ko-KR"/>
              <a:t>string </a:t>
            </a:r>
            <a:r>
              <a:rPr lang="ko-KR" altLang="en-US"/>
              <a:t>타입</a:t>
            </a:r>
            <a:endParaRPr lang="en-US" altLang="ko-KR"/>
          </a:p>
          <a:p>
            <a:pPr lvl="1"/>
            <a:r>
              <a:rPr lang="ko-KR" altLang="en-US"/>
              <a:t>만약 월 </a:t>
            </a:r>
            <a:r>
              <a:rPr lang="en-US" altLang="ko-KR"/>
              <a:t>– </a:t>
            </a:r>
            <a:r>
              <a:rPr lang="ko-KR" altLang="en-US"/>
              <a:t>금요일이면 </a:t>
            </a:r>
            <a:r>
              <a:rPr lang="en-US" altLang="ko-KR"/>
              <a:t>true </a:t>
            </a:r>
            <a:r>
              <a:rPr lang="ko-KR" altLang="en-US"/>
              <a:t>리턴</a:t>
            </a:r>
            <a:endParaRPr lang="en-US" altLang="ko-KR"/>
          </a:p>
          <a:p>
            <a:pPr lvl="1"/>
            <a:r>
              <a:rPr lang="ko-KR" altLang="en-US"/>
              <a:t>만약 토요일</a:t>
            </a:r>
            <a:r>
              <a:rPr lang="en-US" altLang="ko-KR"/>
              <a:t>, </a:t>
            </a:r>
            <a:r>
              <a:rPr lang="ko-KR" altLang="en-US"/>
              <a:t>일요일이면 </a:t>
            </a:r>
            <a:r>
              <a:rPr lang="en-US" altLang="ko-KR"/>
              <a:t>false </a:t>
            </a:r>
            <a:r>
              <a:rPr lang="ko-KR" altLang="en-US"/>
              <a:t>리턴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FB82C-4B47-4B3A-B2ED-83F813E1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40" y="4910540"/>
            <a:ext cx="6596543" cy="15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42DF3F-11FA-4B90-8695-77C85FC4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339426"/>
            <a:ext cx="8690994" cy="2359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05D55-F900-4A58-B133-AB96CDDA1CAC}"/>
              </a:ext>
            </a:extLst>
          </p:cNvPr>
          <p:cNvSpPr txBox="1"/>
          <p:nvPr/>
        </p:nvSpPr>
        <p:spPr>
          <a:xfrm>
            <a:off x="520118" y="3103927"/>
            <a:ext cx="88649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공통점을 찾아보자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모두 </a:t>
            </a:r>
            <a:r>
              <a:rPr lang="en-US" altLang="ko-KR"/>
              <a:t>console.log() </a:t>
            </a:r>
            <a:r>
              <a:rPr lang="ko-KR" altLang="en-US"/>
              <a:t>사용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‘</a:t>
            </a:r>
            <a:r>
              <a:rPr lang="ko-KR" altLang="en-US"/>
              <a:t>안녕</a:t>
            </a:r>
            <a:r>
              <a:rPr lang="en-US" altLang="ko-KR"/>
              <a:t>’ </a:t>
            </a:r>
            <a:r>
              <a:rPr lang="ko-KR" altLang="en-US"/>
              <a:t>이 앞에 들어가고</a:t>
            </a:r>
            <a:r>
              <a:rPr lang="en-US" altLang="ko-KR"/>
              <a:t>, </a:t>
            </a:r>
            <a:r>
              <a:rPr lang="ko-KR" altLang="en-US"/>
              <a:t>그 뒤에 이름</a:t>
            </a:r>
            <a:r>
              <a:rPr lang="en-US" altLang="ko-KR"/>
              <a:t>, </a:t>
            </a:r>
            <a:r>
              <a:rPr lang="ko-KR" altLang="en-US"/>
              <a:t>나이가 온다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만약</a:t>
            </a:r>
            <a:r>
              <a:rPr lang="en-US" altLang="ko-KR"/>
              <a:t>, ‘</a:t>
            </a:r>
            <a:r>
              <a:rPr lang="ko-KR" altLang="en-US"/>
              <a:t>안녕</a:t>
            </a:r>
            <a:r>
              <a:rPr lang="en-US" altLang="ko-KR"/>
              <a:t>’ </a:t>
            </a:r>
            <a:r>
              <a:rPr lang="ko-KR" altLang="en-US"/>
              <a:t>대신 </a:t>
            </a:r>
            <a:r>
              <a:rPr lang="en-US" altLang="ko-KR"/>
              <a:t>‘</a:t>
            </a:r>
            <a:r>
              <a:rPr lang="ko-KR" altLang="en-US"/>
              <a:t>하이</a:t>
            </a:r>
            <a:r>
              <a:rPr lang="en-US" altLang="ko-KR"/>
              <a:t>’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쓰고 싶다면</a:t>
            </a:r>
            <a:r>
              <a:rPr lang="en-US" altLang="ko-KR"/>
              <a:t>, </a:t>
            </a:r>
            <a:r>
              <a:rPr lang="ko-KR" altLang="en-US"/>
              <a:t>또는 </a:t>
            </a:r>
            <a:r>
              <a:rPr lang="en-US" altLang="ko-KR"/>
              <a:t>‘</a:t>
            </a:r>
            <a:r>
              <a:rPr lang="ko-KR" altLang="en-US"/>
              <a:t>나이</a:t>
            </a:r>
            <a:r>
              <a:rPr lang="en-US" altLang="ko-KR"/>
              <a:t>’ </a:t>
            </a:r>
            <a:r>
              <a:rPr lang="ko-KR" altLang="en-US"/>
              <a:t>대신 </a:t>
            </a:r>
            <a:r>
              <a:rPr lang="en-US" altLang="ko-KR"/>
              <a:t>‘</a:t>
            </a:r>
            <a:r>
              <a:rPr lang="ko-KR" altLang="en-US"/>
              <a:t>연세</a:t>
            </a:r>
            <a:r>
              <a:rPr lang="en-US" altLang="ko-KR"/>
              <a:t>’ </a:t>
            </a:r>
            <a:r>
              <a:rPr lang="ko-KR" altLang="en-US"/>
              <a:t>를 써야 한다면</a:t>
            </a:r>
            <a:r>
              <a:rPr lang="en-US" altLang="ko-KR"/>
              <a:t>?</a:t>
            </a:r>
          </a:p>
          <a:p>
            <a:r>
              <a:rPr lang="ko-KR" altLang="en-US"/>
              <a:t>다섯개면 문제가 안 되겠지만 백 개</a:t>
            </a:r>
            <a:r>
              <a:rPr lang="en-US" altLang="ko-KR"/>
              <a:t>, </a:t>
            </a:r>
            <a:r>
              <a:rPr lang="ko-KR" altLang="en-US"/>
              <a:t>천 개라면</a:t>
            </a:r>
            <a:r>
              <a:rPr lang="en-US" altLang="ko-KR"/>
              <a:t>, </a:t>
            </a:r>
            <a:r>
              <a:rPr lang="ko-KR" altLang="en-US"/>
              <a:t>일일히 </a:t>
            </a:r>
            <a:r>
              <a:rPr lang="en-US" altLang="ko-KR"/>
              <a:t>‘</a:t>
            </a:r>
            <a:r>
              <a:rPr lang="ko-KR" altLang="en-US"/>
              <a:t>하이</a:t>
            </a:r>
            <a:r>
              <a:rPr lang="en-US" altLang="ko-KR"/>
              <a:t>’ </a:t>
            </a:r>
            <a:r>
              <a:rPr lang="ko-KR" altLang="en-US"/>
              <a:t>와 </a:t>
            </a:r>
            <a:r>
              <a:rPr lang="en-US" altLang="ko-KR"/>
              <a:t>‘</a:t>
            </a:r>
            <a:r>
              <a:rPr lang="ko-KR" altLang="en-US"/>
              <a:t>연세</a:t>
            </a:r>
            <a:r>
              <a:rPr lang="en-US" altLang="ko-KR"/>
              <a:t>’ </a:t>
            </a:r>
            <a:r>
              <a:rPr lang="ko-KR" altLang="en-US"/>
              <a:t>로 바꿔줘야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5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D4E358-62FB-4443-A597-339E1A9A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635607"/>
            <a:ext cx="9532690" cy="4512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3A140-CB30-4449-87F0-AB0E76FD87ED}"/>
              </a:ext>
            </a:extLst>
          </p:cNvPr>
          <p:cNvSpPr txBox="1"/>
          <p:nvPr/>
        </p:nvSpPr>
        <p:spPr>
          <a:xfrm>
            <a:off x="847288" y="5853061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이제</a:t>
            </a:r>
            <a:r>
              <a:rPr lang="en-US" altLang="ko-KR"/>
              <a:t>,</a:t>
            </a:r>
            <a:r>
              <a:rPr lang="ko-KR" altLang="en-US"/>
              <a:t> 이 함수를 분석해보면서 함수가 뭔지 알아보자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587A337-A9EF-4308-8F07-634212D3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5" y="1897195"/>
            <a:ext cx="10187031" cy="284372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851750-940C-4615-8F13-3E8369508C9D}"/>
              </a:ext>
            </a:extLst>
          </p:cNvPr>
          <p:cNvSpPr/>
          <p:nvPr/>
        </p:nvSpPr>
        <p:spPr>
          <a:xfrm>
            <a:off x="1199626" y="1761688"/>
            <a:ext cx="10187031" cy="192946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9BB11B-4862-4BDC-80A0-716D707B188A}"/>
              </a:ext>
            </a:extLst>
          </p:cNvPr>
          <p:cNvSpPr/>
          <p:nvPr/>
        </p:nvSpPr>
        <p:spPr>
          <a:xfrm>
            <a:off x="4748168" y="4016480"/>
            <a:ext cx="5511567" cy="656629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EA5F4-8CF4-4ED9-A7BC-782E63743BEE}"/>
              </a:ext>
            </a:extLst>
          </p:cNvPr>
          <p:cNvSpPr txBox="1"/>
          <p:nvPr/>
        </p:nvSpPr>
        <p:spPr>
          <a:xfrm>
            <a:off x="1291905" y="462978"/>
            <a:ext cx="792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함수 정의부 </a:t>
            </a:r>
            <a:r>
              <a:rPr lang="en-US" altLang="ko-KR"/>
              <a:t>(function define). </a:t>
            </a:r>
          </a:p>
          <a:p>
            <a:r>
              <a:rPr lang="ko-KR" altLang="en-US"/>
              <a:t>기능을 사용하기 전에 만들자</a:t>
            </a:r>
            <a:r>
              <a:rPr lang="en-US" altLang="ko-KR"/>
              <a:t>! </a:t>
            </a:r>
            <a:r>
              <a:rPr lang="ko-KR" altLang="en-US"/>
              <a:t>항상 쓰기 전에 먼저 만들자</a:t>
            </a:r>
            <a:r>
              <a:rPr lang="en-US" altLang="ko-KR"/>
              <a:t>!</a:t>
            </a:r>
          </a:p>
          <a:p>
            <a:r>
              <a:rPr lang="en-US" altLang="ko-KR"/>
              <a:t>function</a:t>
            </a:r>
            <a:r>
              <a:rPr lang="ko-KR" altLang="en-US"/>
              <a:t>으로 시작하고</a:t>
            </a:r>
            <a:r>
              <a:rPr lang="en-US" altLang="ko-KR"/>
              <a:t>, </a:t>
            </a:r>
            <a:r>
              <a:rPr lang="ko-KR" altLang="en-US"/>
              <a:t>이름을 지어준다 </a:t>
            </a:r>
            <a:r>
              <a:rPr lang="en-US" altLang="ko-KR"/>
              <a:t>(sayHello. </a:t>
            </a:r>
            <a:r>
              <a:rPr lang="ko-KR" altLang="en-US"/>
              <a:t>동사</a:t>
            </a:r>
            <a:r>
              <a:rPr lang="en-US" altLang="ko-KR"/>
              <a:t>(verb)+</a:t>
            </a:r>
            <a:r>
              <a:rPr lang="ko-KR" altLang="en-US"/>
              <a:t>명사</a:t>
            </a:r>
            <a:r>
              <a:rPr lang="en-US" altLang="ko-KR"/>
              <a:t>(noun))</a:t>
            </a:r>
          </a:p>
          <a:p>
            <a:r>
              <a:rPr lang="ko-KR" altLang="en-US"/>
              <a:t>중괄호 안에 함수의 내용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EE071-E17D-4A52-AFF0-C6A1ACD1B37A}"/>
              </a:ext>
            </a:extLst>
          </p:cNvPr>
          <p:cNvSpPr txBox="1"/>
          <p:nvPr/>
        </p:nvSpPr>
        <p:spPr>
          <a:xfrm>
            <a:off x="7164198" y="4790114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함수 호출부 </a:t>
            </a:r>
            <a:r>
              <a:rPr lang="en-US" altLang="ko-KR"/>
              <a:t>(function call). </a:t>
            </a:r>
            <a:r>
              <a:rPr lang="ko-KR" altLang="en-US"/>
              <a:t>기능을 사용하자</a:t>
            </a:r>
            <a:r>
              <a:rPr lang="en-US" altLang="ko-KR"/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D2A9A-6F86-4B30-9D91-1C3805B371C1}"/>
              </a:ext>
            </a:extLst>
          </p:cNvPr>
          <p:cNvSpPr/>
          <p:nvPr/>
        </p:nvSpPr>
        <p:spPr>
          <a:xfrm>
            <a:off x="1409350" y="1975560"/>
            <a:ext cx="1845578" cy="490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0DF4E-2072-4620-81EC-A0472F531452}"/>
              </a:ext>
            </a:extLst>
          </p:cNvPr>
          <p:cNvSpPr txBox="1"/>
          <p:nvPr/>
        </p:nvSpPr>
        <p:spPr>
          <a:xfrm>
            <a:off x="1199626" y="5604550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호출부의 소괄호 </a:t>
            </a:r>
            <a:r>
              <a:rPr lang="en-US" altLang="ko-KR"/>
              <a:t>( )	</a:t>
            </a:r>
            <a:r>
              <a:rPr lang="ko-KR" altLang="en-US"/>
              <a:t>함수를 실행한다는 뜻</a:t>
            </a:r>
            <a:endParaRPr lang="en-US" altLang="ko-KR"/>
          </a:p>
          <a:p>
            <a:r>
              <a:rPr lang="ko-KR" altLang="en-US"/>
              <a:t>정의부의 소괄호 </a:t>
            </a:r>
            <a:r>
              <a:rPr lang="en-US" altLang="ko-KR"/>
              <a:t>( )	</a:t>
            </a:r>
            <a:r>
              <a:rPr lang="ko-KR" altLang="en-US"/>
              <a:t>파라미터 들어갈 자리</a:t>
            </a:r>
          </a:p>
        </p:txBody>
      </p:sp>
    </p:spTree>
    <p:extLst>
      <p:ext uri="{BB962C8B-B14F-4D97-AF65-F5344CB8AC3E}">
        <p14:creationId xmlns:p14="http://schemas.microsoft.com/office/powerpoint/2010/main" val="9503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C8C052D-7DFD-4FF8-B05B-B3FDB396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666892"/>
            <a:ext cx="9792749" cy="27336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78DE0-3F25-403D-9D71-7985F8F8906B}"/>
              </a:ext>
            </a:extLst>
          </p:cNvPr>
          <p:cNvSpPr/>
          <p:nvPr/>
        </p:nvSpPr>
        <p:spPr>
          <a:xfrm>
            <a:off x="6483644" y="3791354"/>
            <a:ext cx="2189526" cy="5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367873-6020-41F1-9EC7-5D556B45A8F7}"/>
              </a:ext>
            </a:extLst>
          </p:cNvPr>
          <p:cNvSpPr/>
          <p:nvPr/>
        </p:nvSpPr>
        <p:spPr>
          <a:xfrm>
            <a:off x="5150840" y="1786855"/>
            <a:ext cx="945160" cy="4468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9E6D10-A379-4574-BDB1-A41B6C964BF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623420" y="2233686"/>
            <a:ext cx="1736980" cy="1557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BD97BC-B5DD-4728-BA17-6080FF7823C0}"/>
              </a:ext>
            </a:extLst>
          </p:cNvPr>
          <p:cNvSpPr/>
          <p:nvPr/>
        </p:nvSpPr>
        <p:spPr>
          <a:xfrm>
            <a:off x="6459523" y="1786854"/>
            <a:ext cx="746620" cy="4468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A89484-A1B2-43A4-B9AF-3CF5BC7EC620}"/>
              </a:ext>
            </a:extLst>
          </p:cNvPr>
          <p:cNvSpPr/>
          <p:nvPr/>
        </p:nvSpPr>
        <p:spPr>
          <a:xfrm>
            <a:off x="9169870" y="3791353"/>
            <a:ext cx="499844" cy="52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55086-3D20-4978-99D3-3CE5C7F729D9}"/>
              </a:ext>
            </a:extLst>
          </p:cNvPr>
          <p:cNvSpPr txBox="1"/>
          <p:nvPr/>
        </p:nvSpPr>
        <p:spPr>
          <a:xfrm>
            <a:off x="5044123" y="1348196"/>
            <a:ext cx="231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매개변수</a:t>
            </a:r>
            <a:r>
              <a:rPr lang="en-US" altLang="ko-KR">
                <a:solidFill>
                  <a:srgbClr val="0070C0"/>
                </a:solidFill>
              </a:rPr>
              <a:t>(parameter)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92B4-4AD9-4BBF-AE5A-53AC5379D59A}"/>
              </a:ext>
            </a:extLst>
          </p:cNvPr>
          <p:cNvSpPr txBox="1"/>
          <p:nvPr/>
        </p:nvSpPr>
        <p:spPr>
          <a:xfrm>
            <a:off x="1182848" y="4941116"/>
            <a:ext cx="50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조교행님</a:t>
            </a:r>
            <a:r>
              <a:rPr lang="en-US" altLang="ko-KR"/>
              <a:t>’ </a:t>
            </a:r>
            <a:r>
              <a:rPr lang="ko-KR" altLang="en-US"/>
              <a:t>과 </a:t>
            </a:r>
            <a:r>
              <a:rPr lang="en-US" altLang="ko-KR"/>
              <a:t>28 </a:t>
            </a:r>
            <a:r>
              <a:rPr lang="ko-KR" altLang="en-US"/>
              <a:t>이</a:t>
            </a:r>
            <a:r>
              <a:rPr lang="en-US" altLang="ko-KR"/>
              <a:t> sayHello() </a:t>
            </a:r>
            <a:r>
              <a:rPr lang="ko-KR" altLang="en-US"/>
              <a:t>함수로 전달됨</a:t>
            </a:r>
            <a:endParaRPr lang="en-US" altLang="ko-KR"/>
          </a:p>
          <a:p>
            <a:r>
              <a:rPr lang="ko-KR" altLang="en-US"/>
              <a:t>이제부터 </a:t>
            </a:r>
            <a:r>
              <a:rPr lang="en-US" altLang="ko-KR"/>
              <a:t>sayHello </a:t>
            </a:r>
            <a:r>
              <a:rPr lang="ko-KR" altLang="en-US"/>
              <a:t>안에서만 </a:t>
            </a:r>
            <a:r>
              <a:rPr lang="en-US" altLang="ko-KR"/>
              <a:t>‘</a:t>
            </a:r>
            <a:r>
              <a:rPr lang="ko-KR" altLang="en-US"/>
              <a:t>변수</a:t>
            </a:r>
            <a:r>
              <a:rPr lang="en-US" altLang="ko-KR"/>
              <a:t>’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사용가능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63EE4E-6ACD-425F-BA5D-53848180E7A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832833" y="2303011"/>
            <a:ext cx="2586959" cy="14883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A3FBFDC3-B0A1-4D94-83D2-922FC5BF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0" y="1752276"/>
            <a:ext cx="9792749" cy="273366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286C408-1DD3-4BC1-BC53-333A3975EF61}"/>
              </a:ext>
            </a:extLst>
          </p:cNvPr>
          <p:cNvSpPr/>
          <p:nvPr/>
        </p:nvSpPr>
        <p:spPr>
          <a:xfrm>
            <a:off x="5099108" y="1752276"/>
            <a:ext cx="996891" cy="555719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07B7F8-3C6D-4079-9F0C-423D570A7BF4}"/>
              </a:ext>
            </a:extLst>
          </p:cNvPr>
          <p:cNvSpPr/>
          <p:nvPr/>
        </p:nvSpPr>
        <p:spPr>
          <a:xfrm>
            <a:off x="6434356" y="1795244"/>
            <a:ext cx="829112" cy="469784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0645F8-E79F-4B09-89AB-4CA556ED6D42}"/>
              </a:ext>
            </a:extLst>
          </p:cNvPr>
          <p:cNvSpPr/>
          <p:nvPr/>
        </p:nvSpPr>
        <p:spPr>
          <a:xfrm>
            <a:off x="5563299" y="2350963"/>
            <a:ext cx="996892" cy="469784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55981F-6D8F-4F3E-9A80-B2B040F53CAA}"/>
              </a:ext>
            </a:extLst>
          </p:cNvPr>
          <p:cNvSpPr/>
          <p:nvPr/>
        </p:nvSpPr>
        <p:spPr>
          <a:xfrm>
            <a:off x="9137010" y="2350963"/>
            <a:ext cx="829112" cy="469784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36E0BE-5FFB-4603-865D-DB4EC3808B8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597553" y="1392572"/>
            <a:ext cx="1" cy="359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7E67912-5AC1-45F6-BEC8-305CC45D834D}"/>
              </a:ext>
            </a:extLst>
          </p:cNvPr>
          <p:cNvCxnSpPr>
            <a:cxnSpLocks/>
          </p:cNvCxnSpPr>
          <p:nvPr/>
        </p:nvCxnSpPr>
        <p:spPr>
          <a:xfrm>
            <a:off x="5597553" y="1392572"/>
            <a:ext cx="73613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6B1F9B-084B-4CFD-AF0C-CC6C5E73E542}"/>
              </a:ext>
            </a:extLst>
          </p:cNvPr>
          <p:cNvCxnSpPr/>
          <p:nvPr/>
        </p:nvCxnSpPr>
        <p:spPr>
          <a:xfrm>
            <a:off x="6333688" y="1392572"/>
            <a:ext cx="0" cy="958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0FF6CC-FA0C-4941-A763-B8A523FA0B76}"/>
              </a:ext>
            </a:extLst>
          </p:cNvPr>
          <p:cNvCxnSpPr/>
          <p:nvPr/>
        </p:nvCxnSpPr>
        <p:spPr>
          <a:xfrm flipH="1" flipV="1">
            <a:off x="6832133" y="1408327"/>
            <a:ext cx="1" cy="359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FEFC34-056F-4B4B-B773-39FB6F793E90}"/>
              </a:ext>
            </a:extLst>
          </p:cNvPr>
          <p:cNvCxnSpPr>
            <a:cxnSpLocks/>
          </p:cNvCxnSpPr>
          <p:nvPr/>
        </p:nvCxnSpPr>
        <p:spPr>
          <a:xfrm>
            <a:off x="6832133" y="1408327"/>
            <a:ext cx="27075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BEE2E5-8A07-4450-865B-7945425A6514}"/>
              </a:ext>
            </a:extLst>
          </p:cNvPr>
          <p:cNvCxnSpPr/>
          <p:nvPr/>
        </p:nvCxnSpPr>
        <p:spPr>
          <a:xfrm>
            <a:off x="9539681" y="1408327"/>
            <a:ext cx="0" cy="958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1D7EF9-15B4-4366-9813-05075A4357CC}"/>
              </a:ext>
            </a:extLst>
          </p:cNvPr>
          <p:cNvSpPr txBox="1"/>
          <p:nvPr/>
        </p:nvSpPr>
        <p:spPr>
          <a:xfrm>
            <a:off x="1103152" y="5251508"/>
            <a:ext cx="784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sayHello( ) </a:t>
            </a:r>
            <a:r>
              <a:rPr lang="ko-KR" altLang="en-US"/>
              <a:t>함수의 변수이기때문에</a:t>
            </a:r>
            <a:r>
              <a:rPr lang="en-US" altLang="ko-KR"/>
              <a:t>, sayHello( ) </a:t>
            </a:r>
            <a:r>
              <a:rPr lang="ko-KR" altLang="en-US"/>
              <a:t>안에서 자유롭게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4375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3460E3-76B5-4943-8A15-0D7A6066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0" y="1752276"/>
            <a:ext cx="9792749" cy="27336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E84B300-CA57-4CD1-9936-95157B9ABAAD}"/>
              </a:ext>
            </a:extLst>
          </p:cNvPr>
          <p:cNvSpPr/>
          <p:nvPr/>
        </p:nvSpPr>
        <p:spPr>
          <a:xfrm>
            <a:off x="3523376" y="2256639"/>
            <a:ext cx="7214532" cy="6040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1B890-B8BD-4718-A784-B530C405052B}"/>
              </a:ext>
            </a:extLst>
          </p:cNvPr>
          <p:cNvSpPr/>
          <p:nvPr/>
        </p:nvSpPr>
        <p:spPr>
          <a:xfrm>
            <a:off x="2488734" y="3784833"/>
            <a:ext cx="1420536" cy="6040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EE7EEB-2758-431A-9D51-0B0D0EBB5CEE}"/>
              </a:ext>
            </a:extLst>
          </p:cNvPr>
          <p:cNvCxnSpPr/>
          <p:nvPr/>
        </p:nvCxnSpPr>
        <p:spPr>
          <a:xfrm>
            <a:off x="3758268" y="2860646"/>
            <a:ext cx="0" cy="8388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23BC8-013B-40F7-BB2A-370FB1EB86B8}"/>
              </a:ext>
            </a:extLst>
          </p:cNvPr>
          <p:cNvSpPr txBox="1"/>
          <p:nvPr/>
        </p:nvSpPr>
        <p:spPr>
          <a:xfrm>
            <a:off x="1090569" y="5436066"/>
            <a:ext cx="726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return </a:t>
            </a:r>
            <a:r>
              <a:rPr lang="ko-KR" altLang="en-US"/>
              <a:t>은 </a:t>
            </a:r>
            <a:r>
              <a:rPr lang="en-US" altLang="ko-KR"/>
              <a:t>‘</a:t>
            </a:r>
            <a:r>
              <a:rPr lang="ko-KR" altLang="en-US"/>
              <a:t>반환</a:t>
            </a:r>
            <a:r>
              <a:rPr lang="en-US" altLang="ko-KR"/>
              <a:t>’ </a:t>
            </a:r>
            <a:r>
              <a:rPr lang="ko-KR" altLang="en-US"/>
              <a:t>이라고 번역되며</a:t>
            </a:r>
            <a:r>
              <a:rPr lang="en-US" altLang="ko-KR"/>
              <a:t>, sayHello( ) </a:t>
            </a:r>
            <a:r>
              <a:rPr lang="ko-KR" altLang="en-US"/>
              <a:t>함수가 </a:t>
            </a:r>
            <a:r>
              <a:rPr lang="en-US" altLang="ko-KR"/>
              <a:t>‘</a:t>
            </a:r>
            <a:r>
              <a:rPr lang="ko-KR" altLang="en-US"/>
              <a:t>내뱉는</a:t>
            </a:r>
            <a:r>
              <a:rPr lang="en-US" altLang="ko-KR"/>
              <a:t>’</a:t>
            </a:r>
            <a:r>
              <a:rPr lang="ko-KR" altLang="en-US"/>
              <a:t> 결과다</a:t>
            </a:r>
            <a:r>
              <a:rPr lang="en-US" altLang="ko-KR"/>
              <a:t>.</a:t>
            </a:r>
          </a:p>
          <a:p>
            <a:r>
              <a:rPr lang="ko-KR" altLang="en-US"/>
              <a:t>그 결과를 </a:t>
            </a:r>
            <a:r>
              <a:rPr lang="en-US" altLang="ko-KR"/>
              <a:t>result </a:t>
            </a:r>
            <a:r>
              <a:rPr lang="ko-KR" altLang="en-US"/>
              <a:t>라는 변수로 받은 것</a:t>
            </a:r>
            <a:r>
              <a:rPr lang="en-US" altLang="ko-KR"/>
              <a:t>. </a:t>
            </a:r>
            <a:r>
              <a:rPr lang="ko-KR" altLang="en-US"/>
              <a:t>당연히</a:t>
            </a:r>
            <a:r>
              <a:rPr lang="en-US" altLang="ko-KR"/>
              <a:t>, </a:t>
            </a:r>
            <a:r>
              <a:rPr lang="ko-KR" altLang="en-US"/>
              <a:t>타입은 </a:t>
            </a:r>
            <a:r>
              <a:rPr lang="en-US" altLang="ko-KR"/>
              <a:t>string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4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3097-932F-4810-A1BC-52DC072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 만들어진 함수를 </a:t>
            </a:r>
            <a:r>
              <a:rPr lang="en-US" altLang="ko-KR"/>
              <a:t>“</a:t>
            </a:r>
            <a:r>
              <a:rPr lang="ko-KR" altLang="en-US"/>
              <a:t>사용</a:t>
            </a:r>
            <a:r>
              <a:rPr lang="en-US" altLang="ko-KR"/>
              <a:t>”</a:t>
            </a:r>
            <a:r>
              <a:rPr lang="ko-KR" altLang="en-US"/>
              <a:t>하려면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어떻게 생겼는지 몰라도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E1CE4-759D-469E-91A7-25A13382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7717"/>
            <a:ext cx="10515600" cy="199924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/>
              <a:t>이 함수는 두 개의 파라미터가 필요합니다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파라미터는 </a:t>
            </a:r>
            <a:r>
              <a:rPr lang="en-US" altLang="ko-KR"/>
              <a:t>string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파라미터는 </a:t>
            </a:r>
            <a:r>
              <a:rPr lang="en-US" altLang="ko-KR"/>
              <a:t>number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리턴값은 </a:t>
            </a:r>
            <a:r>
              <a:rPr lang="en-US" altLang="ko-KR"/>
              <a:t>“</a:t>
            </a:r>
            <a:r>
              <a:rPr lang="ko-KR" altLang="en-US"/>
              <a:t>안녕</a:t>
            </a:r>
            <a:r>
              <a:rPr lang="en-US" altLang="ko-KR"/>
              <a:t>, ~~, </a:t>
            </a:r>
            <a:r>
              <a:rPr lang="ko-KR" altLang="en-US"/>
              <a:t>나이는 </a:t>
            </a:r>
            <a:r>
              <a:rPr lang="en-US" altLang="ko-KR"/>
              <a:t>~~</a:t>
            </a:r>
            <a:r>
              <a:rPr lang="ko-KR" altLang="en-US"/>
              <a:t>세</a:t>
            </a:r>
            <a:r>
              <a:rPr lang="en-US" altLang="ko-KR"/>
              <a:t>”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무슨 일을 하는 </a:t>
            </a:r>
            <a:r>
              <a:rPr lang="en-US" altLang="ko-KR"/>
              <a:t>“</a:t>
            </a:r>
            <a:r>
              <a:rPr lang="ko-KR" altLang="en-US"/>
              <a:t>기능</a:t>
            </a:r>
            <a:r>
              <a:rPr lang="en-US" altLang="ko-KR"/>
              <a:t>”</a:t>
            </a:r>
            <a:r>
              <a:rPr lang="ko-KR" altLang="en-US"/>
              <a:t>인지를 아는 것이 사용의 핵심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C8A89-F3A9-4B73-AFEC-CA3B311B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964"/>
            <a:ext cx="10975596" cy="7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6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1030</Words>
  <Application>Microsoft Office PowerPoint</Application>
  <PresentationFormat>와이드스크린</PresentationFormat>
  <Paragraphs>139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함수(function)</vt:lpstr>
      <vt:lpstr>함수(function) 는 무엇인가?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이미 만들어진 함수를 “사용”하려면  어떻게 생겼는지 몰라도 된다.</vt:lpstr>
      <vt:lpstr>재사용 ( reuse )</vt:lpstr>
      <vt:lpstr>즉, 함수(function)는 무엇인가? </vt:lpstr>
      <vt:lpstr>“안녕”을 “하이” 로, “나이”를 “연세” 로</vt:lpstr>
      <vt:lpstr>PowerPoint 프레젠테이션</vt:lpstr>
      <vt:lpstr>내장객체(Built-in Object)</vt:lpstr>
      <vt:lpstr>지역변수(local variable) vs 전역변수(global variable)</vt:lpstr>
      <vt:lpstr>지역변수(local variable) vs 전역변수(global variable)</vt:lpstr>
      <vt:lpstr>PowerPoint 프레젠테이션</vt:lpstr>
      <vt:lpstr>그러나, 배열과 객체는 예외다</vt:lpstr>
      <vt:lpstr>PowerPoint 프레젠테이션</vt:lpstr>
      <vt:lpstr>다른건 헷갈려도, 이것만은 기억하자</vt:lpstr>
      <vt:lpstr>화살표 함수 ( arrow function =&gt; )</vt:lpstr>
      <vt:lpstr>PowerPoint 프레젠테이션</vt:lpstr>
      <vt:lpstr>PowerPoint 프레젠테이션</vt:lpstr>
      <vt:lpstr>객체 안의 함수(메소드): 계산기의 예</vt:lpstr>
      <vt:lpstr>같이 해보기</vt:lpstr>
      <vt:lpstr>PowerPoint 프레젠테이션</vt:lpstr>
      <vt:lpstr>직접 해보기</vt:lpstr>
      <vt:lpstr>직접 해보기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102</cp:revision>
  <dcterms:created xsi:type="dcterms:W3CDTF">2021-10-11T07:52:28Z</dcterms:created>
  <dcterms:modified xsi:type="dcterms:W3CDTF">2021-10-12T07:22:01Z</dcterms:modified>
</cp:coreProperties>
</file>