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68" r:id="rId4"/>
    <p:sldId id="270" r:id="rId5"/>
    <p:sldId id="271" r:id="rId6"/>
    <p:sldId id="269" r:id="rId7"/>
    <p:sldId id="272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4" r:id="rId17"/>
    <p:sldId id="283" r:id="rId18"/>
    <p:sldId id="284" r:id="rId19"/>
    <p:sldId id="285" r:id="rId20"/>
    <p:sldId id="286" r:id="rId21"/>
    <p:sldId id="287" r:id="rId22"/>
    <p:sldId id="288" r:id="rId23"/>
    <p:sldId id="257" r:id="rId24"/>
    <p:sldId id="258" r:id="rId25"/>
    <p:sldId id="259" r:id="rId26"/>
    <p:sldId id="261" r:id="rId27"/>
    <p:sldId id="260" r:id="rId28"/>
    <p:sldId id="262" r:id="rId29"/>
    <p:sldId id="263" r:id="rId30"/>
    <p:sldId id="265" r:id="rId31"/>
    <p:sldId id="266" r:id="rId32"/>
    <p:sldId id="267" r:id="rId33"/>
    <p:sldId id="26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2AC9-51F4-4F97-BE37-F85C3B74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5EA86-6A30-4D06-8A76-365DF431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A9429-C9DF-40E5-B956-5439092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E781D-6F6A-41E1-BF7A-FCBFD452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B5B6F-F4BF-47BB-AE35-63E3D02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5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9C9A-ADC6-44B3-A75F-4DAD880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3DDAD-771E-4789-B0CB-9AC3988B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13539-95F5-4973-889C-F35F47E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09084-DA8E-44DC-A81E-53292D60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32D4F-D4F6-4FAC-97B0-8EF9B05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4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736D8-4DA0-43C4-84D1-85B8FE8F7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D8CE6-02CD-42DC-8369-047FE61F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8A455-E27C-4CE4-A986-3A2150EF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0F7B8-9516-4692-99AC-A097F08B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828CF-8225-4392-8A0C-8802EFF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82E9-F9F0-41EE-BDC7-E8F93621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31932-9F8E-4EDF-A9E7-60B22911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8B18E-4A55-407E-8E3B-A023D66C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A2D4-DC91-4342-9862-5F54D699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154B-ACCB-480C-9A04-BA78FE63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7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D456F-91A4-4C5D-9445-72F8712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0531C-EBDC-4F8D-BCD7-DC2641E0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93CC6-F409-4E2D-B2B2-E49FA6B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6986-64B7-4EC5-98B0-13338055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E9D12-B6C8-42F5-B2BC-850E7B2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2411-8DE1-43DA-A12C-AA7F1EA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62949-CB39-44DD-A5D1-65641016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33332-AE47-4D6E-BA12-C221AC55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3542-A2C7-453F-9F8C-0D4876B4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C0D71-FDE2-4DB2-869E-FD6A6215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762E-13A6-438A-AD5C-2C505A8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B156-7423-403A-B668-7B55C73E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9CE6F-681A-4023-AC3F-B91A5A3E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CB461-EC39-4820-AD79-1B46A09E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9A561-8C92-4A51-8B19-C8DB5100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9DCD7-F9E2-4233-84FC-2BA358657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78F14-973E-4C0D-954C-00B4726D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796C0-04D4-4BA9-8469-C9F7C86D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934DE-88BB-404B-B084-B3E3DBC7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228D9-29CD-4D3D-A940-334D87CA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E351A-861A-4D85-8233-46486156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25CF0-DD7E-476E-A878-F473F41B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07F1C4-F64E-4638-9E77-7F263632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4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17657-01CC-46EA-B9AE-AF0DCD02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139C2-2353-483D-95FE-09436D91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9DCF8-5381-4BE6-AD4C-0C26A48C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214-29A1-4FD9-8F24-D0BF56AE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EC8D8-FBAF-44ED-8588-370238FF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30597-87E2-45BF-B185-3A4C37EF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5EBB-745C-41CB-B63B-85FC038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1F137-607C-41F1-ACC2-12E2E79B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D57D5-9B01-45DC-91DB-6080A5E2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4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DACA-6DD5-48B5-988B-F524E3B7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A67CB-7C7C-4429-B256-0858317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EE4E4-3930-4399-ABBB-81CA6DFE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66E11-B397-4670-9C52-413B38D4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65304-8A27-493D-B572-A9F4AE9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12E0-8269-4768-BBF2-5C2E804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09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BC43F-5F60-4672-850F-5D2D28BC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D417B-D1F2-4302-8A61-0F63444C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2F42-A12C-4AA4-9B01-FD1BC3B6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B653-4948-413B-A74F-F72DFB3B0B7D}" type="datetimeFigureOut">
              <a:rPr lang="ko-KR" altLang="en-US" smtClean="0"/>
              <a:t>2021-10-27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B1F39-C5FF-4733-A968-754B92045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BC942-EB56-4870-8AFA-BD266A44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86A3-5098-4BBA-997E-EBF7EA0DC43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8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203.255.3.246:9000/getAllUser.ph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F3B5F-B2BC-4C7B-AA5A-BA97E7C32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PHP </a:t>
            </a:r>
            <a:r>
              <a:rPr lang="en-US" altLang="ko-KR"/>
              <a:t>REST API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0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FD1F12-A0E0-47D1-B8CF-34D32894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016454"/>
            <a:ext cx="6613458" cy="4274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4A90F5-5879-48FA-B265-FDD3D3C2C859}"/>
              </a:ext>
            </a:extLst>
          </p:cNvPr>
          <p:cNvSpPr txBox="1"/>
          <p:nvPr/>
        </p:nvSpPr>
        <p:spPr>
          <a:xfrm>
            <a:off x="7296539" y="1894114"/>
            <a:ext cx="3608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jsdelivr </a:t>
            </a:r>
            <a:r>
              <a:rPr lang="ko-KR" altLang="en-US"/>
              <a:t>라는 사이트에서</a:t>
            </a:r>
            <a:endParaRPr lang="en-US" altLang="ko-KR"/>
          </a:p>
          <a:p>
            <a:r>
              <a:rPr lang="ko-KR" altLang="en-US"/>
              <a:t>각종 패키지를 </a:t>
            </a:r>
            <a:r>
              <a:rPr lang="en-US" altLang="ko-KR"/>
              <a:t>CDN </a:t>
            </a:r>
            <a:r>
              <a:rPr lang="ko-KR" altLang="en-US"/>
              <a:t>으로 제공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CDN: </a:t>
            </a:r>
          </a:p>
          <a:p>
            <a:r>
              <a:rPr lang="en-US" altLang="ko-KR"/>
              <a:t>    </a:t>
            </a:r>
            <a:r>
              <a:rPr lang="ko-KR" altLang="en-US"/>
              <a:t>패키지가 저장된 링크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직접 설치하기 싫을 때 유용함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52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9BDED2-A9BC-45F2-91CB-E1CE6014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8" y="153177"/>
            <a:ext cx="7035708" cy="19835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189222-1947-4248-B965-1D3F0B0B9AB0}"/>
              </a:ext>
            </a:extLst>
          </p:cNvPr>
          <p:cNvSpPr/>
          <p:nvPr/>
        </p:nvSpPr>
        <p:spPr>
          <a:xfrm>
            <a:off x="233265" y="139959"/>
            <a:ext cx="7025951" cy="201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556D99-3829-4BE4-AFF6-CB0CF0AE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7" y="2499920"/>
            <a:ext cx="5421569" cy="38144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9F5D28-9559-4ECD-9E76-EAABFAB6EE9C}"/>
              </a:ext>
            </a:extLst>
          </p:cNvPr>
          <p:cNvSpPr/>
          <p:nvPr/>
        </p:nvSpPr>
        <p:spPr>
          <a:xfrm>
            <a:off x="231128" y="2499920"/>
            <a:ext cx="5421569" cy="4110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9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26AC06-0C4C-4BF5-A7E9-DDF871B5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6" y="1317171"/>
            <a:ext cx="1022985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49ADF-297B-42F7-824B-F64456455B66}"/>
              </a:ext>
            </a:extLst>
          </p:cNvPr>
          <p:cNvSpPr txBox="1"/>
          <p:nvPr/>
        </p:nvSpPr>
        <p:spPr>
          <a:xfrm>
            <a:off x="533206" y="597159"/>
            <a:ext cx="314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selectUser.html</a:t>
            </a:r>
            <a:endParaRPr lang="ko-KR" altLang="en-US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2461F-6D18-4FE3-91C4-B9FD15C60902}"/>
              </a:ext>
            </a:extLst>
          </p:cNvPr>
          <p:cNvSpPr txBox="1"/>
          <p:nvPr/>
        </p:nvSpPr>
        <p:spPr>
          <a:xfrm>
            <a:off x="429208" y="4665305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&lt;head&gt; </a:t>
            </a:r>
            <a:r>
              <a:rPr lang="ko-KR" altLang="en-US"/>
              <a:t>태그 안에 복사한 </a:t>
            </a:r>
            <a:r>
              <a:rPr lang="en-US" altLang="ko-KR"/>
              <a:t>axios html</a:t>
            </a:r>
            <a:r>
              <a:rPr lang="ko-KR" altLang="en-US"/>
              <a:t> </a:t>
            </a:r>
            <a:r>
              <a:rPr lang="en-US" altLang="ko-KR"/>
              <a:t>cdn </a:t>
            </a:r>
            <a:r>
              <a:rPr lang="ko-KR" altLang="en-US"/>
              <a:t>을 붙여넣자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7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2AAEBCD-7AD7-480C-B297-5BB0C80D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5" y="673748"/>
            <a:ext cx="48577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8ABAF2-C0F7-4BDF-82E6-BC30C9254E7D}"/>
              </a:ext>
            </a:extLst>
          </p:cNvPr>
          <p:cNvSpPr txBox="1"/>
          <p:nvPr/>
        </p:nvSpPr>
        <p:spPr>
          <a:xfrm>
            <a:off x="3359020" y="4124131"/>
            <a:ext cx="79367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try catch </a:t>
            </a:r>
            <a:r>
              <a:rPr lang="ko-KR" altLang="en-US"/>
              <a:t>는 통신 에러 발생 시 실행되는 에러처리구문이다</a:t>
            </a:r>
            <a:r>
              <a:rPr lang="en-US" altLang="ko-KR"/>
              <a:t>.</a:t>
            </a:r>
          </a:p>
          <a:p>
            <a:r>
              <a:rPr lang="ko-KR" altLang="en-US"/>
              <a:t>서버가 트래픽이 과도하게 발생하거나</a:t>
            </a:r>
            <a:r>
              <a:rPr lang="en-US" altLang="ko-KR"/>
              <a:t>, </a:t>
            </a:r>
            <a:r>
              <a:rPr lang="ko-KR" altLang="en-US"/>
              <a:t>셧다운되거나</a:t>
            </a:r>
            <a:r>
              <a:rPr lang="en-US" altLang="ko-KR"/>
              <a:t>,</a:t>
            </a:r>
          </a:p>
          <a:p>
            <a:r>
              <a:rPr lang="ko-KR" altLang="en-US"/>
              <a:t>원하는 경로에 파일이 없거나 하는 문제가 발생하면</a:t>
            </a:r>
            <a:endParaRPr lang="en-US" altLang="ko-KR"/>
          </a:p>
          <a:p>
            <a:r>
              <a:rPr lang="en-US" altLang="ko-KR"/>
              <a:t>catch </a:t>
            </a:r>
            <a:r>
              <a:rPr lang="ko-KR" altLang="en-US"/>
              <a:t>에서 에러를 받아 적절한 일을 한다</a:t>
            </a:r>
            <a:endParaRPr lang="en-US" altLang="ko-KR"/>
          </a:p>
          <a:p>
            <a:r>
              <a:rPr lang="en-US" altLang="ko-KR"/>
              <a:t>	ex)</a:t>
            </a:r>
            <a:r>
              <a:rPr lang="ko-KR" altLang="en-US"/>
              <a:t> 경고창</a:t>
            </a:r>
            <a:r>
              <a:rPr lang="en-US" altLang="ko-KR"/>
              <a:t>: </a:t>
            </a:r>
            <a:r>
              <a:rPr lang="ko-KR" altLang="en-US"/>
              <a:t>사이트에 문제가 있습니다</a:t>
            </a:r>
            <a:r>
              <a:rPr lang="en-US" altLang="ko-KR"/>
              <a:t>. </a:t>
            </a:r>
            <a:r>
              <a:rPr lang="ko-KR" altLang="en-US"/>
              <a:t>잠시 후 다시 시도해주세요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우리가 실행시키고자 하는 구문은 </a:t>
            </a:r>
            <a:r>
              <a:rPr lang="en-US" altLang="ko-KR"/>
              <a:t>try </a:t>
            </a:r>
            <a:r>
              <a:rPr lang="ko-KR" altLang="en-US"/>
              <a:t>에 작성한다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06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A57885-D2C8-40E0-8A7D-485012ED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2" y="774442"/>
            <a:ext cx="7944650" cy="284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FADD4-436A-49DF-B330-5751483C1DA5}"/>
              </a:ext>
            </a:extLst>
          </p:cNvPr>
          <p:cNvSpPr txBox="1"/>
          <p:nvPr/>
        </p:nvSpPr>
        <p:spPr>
          <a:xfrm>
            <a:off x="386152" y="3965510"/>
            <a:ext cx="107580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get</a:t>
            </a:r>
            <a:r>
              <a:rPr lang="ko-KR" altLang="en-US"/>
              <a:t> 과 </a:t>
            </a:r>
            <a:r>
              <a:rPr lang="en-US" altLang="ko-KR"/>
              <a:t>post </a:t>
            </a:r>
            <a:r>
              <a:rPr lang="ko-KR" altLang="en-US"/>
              <a:t>방식은 조금 있다가 자세하게 설명하고</a:t>
            </a:r>
            <a:r>
              <a:rPr lang="en-US" altLang="ko-KR"/>
              <a:t>, </a:t>
            </a:r>
            <a:r>
              <a:rPr lang="ko-KR" altLang="en-US"/>
              <a:t>일단 쭉 입력한다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http://203.255.3.246:9000/getAllUser.php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당장 필요한 지식만 간단히 설명하자면</a:t>
            </a:r>
            <a:r>
              <a:rPr lang="en-US" altLang="ko-KR"/>
              <a:t>,</a:t>
            </a:r>
          </a:p>
          <a:p>
            <a:r>
              <a:rPr lang="en-US" altLang="ko-KR"/>
              <a:t>	axios.get() </a:t>
            </a:r>
            <a:r>
              <a:rPr lang="ko-KR" altLang="en-US"/>
              <a:t>을 사용해 </a:t>
            </a:r>
            <a:r>
              <a:rPr lang="en-US" altLang="ko-KR"/>
              <a:t>getAllUser.php </a:t>
            </a:r>
            <a:r>
              <a:rPr lang="ko-KR" altLang="en-US"/>
              <a:t>파일에 접근한다</a:t>
            </a:r>
            <a:r>
              <a:rPr lang="en-US" altLang="ko-KR"/>
              <a:t>. </a:t>
            </a:r>
          </a:p>
          <a:p>
            <a:r>
              <a:rPr lang="en-US" altLang="ko-KR"/>
              <a:t>	</a:t>
            </a:r>
            <a:r>
              <a:rPr lang="ko-KR" altLang="en-US"/>
              <a:t>이 </a:t>
            </a:r>
            <a:r>
              <a:rPr lang="en-US" altLang="ko-KR"/>
              <a:t>php</a:t>
            </a:r>
            <a:r>
              <a:rPr lang="ko-KR" altLang="en-US"/>
              <a:t> 파일은 어떤 </a:t>
            </a:r>
            <a:r>
              <a:rPr lang="en-US" altLang="ko-KR"/>
              <a:t>DB</a:t>
            </a:r>
            <a:r>
              <a:rPr lang="ko-KR" altLang="en-US"/>
              <a:t>의 모든 유저데이터를 가져오는 일을 하며</a:t>
            </a:r>
            <a:r>
              <a:rPr lang="en-US" altLang="ko-KR"/>
              <a:t>, response </a:t>
            </a:r>
            <a:r>
              <a:rPr lang="ko-KR" altLang="en-US"/>
              <a:t>객체를 리턴한다</a:t>
            </a:r>
            <a:r>
              <a:rPr lang="en-US" altLang="ko-KR"/>
              <a:t>.</a:t>
            </a:r>
          </a:p>
          <a:p>
            <a:r>
              <a:rPr lang="en-US" altLang="ko-KR"/>
              <a:t>	response</a:t>
            </a:r>
            <a:r>
              <a:rPr lang="ko-KR" altLang="en-US"/>
              <a:t> 객체 안에 </a:t>
            </a:r>
            <a:r>
              <a:rPr lang="en-US" altLang="ko-KR"/>
              <a:t>data </a:t>
            </a:r>
            <a:r>
              <a:rPr lang="ko-KR" altLang="en-US"/>
              <a:t>가 바로</a:t>
            </a:r>
            <a:r>
              <a:rPr lang="en-US" altLang="ko-KR"/>
              <a:t> getAllUser.php </a:t>
            </a:r>
            <a:r>
              <a:rPr lang="ko-KR" altLang="en-US"/>
              <a:t>가 한 일의 결과다</a:t>
            </a:r>
            <a:r>
              <a:rPr lang="en-US" altLang="ko-KR"/>
              <a:t>.</a:t>
            </a:r>
          </a:p>
          <a:p>
            <a:r>
              <a:rPr lang="en-US" altLang="ko-KR"/>
              <a:t>	</a:t>
            </a:r>
            <a:r>
              <a:rPr lang="ko-KR" altLang="en-US"/>
              <a:t>그걸 </a:t>
            </a:r>
            <a:r>
              <a:rPr lang="en-US" altLang="ko-KR"/>
              <a:t>console.log() </a:t>
            </a:r>
            <a:r>
              <a:rPr lang="ko-KR" altLang="en-US"/>
              <a:t>로 찍어내보는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95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DB01E-A2BB-4567-8567-A4FB7B3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그러나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6A8D3-8F48-41E6-BC6C-39CFF92B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버튼을 눌러보면 아무것도 콘솔에 안 찍힐 것이다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함수 이름을 잘못 썼나</a:t>
            </a:r>
            <a:r>
              <a:rPr lang="en-US" altLang="ko-KR"/>
              <a:t>? 	</a:t>
            </a:r>
            <a:r>
              <a:rPr lang="ko-KR" altLang="en-US"/>
              <a:t>그럴 리 없다</a:t>
            </a:r>
            <a:r>
              <a:rPr lang="en-US" altLang="ko-KR"/>
              <a:t>. </a:t>
            </a:r>
            <a:r>
              <a:rPr lang="ko-KR" altLang="en-US"/>
              <a:t>콘솔로그로 테스트했다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심지어 에러 로그도 뜨지 않는다</a:t>
            </a:r>
            <a:r>
              <a:rPr lang="en-US" altLang="ko-KR"/>
              <a:t>.</a:t>
            </a:r>
          </a:p>
          <a:p>
            <a:r>
              <a:rPr lang="ko-KR" altLang="en-US"/>
              <a:t>당연히 아무것도 안 찍힌다</a:t>
            </a:r>
            <a:r>
              <a:rPr lang="en-US" altLang="ko-KR"/>
              <a:t>. </a:t>
            </a:r>
            <a:r>
              <a:rPr lang="ko-KR" altLang="en-US"/>
              <a:t>여러분은 비동기의 개념을 모르기 때문이다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35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B2D65-AFFE-4757-8878-22293E37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29087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비동기</a:t>
            </a:r>
            <a:r>
              <a:rPr lang="en-US" altLang="ko-KR" sz="3200"/>
              <a:t>(Asynchronous)</a:t>
            </a:r>
            <a:endParaRPr lang="ko-KR" altLang="en-US" sz="3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870BA4-9A17-461F-B47F-0EBB858B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616437"/>
            <a:ext cx="11663265" cy="34143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DA58AD-1462-4C40-82F7-1720DDE6C69F}"/>
              </a:ext>
            </a:extLst>
          </p:cNvPr>
          <p:cNvSpPr/>
          <p:nvPr/>
        </p:nvSpPr>
        <p:spPr>
          <a:xfrm>
            <a:off x="1539551" y="2286000"/>
            <a:ext cx="10515599" cy="373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E19BC-3383-469D-86F7-738FA389390B}"/>
              </a:ext>
            </a:extLst>
          </p:cNvPr>
          <p:cNvSpPr txBox="1"/>
          <p:nvPr/>
        </p:nvSpPr>
        <p:spPr>
          <a:xfrm>
            <a:off x="5649685" y="1217827"/>
            <a:ext cx="627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이게 실행되기도 전에 바로 아래에 있는 </a:t>
            </a:r>
            <a:r>
              <a:rPr lang="en-US" altLang="ko-KR"/>
              <a:t>if </a:t>
            </a:r>
            <a:r>
              <a:rPr lang="ko-KR" altLang="en-US"/>
              <a:t>가 실행되어버림</a:t>
            </a:r>
            <a:endParaRPr lang="en-US" altLang="ko-KR"/>
          </a:p>
          <a:p>
            <a:r>
              <a:rPr lang="ko-KR" altLang="en-US"/>
              <a:t>왜</a:t>
            </a:r>
            <a:r>
              <a:rPr lang="en-US" altLang="ko-KR"/>
              <a:t>? </a:t>
            </a:r>
            <a:r>
              <a:rPr lang="en-US" altLang="ko-KR">
                <a:solidFill>
                  <a:srgbClr val="FF0000"/>
                </a:solidFill>
              </a:rPr>
              <a:t>JavaScript </a:t>
            </a:r>
            <a:r>
              <a:rPr lang="ko-KR" altLang="en-US">
                <a:solidFill>
                  <a:srgbClr val="FF0000"/>
                </a:solidFill>
              </a:rPr>
              <a:t>는 건방지게도</a:t>
            </a:r>
            <a:r>
              <a:rPr lang="en-US" altLang="ko-KR">
                <a:solidFill>
                  <a:srgbClr val="FF0000"/>
                </a:solidFill>
              </a:rPr>
              <a:t>,</a:t>
            </a:r>
          </a:p>
          <a:p>
            <a:r>
              <a:rPr lang="ko-KR" altLang="en-US">
                <a:solidFill>
                  <a:srgbClr val="FF0000"/>
                </a:solidFill>
              </a:rPr>
              <a:t>늦어질 것 같으면 다음 행을 먼저 실행시켜버림</a:t>
            </a:r>
            <a:endParaRPr lang="en-US" altLang="ko-KR">
              <a:solidFill>
                <a:srgbClr val="FF0000"/>
              </a:solidFill>
            </a:endParaRPr>
          </a:p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4E8B9A-CE0B-4089-A8DA-CDD509EE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32" y="4826028"/>
            <a:ext cx="8114950" cy="10650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5370C4-46A7-4A32-A00C-B80E3C05F957}"/>
              </a:ext>
            </a:extLst>
          </p:cNvPr>
          <p:cNvSpPr/>
          <p:nvPr/>
        </p:nvSpPr>
        <p:spPr>
          <a:xfrm>
            <a:off x="2642532" y="4788181"/>
            <a:ext cx="8114950" cy="1140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D6558-105D-4BF4-9F48-C9AC26704491}"/>
              </a:ext>
            </a:extLst>
          </p:cNvPr>
          <p:cNvSpPr txBox="1"/>
          <p:nvPr/>
        </p:nvSpPr>
        <p:spPr>
          <a:xfrm>
            <a:off x="2169449" y="5966811"/>
            <a:ext cx="1010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 실행된 순서</a:t>
            </a:r>
            <a:r>
              <a:rPr lang="en-US" altLang="ko-KR"/>
              <a:t>. </a:t>
            </a:r>
            <a:r>
              <a:rPr lang="ko-KR" altLang="en-US"/>
              <a:t>애초에 </a:t>
            </a:r>
            <a:r>
              <a:rPr lang="en-US" altLang="ko-KR"/>
              <a:t>response.data </a:t>
            </a:r>
            <a:r>
              <a:rPr lang="ko-KR" altLang="en-US"/>
              <a:t>안에 아무것도 없으니깐 실행이 안 되는 것</a:t>
            </a:r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undefined </a:t>
            </a:r>
            <a:r>
              <a:rPr lang="ko-KR" altLang="en-US"/>
              <a:t>에러가 떠야하지 않나</a:t>
            </a:r>
            <a:r>
              <a:rPr lang="en-US" altLang="ko-KR"/>
              <a:t>? </a:t>
            </a:r>
            <a:r>
              <a:rPr lang="ko-KR" altLang="en-US"/>
              <a:t>그건 또 아닌게</a:t>
            </a:r>
            <a:r>
              <a:rPr lang="en-US" altLang="ko-KR"/>
              <a:t>, response</a:t>
            </a:r>
            <a:r>
              <a:rPr lang="ko-KR" altLang="en-US"/>
              <a:t>를 </a:t>
            </a:r>
            <a:r>
              <a:rPr lang="en-US" altLang="ko-KR"/>
              <a:t>const </a:t>
            </a:r>
            <a:r>
              <a:rPr lang="ko-KR" altLang="en-US"/>
              <a:t>변수로 선언하긴 했음</a:t>
            </a:r>
          </a:p>
        </p:txBody>
      </p:sp>
    </p:spTree>
    <p:extLst>
      <p:ext uri="{BB962C8B-B14F-4D97-AF65-F5344CB8AC3E}">
        <p14:creationId xmlns:p14="http://schemas.microsoft.com/office/powerpoint/2010/main" val="109590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CF45-CB1F-4DDA-A245-A91969A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7998" cy="1325563"/>
          </a:xfrm>
        </p:spPr>
        <p:txBody>
          <a:bodyPr/>
          <a:lstStyle/>
          <a:p>
            <a:r>
              <a:rPr lang="ko-KR" altLang="en-US"/>
              <a:t>왜 이런 끔찍한</a:t>
            </a:r>
            <a:r>
              <a:rPr lang="en-US" altLang="ko-KR"/>
              <a:t>, </a:t>
            </a:r>
            <a:r>
              <a:rPr lang="ko-KR" altLang="en-US"/>
              <a:t>비동기방식을 쓸까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31D66-7EBE-405E-9E05-6D64D39F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6" cy="4351338"/>
          </a:xfrm>
        </p:spPr>
        <p:txBody>
          <a:bodyPr/>
          <a:lstStyle/>
          <a:p>
            <a:r>
              <a:rPr lang="ko-KR" altLang="en-US"/>
              <a:t>만약 엄청나게 느린 서버가 있다고 가정해보자</a:t>
            </a:r>
            <a:r>
              <a:rPr lang="en-US" altLang="ko-KR"/>
              <a:t>.</a:t>
            </a:r>
          </a:p>
          <a:p>
            <a:r>
              <a:rPr lang="ko-KR" altLang="en-US"/>
              <a:t>비동기가 없다면</a:t>
            </a:r>
            <a:r>
              <a:rPr lang="en-US" altLang="ko-KR"/>
              <a:t>, </a:t>
            </a:r>
            <a:r>
              <a:rPr lang="ko-KR" altLang="en-US"/>
              <a:t>서버로부터 데이터가 올때까지 계속 기다려야함</a:t>
            </a:r>
            <a:endParaRPr lang="en-US" altLang="ko-KR"/>
          </a:p>
          <a:p>
            <a:pPr lvl="1"/>
            <a:r>
              <a:rPr lang="ko-KR" altLang="en-US"/>
              <a:t>배달의민족에 떡볶이 주문버튼을 클릭했는데 </a:t>
            </a:r>
            <a:r>
              <a:rPr lang="en-US" altLang="ko-KR"/>
              <a:t>20</a:t>
            </a:r>
            <a:r>
              <a:rPr lang="ko-KR" altLang="en-US"/>
              <a:t>분을 기다리고싶은가</a:t>
            </a:r>
            <a:r>
              <a:rPr lang="en-US" altLang="ko-KR"/>
              <a:t>?</a:t>
            </a:r>
          </a:p>
          <a:p>
            <a:r>
              <a:rPr lang="en-US" altLang="ko-KR"/>
              <a:t>JavaScript</a:t>
            </a:r>
            <a:r>
              <a:rPr lang="ko-KR" altLang="en-US"/>
              <a:t> 는</a:t>
            </a:r>
            <a:r>
              <a:rPr lang="en-US" altLang="ko-KR"/>
              <a:t> </a:t>
            </a:r>
            <a:r>
              <a:rPr lang="ko-KR" altLang="en-US"/>
              <a:t>이런 사태를 방지하기위해</a:t>
            </a:r>
            <a:r>
              <a:rPr lang="en-US" altLang="ko-KR"/>
              <a:t>, </a:t>
            </a:r>
            <a:r>
              <a:rPr lang="ko-KR" altLang="en-US"/>
              <a:t>서버와 통신하는 코드가 있을 땐 무조건 다음 코드를 먼저 실행시킨다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61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B0D17-A8BB-4DD5-9838-E59075D0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</a:rPr>
              <a:t>해결책</a:t>
            </a:r>
            <a:r>
              <a:rPr lang="en-US" altLang="ko-KR" sz="3200">
                <a:solidFill>
                  <a:srgbClr val="FFFFFF"/>
                </a:solidFill>
              </a:rPr>
              <a:t>1 : </a:t>
            </a:r>
            <a:br>
              <a:rPr lang="en-US" altLang="ko-KR" sz="3200">
                <a:solidFill>
                  <a:srgbClr val="FFFFFF"/>
                </a:solidFill>
              </a:rPr>
            </a:br>
            <a:r>
              <a:rPr lang="ko-KR" altLang="en-US" sz="3200">
                <a:solidFill>
                  <a:srgbClr val="FFFFFF"/>
                </a:solidFill>
              </a:rPr>
              <a:t>콜백함수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685DD-4F3B-4874-9A96-368B7FA9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97" y="1740729"/>
            <a:ext cx="6597958" cy="38762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E9C36-C680-4B2D-B576-BDB2BA94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87" y="3236891"/>
            <a:ext cx="4706062" cy="3166968"/>
          </a:xfrm>
        </p:spPr>
        <p:txBody>
          <a:bodyPr>
            <a:normAutofit/>
          </a:bodyPr>
          <a:lstStyle/>
          <a:p>
            <a:r>
              <a:rPr lang="en-US" altLang="ko-KR" sz="2000"/>
              <a:t>2015</a:t>
            </a:r>
            <a:r>
              <a:rPr lang="ko-KR" altLang="en-US" sz="2000"/>
              <a:t>년 이전엔 유일한 해결책</a:t>
            </a:r>
            <a:endParaRPr lang="en-US" altLang="ko-KR" sz="2000"/>
          </a:p>
          <a:p>
            <a:r>
              <a:rPr lang="ko-KR" altLang="en-US" sz="2000"/>
              <a:t>파라미터로 들어와서 실행된</a:t>
            </a:r>
            <a:r>
              <a:rPr lang="en-US" altLang="ko-KR" sz="2000"/>
              <a:t> </a:t>
            </a:r>
            <a:r>
              <a:rPr lang="ko-KR" altLang="en-US" sz="2000"/>
              <a:t>함수가 </a:t>
            </a:r>
            <a:r>
              <a:rPr lang="en-US" altLang="ko-KR" sz="2000"/>
              <a:t>“</a:t>
            </a:r>
            <a:r>
              <a:rPr lang="ko-KR" altLang="en-US" sz="2000"/>
              <a:t>끝나야만</a:t>
            </a:r>
            <a:r>
              <a:rPr lang="en-US" altLang="ko-KR" sz="2000"/>
              <a:t>“ </a:t>
            </a:r>
            <a:r>
              <a:rPr lang="ko-KR" altLang="en-US" sz="2000"/>
              <a:t>다음 로직 진행</a:t>
            </a:r>
            <a:endParaRPr lang="en-US" altLang="ko-KR" sz="2000"/>
          </a:p>
          <a:p>
            <a:r>
              <a:rPr lang="ko-KR" altLang="en-US" sz="2000"/>
              <a:t>이 경우</a:t>
            </a:r>
            <a:r>
              <a:rPr lang="en-US" altLang="ko-KR" sz="2000"/>
              <a:t>, </a:t>
            </a:r>
            <a:r>
              <a:rPr lang="ko-KR" altLang="en-US" sz="2000"/>
              <a:t>콜백 지옥</a:t>
            </a:r>
            <a:r>
              <a:rPr lang="en-US" altLang="ko-KR" sz="2000"/>
              <a:t>(callback hell) </a:t>
            </a:r>
            <a:r>
              <a:rPr lang="ko-KR" altLang="en-US" sz="2000"/>
              <a:t>에 빠질 수 있음</a:t>
            </a:r>
            <a:endParaRPr lang="en-US" altLang="ko-KR" sz="2000"/>
          </a:p>
          <a:p>
            <a:r>
              <a:rPr lang="en-US" altLang="ko-KR" sz="2000"/>
              <a:t>JavaScript </a:t>
            </a:r>
            <a:r>
              <a:rPr lang="ko-KR" altLang="en-US" sz="2000"/>
              <a:t>개발자들이 가장 싫어하는 현상</a:t>
            </a:r>
            <a:endParaRPr lang="en-US" altLang="ko-KR" sz="2000"/>
          </a:p>
          <a:p>
            <a:r>
              <a:rPr lang="ko-KR" altLang="en-US" sz="2000"/>
              <a:t>여러분은 오른쪽과 같은 코딩을 하고싶은가</a:t>
            </a:r>
            <a:r>
              <a:rPr lang="en-US" altLang="ko-KR" sz="2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614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FE8B-6F53-4698-86E4-C0EA2817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해결책</a:t>
            </a:r>
            <a:r>
              <a:rPr lang="en-US" altLang="ko-KR"/>
              <a:t>2: Promise </a:t>
            </a:r>
            <a:r>
              <a:rPr lang="ko-KR" altLang="en-US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C321-7AF6-42C3-BB60-C7BF52DE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고급 </a:t>
            </a:r>
            <a:r>
              <a:rPr lang="en-US" altLang="ko-KR"/>
              <a:t>JavaScript </a:t>
            </a:r>
            <a:r>
              <a:rPr lang="ko-KR" altLang="en-US"/>
              <a:t>개발자라면 반드시 배워보길 바람</a:t>
            </a:r>
            <a:endParaRPr lang="en-US" altLang="ko-KR"/>
          </a:p>
          <a:p>
            <a:r>
              <a:rPr lang="en-US" altLang="ko-KR"/>
              <a:t>pending,</a:t>
            </a:r>
            <a:r>
              <a:rPr lang="ko-KR" altLang="en-US"/>
              <a:t> </a:t>
            </a:r>
            <a:r>
              <a:rPr lang="en-US" altLang="ko-KR"/>
              <a:t>fulfilled,</a:t>
            </a:r>
            <a:r>
              <a:rPr lang="ko-KR" altLang="en-US"/>
              <a:t> </a:t>
            </a:r>
            <a:r>
              <a:rPr lang="en-US" altLang="ko-KR"/>
              <a:t>rejected</a:t>
            </a:r>
            <a:r>
              <a:rPr lang="ko-KR" altLang="en-US"/>
              <a:t> 를 통해 비동기 제어</a:t>
            </a:r>
            <a:endParaRPr lang="en-US" altLang="ko-KR"/>
          </a:p>
          <a:p>
            <a:r>
              <a:rPr lang="ko-KR" altLang="en-US"/>
              <a:t>그러나 여전히 어렵다</a:t>
            </a:r>
          </a:p>
        </p:txBody>
      </p:sp>
    </p:spTree>
    <p:extLst>
      <p:ext uri="{BB962C8B-B14F-4D97-AF65-F5344CB8AC3E}">
        <p14:creationId xmlns:p14="http://schemas.microsoft.com/office/powerpoint/2010/main" val="42388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02C07-7FD4-4E39-897E-BD1C16AD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 공지한 대로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EED37-FA09-433E-92BB-92569716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수업은 이러닝에 업로드한 </a:t>
            </a:r>
            <a:r>
              <a:rPr lang="en-US" altLang="ko-KR"/>
              <a:t>SQL </a:t>
            </a:r>
            <a:r>
              <a:rPr lang="ko-KR" altLang="en-US"/>
              <a:t>강의를 들었어야 진행이 된다</a:t>
            </a:r>
            <a:endParaRPr lang="en-US" altLang="ko-KR"/>
          </a:p>
          <a:p>
            <a:r>
              <a:rPr lang="ko-KR" altLang="en-US"/>
              <a:t>듣지 않은 학생은</a:t>
            </a:r>
            <a:r>
              <a:rPr lang="en-US" altLang="ko-KR"/>
              <a:t>, </a:t>
            </a:r>
            <a:r>
              <a:rPr lang="ko-KR" altLang="en-US"/>
              <a:t>이 수업 녹화본 역시 자료실에 업로드할 예정이므로</a:t>
            </a:r>
            <a:r>
              <a:rPr lang="en-US" altLang="ko-KR"/>
              <a:t>, SQL </a:t>
            </a:r>
            <a:r>
              <a:rPr lang="ko-KR" altLang="en-US"/>
              <a:t>강의를 들은 후에 본 강의를 학습할 것</a:t>
            </a:r>
          </a:p>
        </p:txBody>
      </p:sp>
    </p:spTree>
    <p:extLst>
      <p:ext uri="{BB962C8B-B14F-4D97-AF65-F5344CB8AC3E}">
        <p14:creationId xmlns:p14="http://schemas.microsoft.com/office/powerpoint/2010/main" val="69208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10BE-A3E5-4386-ADCD-31352594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해결책</a:t>
            </a:r>
            <a:r>
              <a:rPr lang="en-US" altLang="ko-KR"/>
              <a:t>3: async await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D977-4E1D-4E9F-80ED-2143833A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매우 쉬움</a:t>
            </a:r>
            <a:r>
              <a:rPr lang="en-US" altLang="ko-KR"/>
              <a:t>. </a:t>
            </a:r>
            <a:r>
              <a:rPr lang="ko-KR" altLang="en-US"/>
              <a:t>비동기를 동기적으로 제어하는 것</a:t>
            </a:r>
            <a:endParaRPr lang="en-US" altLang="ko-KR"/>
          </a:p>
          <a:p>
            <a:r>
              <a:rPr lang="en-US" altLang="ko-KR"/>
              <a:t>async </a:t>
            </a:r>
            <a:r>
              <a:rPr lang="ko-KR" altLang="en-US"/>
              <a:t>로 비동기 로직이 포함되어있음을 알리고</a:t>
            </a:r>
            <a:r>
              <a:rPr lang="en-US" altLang="ko-KR"/>
              <a:t>,</a:t>
            </a:r>
          </a:p>
          <a:p>
            <a:r>
              <a:rPr lang="en-US" altLang="ko-KR"/>
              <a:t>await </a:t>
            </a:r>
            <a:r>
              <a:rPr lang="ko-KR" altLang="en-US"/>
              <a:t>로 끝날때까지 기다리라고 지시</a:t>
            </a:r>
          </a:p>
        </p:txBody>
      </p:sp>
    </p:spTree>
    <p:extLst>
      <p:ext uri="{BB962C8B-B14F-4D97-AF65-F5344CB8AC3E}">
        <p14:creationId xmlns:p14="http://schemas.microsoft.com/office/powerpoint/2010/main" val="42901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2D4A1B-F645-4B45-A876-86910D14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8" y="703758"/>
            <a:ext cx="11277600" cy="3286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EB1351-3BE3-485D-9383-CA1AC446F7B2}"/>
              </a:ext>
            </a:extLst>
          </p:cNvPr>
          <p:cNvSpPr/>
          <p:nvPr/>
        </p:nvSpPr>
        <p:spPr>
          <a:xfrm>
            <a:off x="2919369" y="703758"/>
            <a:ext cx="864066" cy="3448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3EC6C-E0B9-4AD6-A458-5D3674C70959}"/>
              </a:ext>
            </a:extLst>
          </p:cNvPr>
          <p:cNvSpPr txBox="1"/>
          <p:nvPr/>
        </p:nvSpPr>
        <p:spPr>
          <a:xfrm>
            <a:off x="1929468" y="234893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async </a:t>
            </a:r>
            <a:r>
              <a:rPr lang="ko-KR" altLang="en-US">
                <a:solidFill>
                  <a:srgbClr val="FF0000"/>
                </a:solidFill>
              </a:rPr>
              <a:t>비동기가 포함되어있음을 알림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E0B70D-EDC3-41C1-9586-757E01A6B446}"/>
              </a:ext>
            </a:extLst>
          </p:cNvPr>
          <p:cNvSpPr/>
          <p:nvPr/>
        </p:nvSpPr>
        <p:spPr>
          <a:xfrm>
            <a:off x="3204594" y="1275127"/>
            <a:ext cx="8379204" cy="4446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E8BAD-6338-4FAD-BA1E-446F2B18C829}"/>
              </a:ext>
            </a:extLst>
          </p:cNvPr>
          <p:cNvSpPr txBox="1"/>
          <p:nvPr/>
        </p:nvSpPr>
        <p:spPr>
          <a:xfrm>
            <a:off x="6140741" y="913049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await </a:t>
            </a:r>
            <a:r>
              <a:rPr lang="ko-KR" altLang="en-US" b="1">
                <a:solidFill>
                  <a:srgbClr val="FFC000"/>
                </a:solidFill>
              </a:rPr>
              <a:t>이게 끝나기전까진 다음줄로 넘어가지 마라</a:t>
            </a:r>
            <a:r>
              <a:rPr lang="en-US" altLang="ko-KR" b="1">
                <a:solidFill>
                  <a:srgbClr val="FFC000"/>
                </a:solidFill>
              </a:rPr>
              <a:t>!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A9A2E-D5EC-4E8E-B597-1AD76103003E}"/>
              </a:ext>
            </a:extLst>
          </p:cNvPr>
          <p:cNvSpPr txBox="1"/>
          <p:nvPr/>
        </p:nvSpPr>
        <p:spPr>
          <a:xfrm>
            <a:off x="394283" y="442099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</a:p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3F5AB-730D-4CAC-886C-8C7756AE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6" y="4870507"/>
            <a:ext cx="6257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B876C-53CF-433A-89FF-D45E6EE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49CF4-7056-447C-ACEE-A2CA4D69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우리는 </a:t>
            </a:r>
            <a:r>
              <a:rPr lang="en-US" altLang="ko-KR"/>
              <a:t>203.255.3.246 </a:t>
            </a:r>
            <a:r>
              <a:rPr lang="ko-KR" altLang="en-US"/>
              <a:t>서버의</a:t>
            </a:r>
            <a:r>
              <a:rPr lang="en-US" altLang="ko-KR"/>
              <a:t>, 9000</a:t>
            </a:r>
            <a:r>
              <a:rPr lang="ko-KR" altLang="en-US"/>
              <a:t>번 포트의</a:t>
            </a:r>
            <a:r>
              <a:rPr lang="en-US" altLang="ko-KR"/>
              <a:t>,</a:t>
            </a:r>
          </a:p>
          <a:p>
            <a:r>
              <a:rPr lang="ko-KR" altLang="en-US"/>
              <a:t>조교가 만들어둔 </a:t>
            </a:r>
            <a:r>
              <a:rPr lang="en-US" altLang="ko-KR"/>
              <a:t>getAllUser.php </a:t>
            </a:r>
            <a:r>
              <a:rPr lang="ko-KR" altLang="en-US"/>
              <a:t>를 사용했다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이제 직접 </a:t>
            </a:r>
            <a:r>
              <a:rPr lang="en-US" altLang="ko-KR"/>
              <a:t>php api </a:t>
            </a:r>
            <a:r>
              <a:rPr lang="ko-KR" altLang="en-US"/>
              <a:t>를 만들 것이다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321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7383-F7B1-49A5-886A-96688F64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3800C-71BB-4747-AA6B-FF4B543E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CRUD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lvl="1"/>
            <a:r>
              <a:rPr lang="ko-KR" altLang="en-US" dirty="0"/>
              <a:t>사실은 틀린 말</a:t>
            </a:r>
            <a:r>
              <a:rPr lang="en-US" altLang="ko-KR" dirty="0"/>
              <a:t>. Node.js </a:t>
            </a:r>
            <a:r>
              <a:rPr lang="ko-KR" altLang="en-US" dirty="0"/>
              <a:t>등장 이후 가능해짐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DB CRUD </a:t>
            </a:r>
            <a:r>
              <a:rPr lang="ko-KR" altLang="en-US" dirty="0"/>
              <a:t>만 하기엔 </a:t>
            </a:r>
            <a:r>
              <a:rPr lang="en-US" altLang="ko-KR" dirty="0"/>
              <a:t>Node.js </a:t>
            </a:r>
            <a:r>
              <a:rPr lang="ko-KR" altLang="en-US" dirty="0"/>
              <a:t>는 지나치게 어렵다</a:t>
            </a:r>
            <a:endParaRPr lang="en-US" altLang="ko-KR" dirty="0"/>
          </a:p>
          <a:p>
            <a:r>
              <a:rPr lang="ko-KR" altLang="en-US" dirty="0"/>
              <a:t>페이지를 벗어나면 데이터 보존이 안 됨</a:t>
            </a:r>
            <a:endParaRPr lang="en-US" altLang="ko-KR" dirty="0"/>
          </a:p>
          <a:p>
            <a:pPr lvl="1"/>
            <a:r>
              <a:rPr lang="en-US" altLang="ko-KR" dirty="0"/>
              <a:t>login.html </a:t>
            </a:r>
            <a:r>
              <a:rPr lang="ko-KR" altLang="en-US" dirty="0"/>
              <a:t>에서 </a:t>
            </a:r>
            <a:r>
              <a:rPr lang="en-US" altLang="ko-KR" dirty="0"/>
              <a:t>main.html </a:t>
            </a:r>
            <a:r>
              <a:rPr lang="ko-KR" altLang="en-US" dirty="0"/>
              <a:t>로 넘어가는 순간</a:t>
            </a:r>
            <a:r>
              <a:rPr lang="en-US" altLang="ko-KR" dirty="0"/>
              <a:t>, login.html </a:t>
            </a:r>
            <a:r>
              <a:rPr lang="ko-KR" altLang="en-US" dirty="0"/>
              <a:t>에서의 모든 데이터는 초기화되므로 </a:t>
            </a:r>
            <a:r>
              <a:rPr lang="en-US" altLang="ko-KR" dirty="0"/>
              <a:t>main.html </a:t>
            </a:r>
            <a:r>
              <a:rPr lang="ko-KR" altLang="en-US" dirty="0"/>
              <a:t>로 데이터를 넘길 수 없음</a:t>
            </a:r>
            <a:endParaRPr lang="en-US" altLang="ko-KR" dirty="0"/>
          </a:p>
          <a:p>
            <a:pPr lvl="1"/>
            <a:r>
              <a:rPr lang="ko-KR" altLang="en-US" dirty="0"/>
              <a:t>이것을 해결하려면 세션</a:t>
            </a:r>
            <a:r>
              <a:rPr lang="en-US" altLang="ko-KR" dirty="0"/>
              <a:t>(session) </a:t>
            </a:r>
            <a:r>
              <a:rPr lang="ko-KR" altLang="en-US" dirty="0"/>
              <a:t>변수를 브라우저가 아닌 서버에 </a:t>
            </a:r>
            <a:r>
              <a:rPr lang="ko-KR" altLang="en-US" dirty="0" err="1"/>
              <a:t>저장해야함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77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EF986-CA3E-422E-AEC8-79C60D8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</a:t>
            </a:r>
            <a:r>
              <a:rPr lang="en-US" altLang="ko-KR"/>
              <a:t>PHP</a:t>
            </a:r>
            <a:r>
              <a:rPr lang="ko-KR" altLang="en-US"/>
              <a:t>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5766-4D49-4567-BDA6-757126F2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개인적으로</a:t>
            </a:r>
            <a:r>
              <a:rPr lang="en-US" altLang="ko-KR"/>
              <a:t>, 2021</a:t>
            </a:r>
            <a:r>
              <a:rPr lang="ko-KR" altLang="en-US"/>
              <a:t>년 웹 입문자라면 </a:t>
            </a:r>
            <a:r>
              <a:rPr lang="en-US" altLang="ko-KR"/>
              <a:t>Python </a:t>
            </a:r>
            <a:r>
              <a:rPr lang="ko-KR" altLang="en-US"/>
              <a:t>을 쓰는 </a:t>
            </a:r>
            <a:r>
              <a:rPr lang="en-US" altLang="ko-KR"/>
              <a:t>Django </a:t>
            </a:r>
            <a:r>
              <a:rPr lang="ko-KR" altLang="en-US"/>
              <a:t>를 배우길 추천</a:t>
            </a:r>
            <a:endParaRPr lang="en-US" altLang="ko-KR"/>
          </a:p>
          <a:p>
            <a:pPr lvl="1"/>
            <a:r>
              <a:rPr lang="en-US" altLang="ko-KR"/>
              <a:t>DB CRUD </a:t>
            </a:r>
            <a:r>
              <a:rPr lang="ko-KR" altLang="en-US"/>
              <a:t>를 시작하기 매우 좋음</a:t>
            </a:r>
            <a:endParaRPr lang="en-US" altLang="ko-KR"/>
          </a:p>
          <a:p>
            <a:r>
              <a:rPr lang="en-US" altLang="ko-KR"/>
              <a:t>PHP</a:t>
            </a:r>
            <a:r>
              <a:rPr lang="ko-KR" altLang="en-US"/>
              <a:t>는 </a:t>
            </a:r>
            <a:r>
              <a:rPr lang="en-US" altLang="ko-KR"/>
              <a:t>1995</a:t>
            </a:r>
            <a:r>
              <a:rPr lang="ko-KR" altLang="en-US"/>
              <a:t>년에 등장해 인터넷 부흥기를 이끈 언어</a:t>
            </a:r>
            <a:endParaRPr lang="en-US" altLang="ko-KR"/>
          </a:p>
          <a:p>
            <a:pPr lvl="1"/>
            <a:r>
              <a:rPr lang="ko-KR" altLang="en-US"/>
              <a:t>무려 </a:t>
            </a:r>
            <a:r>
              <a:rPr lang="en-US" altLang="ko-KR"/>
              <a:t>26</a:t>
            </a:r>
            <a:r>
              <a:rPr lang="ko-KR" altLang="en-US"/>
              <a:t>년 역사</a:t>
            </a:r>
            <a:endParaRPr lang="en-US" altLang="ko-KR"/>
          </a:p>
          <a:p>
            <a:pPr lvl="1"/>
            <a:r>
              <a:rPr lang="ko-KR" altLang="en-US"/>
              <a:t>이 정도면 웹 시장에선 영감님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Django </a:t>
            </a:r>
            <a:r>
              <a:rPr lang="ko-KR" altLang="en-US"/>
              <a:t>와 비교해봤을 때 </a:t>
            </a:r>
            <a:r>
              <a:rPr lang="en-US" altLang="ko-KR"/>
              <a:t>DB CRUD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어렵지는 않다</a:t>
            </a:r>
            <a:endParaRPr lang="en-US" altLang="ko-KR"/>
          </a:p>
          <a:p>
            <a:pPr lvl="1"/>
            <a:r>
              <a:rPr lang="ko-KR" altLang="en-US"/>
              <a:t>특히</a:t>
            </a:r>
            <a:r>
              <a:rPr lang="en-US" altLang="ko-KR"/>
              <a:t>, jsp Spring </a:t>
            </a:r>
            <a:r>
              <a:rPr lang="ko-KR" altLang="en-US"/>
              <a:t>과 비교해보면 엄청나게 쉬운 언어</a:t>
            </a:r>
            <a:endParaRPr lang="en-US" altLang="ko-KR"/>
          </a:p>
          <a:p>
            <a:pPr lvl="1"/>
            <a:r>
              <a:rPr lang="ko-KR" altLang="en-US"/>
              <a:t>우린 </a:t>
            </a:r>
            <a:r>
              <a:rPr lang="en-US" altLang="ko-KR"/>
              <a:t>PHP</a:t>
            </a:r>
            <a:r>
              <a:rPr lang="ko-KR" altLang="en-US"/>
              <a:t>를 사용해 </a:t>
            </a:r>
            <a:r>
              <a:rPr lang="en-US" altLang="ko-KR"/>
              <a:t>DB CRUD </a:t>
            </a:r>
            <a:r>
              <a:rPr lang="ko-KR" altLang="en-US"/>
              <a:t>를 하는 </a:t>
            </a:r>
            <a:r>
              <a:rPr lang="en-US" altLang="ko-KR"/>
              <a:t>REST API </a:t>
            </a:r>
            <a:r>
              <a:rPr lang="ko-KR" altLang="en-US"/>
              <a:t>를 만들 것이다</a:t>
            </a:r>
          </a:p>
        </p:txBody>
      </p:sp>
    </p:spTree>
    <p:extLst>
      <p:ext uri="{BB962C8B-B14F-4D97-AF65-F5344CB8AC3E}">
        <p14:creationId xmlns:p14="http://schemas.microsoft.com/office/powerpoint/2010/main" val="267536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E9DA-D31E-40B1-BEF8-AADE231A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EC3FC-6566-414A-AD48-409FEC6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통신 규칙</a:t>
            </a:r>
            <a:endParaRPr lang="en-US" altLang="ko-KR"/>
          </a:p>
          <a:p>
            <a:r>
              <a:rPr lang="ko-KR" altLang="en-US"/>
              <a:t>누구도 부정할 수 없는 업계 표준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큰 회사든 작은 회사든</a:t>
            </a:r>
            <a:r>
              <a:rPr lang="en-US" altLang="ko-KR"/>
              <a:t>, </a:t>
            </a:r>
            <a:r>
              <a:rPr lang="ko-KR" altLang="en-US"/>
              <a:t>오래된 회사든</a:t>
            </a:r>
            <a:r>
              <a:rPr lang="en-US" altLang="ko-KR"/>
              <a:t> </a:t>
            </a:r>
            <a:r>
              <a:rPr lang="ko-KR" altLang="en-US"/>
              <a:t>스타트업이든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외국회사든</a:t>
            </a:r>
            <a:r>
              <a:rPr lang="en-US" altLang="ko-KR"/>
              <a:t>, </a:t>
            </a:r>
            <a:r>
              <a:rPr lang="ko-KR" altLang="en-US"/>
              <a:t>한국회사든</a:t>
            </a:r>
            <a:r>
              <a:rPr lang="en-US" altLang="ko-KR"/>
              <a:t>,</a:t>
            </a:r>
          </a:p>
          <a:p>
            <a:pPr lvl="1"/>
            <a:r>
              <a:rPr lang="en-US" altLang="ko-KR"/>
              <a:t>REST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</a:t>
            </a:r>
            <a:r>
              <a:rPr lang="ko-KR" altLang="en-US"/>
              <a:t>을 지킨다</a:t>
            </a:r>
            <a:r>
              <a:rPr lang="en-US" altLang="ko-KR"/>
              <a:t>.</a:t>
            </a:r>
          </a:p>
          <a:p>
            <a:r>
              <a:rPr lang="en-US" altLang="ko-KR"/>
              <a:t>2000</a:t>
            </a:r>
            <a:r>
              <a:rPr lang="ko-KR" altLang="en-US"/>
              <a:t>년 로이 필딩</a:t>
            </a:r>
            <a:r>
              <a:rPr lang="en-US" altLang="ko-KR"/>
              <a:t>(Roy Fielding) </a:t>
            </a:r>
            <a:r>
              <a:rPr lang="ko-KR" altLang="en-US"/>
              <a:t>의 박사학위 논문에 정의</a:t>
            </a:r>
            <a:endParaRPr lang="en-US" altLang="ko-KR"/>
          </a:p>
          <a:p>
            <a:r>
              <a:rPr lang="ko-KR" altLang="en-US"/>
              <a:t>기존 </a:t>
            </a:r>
            <a:r>
              <a:rPr lang="en-US" altLang="ko-KR"/>
              <a:t>SOAP </a:t>
            </a:r>
            <a:r>
              <a:rPr lang="ko-KR" altLang="en-US"/>
              <a:t>라는 </a:t>
            </a:r>
            <a:r>
              <a:rPr lang="en-US" altLang="ko-KR"/>
              <a:t>“</a:t>
            </a:r>
            <a:r>
              <a:rPr lang="ko-KR" altLang="en-US"/>
              <a:t>규칙</a:t>
            </a:r>
            <a:r>
              <a:rPr lang="en-US" altLang="ko-KR"/>
              <a:t>” </a:t>
            </a:r>
            <a:r>
              <a:rPr lang="ko-KR" altLang="en-US"/>
              <a:t>과 경쟁하다가 완전히 시장 장악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45AB-0400-4759-83D4-BA2DBE36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REST </a:t>
            </a:r>
            <a:r>
              <a:rPr lang="ko-KR" altLang="en-US"/>
              <a:t>는 </a:t>
            </a:r>
            <a:br>
              <a:rPr lang="en-US" altLang="ko-KR"/>
            </a:br>
            <a:r>
              <a:rPr lang="ko-KR" altLang="en-US"/>
              <a:t>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8E62E-4361-4315-9407-E6F7FED1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8" y="2438400"/>
            <a:ext cx="4527088" cy="3785419"/>
          </a:xfrm>
        </p:spPr>
        <p:txBody>
          <a:bodyPr>
            <a:normAutofit/>
          </a:bodyPr>
          <a:lstStyle/>
          <a:p>
            <a:r>
              <a:rPr lang="ko-KR" altLang="en-US" sz="1700"/>
              <a:t>특정한 기술이 아니라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“</a:t>
            </a:r>
          </a:p>
          <a:p>
            <a:r>
              <a:rPr lang="en-US" altLang="ko-KR" sz="1700"/>
              <a:t>HTTP</a:t>
            </a:r>
            <a:r>
              <a:rPr lang="ko-KR" altLang="en-US" sz="1700"/>
              <a:t>를 사용해 데이터를 주고받는 </a:t>
            </a:r>
            <a:r>
              <a:rPr lang="en-US" altLang="ko-KR" sz="1700"/>
              <a:t>“</a:t>
            </a:r>
            <a:r>
              <a:rPr lang="ko-KR" altLang="en-US" sz="1700"/>
              <a:t>규칙</a:t>
            </a:r>
            <a:r>
              <a:rPr lang="en-US" altLang="ko-KR" sz="1700"/>
              <a:t>” </a:t>
            </a:r>
          </a:p>
          <a:p>
            <a:r>
              <a:rPr lang="ko-KR" altLang="en-US" sz="1700"/>
              <a:t>우체국 송장처럼</a:t>
            </a:r>
            <a:r>
              <a:rPr lang="en-US" altLang="ko-KR" sz="1700"/>
              <a:t>, </a:t>
            </a:r>
            <a:r>
              <a:rPr lang="ko-KR" altLang="en-US" sz="1700"/>
              <a:t>정해진 하나의 양식</a:t>
            </a:r>
            <a:r>
              <a:rPr lang="en-US" altLang="ko-KR" sz="1700"/>
              <a:t>(form)</a:t>
            </a:r>
          </a:p>
          <a:p>
            <a:pPr lvl="1"/>
            <a:r>
              <a:rPr lang="ko-KR" altLang="en-US" sz="1700"/>
              <a:t>보내는 분 주소는 받는분 성명에 쓰면 당연히 안된다</a:t>
            </a:r>
            <a:r>
              <a:rPr lang="en-US" altLang="ko-KR" sz="1700"/>
              <a:t>.</a:t>
            </a:r>
          </a:p>
          <a:p>
            <a:pPr lvl="1"/>
            <a:r>
              <a:rPr lang="ko-KR" altLang="en-US" sz="1700"/>
              <a:t>착불로 보내고 싶으면 체크박스에 체크해야한다</a:t>
            </a:r>
            <a:r>
              <a:rPr lang="en-US" altLang="ko-KR" sz="1700"/>
              <a:t>.</a:t>
            </a:r>
          </a:p>
          <a:p>
            <a:r>
              <a:rPr lang="en-US" altLang="ko-KR" sz="1700"/>
              <a:t>API </a:t>
            </a:r>
            <a:r>
              <a:rPr lang="ko-KR" altLang="en-US" sz="1700"/>
              <a:t>에서 데이터를 가져오고 싶으면 </a:t>
            </a:r>
            <a:r>
              <a:rPr lang="en-US" altLang="ko-KR" sz="1700"/>
              <a:t>GET </a:t>
            </a:r>
            <a:r>
              <a:rPr lang="ko-KR" altLang="en-US" sz="1700"/>
              <a:t>방식</a:t>
            </a:r>
            <a:endParaRPr lang="en-US" altLang="ko-KR" sz="1700"/>
          </a:p>
          <a:p>
            <a:r>
              <a:rPr lang="en-US" altLang="ko-KR" sz="1700"/>
              <a:t>API </a:t>
            </a:r>
            <a:r>
              <a:rPr lang="ko-KR" altLang="en-US" sz="1700"/>
              <a:t>에 데이터를 보내고 싶으면 </a:t>
            </a:r>
            <a:r>
              <a:rPr lang="en-US" altLang="ko-KR" sz="1700"/>
              <a:t>POST </a:t>
            </a:r>
            <a:r>
              <a:rPr lang="ko-KR" altLang="en-US" sz="1700"/>
              <a:t>방식</a:t>
            </a:r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00650E5-1C42-4D0F-835C-A4AB5EDF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44150"/>
            <a:ext cx="6019331" cy="35664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515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54FBD-5B51-4C11-8437-43DC6EC4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5A87-AFAB-44A1-AE00-D7078531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패키지와 비슷한 뜻</a:t>
            </a:r>
            <a:endParaRPr lang="en-US" altLang="ko-KR"/>
          </a:p>
          <a:p>
            <a:r>
              <a:rPr lang="ko-KR" altLang="en-US"/>
              <a:t>쉽게 생각하면 특정한 일을 하는 코드다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ctrl + c </a:t>
            </a:r>
            <a:r>
              <a:rPr lang="ko-KR" altLang="en-US"/>
              <a:t>를 누르면 복사가 된다는건</a:t>
            </a:r>
            <a:r>
              <a:rPr lang="en-US" altLang="ko-KR"/>
              <a:t>, ctrl + c </a:t>
            </a:r>
            <a:r>
              <a:rPr lang="ko-KR" altLang="en-US"/>
              <a:t>를 </a:t>
            </a:r>
            <a:r>
              <a:rPr lang="en-US" altLang="ko-KR"/>
              <a:t>“</a:t>
            </a:r>
            <a:r>
              <a:rPr lang="ko-KR" altLang="en-US"/>
              <a:t>입력</a:t>
            </a:r>
            <a:r>
              <a:rPr lang="en-US" altLang="ko-KR"/>
              <a:t>“ </a:t>
            </a:r>
            <a:r>
              <a:rPr lang="ko-KR" altLang="en-US"/>
              <a:t>받아서 클립보드에 복사하는 일을 하는 코드가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(call)” </a:t>
            </a:r>
            <a:r>
              <a:rPr lang="ko-KR" altLang="en-US"/>
              <a:t>된다는 것</a:t>
            </a:r>
            <a:endParaRPr lang="en-US" altLang="ko-KR"/>
          </a:p>
          <a:p>
            <a:r>
              <a:rPr lang="ko-KR" altLang="en-US"/>
              <a:t>우리가 만들어볼 현실적인 예</a:t>
            </a:r>
            <a:endParaRPr lang="en-US" altLang="ko-KR"/>
          </a:p>
          <a:p>
            <a:pPr lvl="1"/>
            <a:r>
              <a:rPr lang="en-US" altLang="ko-KR"/>
              <a:t>getAllUserData </a:t>
            </a:r>
            <a:r>
              <a:rPr lang="ko-KR" altLang="en-US"/>
              <a:t>라는 </a:t>
            </a:r>
            <a:r>
              <a:rPr lang="en-US" altLang="ko-KR"/>
              <a:t>PHP </a:t>
            </a:r>
            <a:r>
              <a:rPr lang="ko-KR" altLang="en-US"/>
              <a:t>파일을 </a:t>
            </a:r>
            <a:r>
              <a:rPr lang="en-US" altLang="ko-KR"/>
              <a:t>“</a:t>
            </a:r>
            <a:r>
              <a:rPr lang="ko-KR" altLang="en-US"/>
              <a:t>호출</a:t>
            </a:r>
            <a:r>
              <a:rPr lang="en-US" altLang="ko-KR"/>
              <a:t>”</a:t>
            </a:r>
            <a:r>
              <a:rPr lang="ko-KR" altLang="en-US"/>
              <a:t>하면</a:t>
            </a:r>
            <a:r>
              <a:rPr lang="en-US" altLang="ko-KR"/>
              <a:t>, </a:t>
            </a:r>
          </a:p>
          <a:p>
            <a:pPr marL="457200" lvl="1" indent="0">
              <a:buNone/>
            </a:pPr>
            <a:r>
              <a:rPr lang="en-US" altLang="ko-KR"/>
              <a:t>  DB</a:t>
            </a:r>
            <a:r>
              <a:rPr lang="ko-KR" altLang="en-US"/>
              <a:t>에서 모든 유저의 데이터를 가져온다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2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169F1-1A5C-48F1-B6C6-BFDB7A0B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API</a:t>
            </a:r>
            <a:r>
              <a:rPr lang="ko-KR" altLang="en-US"/>
              <a:t> 는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0F666-B51E-4C33-9D99-01610387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규칙을 따르는 </a:t>
            </a:r>
            <a:r>
              <a:rPr lang="en-US" altLang="ko-KR"/>
              <a:t>API</a:t>
            </a:r>
          </a:p>
          <a:p>
            <a:r>
              <a:rPr lang="ko-KR" altLang="en-US"/>
              <a:t>그래서 우린</a:t>
            </a:r>
            <a:r>
              <a:rPr lang="en-US" altLang="ko-KR"/>
              <a:t>, REST API </a:t>
            </a:r>
            <a:r>
              <a:rPr lang="ko-KR" altLang="en-US"/>
              <a:t>를 </a:t>
            </a:r>
            <a:r>
              <a:rPr lang="en-US" altLang="ko-KR"/>
              <a:t>PHP </a:t>
            </a:r>
            <a:r>
              <a:rPr lang="ko-KR" altLang="en-US"/>
              <a:t>로 만들 것이다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D358-D30A-463B-87E2-FF36F7F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경대도시락의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636C3-86BA-4406-B904-4CBE8BED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91" y="1845426"/>
            <a:ext cx="864136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58B9-DC6A-4F64-BC3C-4C8D72E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이러닝 자료실에 가서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D376-4DBA-446B-A66B-CC6C0972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오늘 할 수업코드를 받아 </a:t>
            </a:r>
            <a:r>
              <a:rPr lang="en-US" altLang="ko-KR"/>
              <a:t>bitnami htdocs</a:t>
            </a:r>
            <a:r>
              <a:rPr lang="ko-KR" altLang="en-US"/>
              <a:t> 안에 담자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5871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5777-DA4C-4B59-9687-EB982FEF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해볼 것</a:t>
            </a:r>
            <a:r>
              <a:rPr lang="en-US" altLang="ko-KR"/>
              <a:t>: php</a:t>
            </a:r>
            <a:r>
              <a:rPr lang="ko-KR" altLang="en-US"/>
              <a:t> 파일 </a:t>
            </a:r>
            <a:r>
              <a:rPr lang="en-US" altLang="ko-KR"/>
              <a:t>3</a:t>
            </a:r>
            <a:r>
              <a:rPr lang="ko-KR" altLang="en-US"/>
              <a:t>개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BD7E5-245B-46F0-B2B3-D221026F9C77}"/>
              </a:ext>
            </a:extLst>
          </p:cNvPr>
          <p:cNvSpPr txBox="1"/>
          <p:nvPr/>
        </p:nvSpPr>
        <p:spPr>
          <a:xfrm>
            <a:off x="1138335" y="4051012"/>
            <a:ext cx="292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createUser.php</a:t>
            </a:r>
            <a:endParaRPr lang="ko-KR" altLang="en-US" sz="3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B0BFC-27C2-4269-8296-5543FA8B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352" y="3410125"/>
            <a:ext cx="2505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C261943-D852-4187-8FD5-796DD55C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03" y="1251663"/>
            <a:ext cx="3333750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93135-BE62-4E49-B864-D1F25A6F8294}"/>
              </a:ext>
            </a:extLst>
          </p:cNvPr>
          <p:cNvSpPr txBox="1"/>
          <p:nvPr/>
        </p:nvSpPr>
        <p:spPr>
          <a:xfrm>
            <a:off x="494523" y="365420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getAllUser.php</a:t>
            </a:r>
            <a:endParaRPr lang="ko-KR" altLang="en-US" sz="3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67FDB-FD41-4F64-932D-63923EF5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934769"/>
            <a:ext cx="52101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4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43F3D6-6DF9-4F13-BC02-8C2AC126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80" y="1415531"/>
            <a:ext cx="4067175" cy="3467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7A2EF5-2723-44E3-A03A-B09F9616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71" y="3149081"/>
            <a:ext cx="3219450" cy="33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CCA7F-036C-4A78-A561-F0C83F81BCBA}"/>
              </a:ext>
            </a:extLst>
          </p:cNvPr>
          <p:cNvSpPr txBox="1"/>
          <p:nvPr/>
        </p:nvSpPr>
        <p:spPr>
          <a:xfrm>
            <a:off x="494523" y="365420"/>
            <a:ext cx="326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getUserByID.php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901327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A399B-D10B-42AA-AD13-945BE043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7" y="1020762"/>
            <a:ext cx="5825222" cy="249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B679B-3A9C-4CE7-A7EE-FBB7F762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7" y="3718793"/>
            <a:ext cx="6475249" cy="2297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D46B7A-6A64-4AE5-877C-CC448419F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57" y="6220268"/>
            <a:ext cx="7905750" cy="29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BABF-AF0D-4E1D-A235-58E7FF0ECDE3}"/>
              </a:ext>
            </a:extLst>
          </p:cNvPr>
          <p:cNvSpPr txBox="1"/>
          <p:nvPr/>
        </p:nvSpPr>
        <p:spPr>
          <a:xfrm>
            <a:off x="8464492" y="6183239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당연히</a:t>
            </a:r>
            <a:r>
              <a:rPr lang="en-US" altLang="ko-KR"/>
              <a:t>, Mac </a:t>
            </a:r>
            <a:r>
              <a:rPr lang="ko-KR" altLang="en-US"/>
              <a:t>은 </a:t>
            </a:r>
            <a:r>
              <a:rPr lang="en-US" altLang="ko-KR"/>
              <a:t>C:/ </a:t>
            </a:r>
            <a:r>
              <a:rPr lang="ko-KR" altLang="en-US"/>
              <a:t>가 아니다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AFB5C-D990-47BA-9311-6AE5FDF65738}"/>
              </a:ext>
            </a:extLst>
          </p:cNvPr>
          <p:cNvSpPr txBox="1"/>
          <p:nvPr/>
        </p:nvSpPr>
        <p:spPr>
          <a:xfrm>
            <a:off x="276838" y="364861"/>
            <a:ext cx="666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php</a:t>
            </a:r>
            <a:r>
              <a:rPr lang="ko-KR" altLang="en-US"/>
              <a:t> 환경 설정 </a:t>
            </a:r>
            <a:r>
              <a:rPr lang="en-US" altLang="ko-KR"/>
              <a:t>(</a:t>
            </a:r>
            <a:r>
              <a:rPr lang="ko-KR" altLang="en-US"/>
              <a:t>필수는 아님</a:t>
            </a:r>
            <a:r>
              <a:rPr lang="en-US" altLang="ko-KR"/>
              <a:t>. Extension </a:t>
            </a:r>
            <a:r>
              <a:rPr lang="ko-KR" altLang="en-US"/>
              <a:t>잘 작동되게 하기 위함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8125B-5685-4DFD-A1E5-E7978A83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</a:t>
            </a:r>
            <a:r>
              <a:rPr lang="ko-KR" altLang="en-US"/>
              <a:t>라는 이름의 </a:t>
            </a:r>
            <a:r>
              <a:rPr lang="en-US" altLang="ko-KR"/>
              <a:t>db </a:t>
            </a:r>
            <a:r>
              <a:rPr lang="ko-KR" altLang="en-US"/>
              <a:t>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2E8C2-2580-47A3-89F8-A58013443418}"/>
              </a:ext>
            </a:extLst>
          </p:cNvPr>
          <p:cNvSpPr txBox="1"/>
          <p:nvPr/>
        </p:nvSpPr>
        <p:spPr>
          <a:xfrm>
            <a:off x="998290" y="1593908"/>
            <a:ext cx="407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test</a:t>
            </a:r>
            <a:r>
              <a:rPr lang="ko-KR" altLang="en-US"/>
              <a:t> 라는 이름의 </a:t>
            </a:r>
            <a:r>
              <a:rPr lang="en-US" altLang="ko-KR"/>
              <a:t>db</a:t>
            </a:r>
            <a:r>
              <a:rPr lang="ko-KR" altLang="en-US"/>
              <a:t>를 만들 것이므로</a:t>
            </a:r>
            <a:r>
              <a:rPr lang="en-US" altLang="ko-KR"/>
              <a:t>,</a:t>
            </a:r>
          </a:p>
          <a:p>
            <a:r>
              <a:rPr lang="ko-KR" altLang="en-US"/>
              <a:t>일단 있는지부터 확인해보자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B91A-5378-4D27-BD7F-9D1864E9547E}"/>
              </a:ext>
            </a:extLst>
          </p:cNvPr>
          <p:cNvSpPr txBox="1"/>
          <p:nvPr/>
        </p:nvSpPr>
        <p:spPr>
          <a:xfrm>
            <a:off x="5704356" y="1593908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있으면</a:t>
            </a:r>
            <a:r>
              <a:rPr lang="en-US" altLang="ko-KR"/>
              <a:t>, </a:t>
            </a:r>
            <a:r>
              <a:rPr lang="ko-KR" altLang="en-US"/>
              <a:t>이 </a:t>
            </a:r>
            <a:r>
              <a:rPr lang="en-US" altLang="ko-KR"/>
              <a:t>db</a:t>
            </a:r>
            <a:r>
              <a:rPr lang="ko-KR" altLang="en-US"/>
              <a:t>를 날려버리도록 하자</a:t>
            </a:r>
            <a:r>
              <a:rPr lang="en-US" altLang="ko-KR"/>
              <a:t>.</a:t>
            </a:r>
          </a:p>
          <a:p>
            <a:r>
              <a:rPr lang="ko-KR" altLang="en-US"/>
              <a:t>날리기 싫으면 다른 이름으로 지어도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EC5531-74E3-44A5-B231-C95C2C5A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7" y="2668238"/>
            <a:ext cx="3238500" cy="28384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2E63DE-77A5-490B-A056-D6899A78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42" y="2542080"/>
            <a:ext cx="3695700" cy="933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19BCEE-82E6-4C12-88BB-A565C4355725}"/>
              </a:ext>
            </a:extLst>
          </p:cNvPr>
          <p:cNvSpPr txBox="1"/>
          <p:nvPr/>
        </p:nvSpPr>
        <p:spPr>
          <a:xfrm>
            <a:off x="5732068" y="3777371"/>
            <a:ext cx="56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그리고</a:t>
            </a:r>
            <a:r>
              <a:rPr lang="en-US" altLang="ko-KR"/>
              <a:t>, </a:t>
            </a:r>
            <a:r>
              <a:rPr lang="ko-KR" altLang="en-US"/>
              <a:t>다음 명령어로 </a:t>
            </a:r>
            <a:r>
              <a:rPr lang="en-US" altLang="ko-KR"/>
              <a:t>test </a:t>
            </a:r>
            <a:r>
              <a:rPr lang="ko-KR" altLang="en-US"/>
              <a:t>라는 이름의 </a:t>
            </a:r>
            <a:r>
              <a:rPr lang="en-US" altLang="ko-KR"/>
              <a:t>db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52F60D-4AE0-4A67-95F0-8F1352B38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4302067"/>
            <a:ext cx="37909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3116-9375-41EB-8E53-6D9307E4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Plus </a:t>
            </a:r>
            <a:r>
              <a:rPr lang="ko-KR" altLang="en-US"/>
              <a:t>로 연결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DB643-F747-4061-9CB0-9BC1EBD3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1" y="1625374"/>
            <a:ext cx="4132895" cy="4400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12221F-6AA3-443C-9970-ABE9C596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83" y="734457"/>
            <a:ext cx="4391706" cy="293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4F318-EED3-4F59-A9C0-48EE64B1F651}"/>
              </a:ext>
            </a:extLst>
          </p:cNvPr>
          <p:cNvSpPr txBox="1"/>
          <p:nvPr/>
        </p:nvSpPr>
        <p:spPr>
          <a:xfrm>
            <a:off x="6343601" y="365125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성공하면 다음과 같이 로딩 후 빈 화면이 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A6424D-3699-45A6-9BF4-576C6440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83" y="4576191"/>
            <a:ext cx="3882201" cy="1916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65FF7-307F-40C3-BE69-1846B8D0470B}"/>
              </a:ext>
            </a:extLst>
          </p:cNvPr>
          <p:cNvSpPr txBox="1"/>
          <p:nvPr/>
        </p:nvSpPr>
        <p:spPr>
          <a:xfrm>
            <a:off x="6303877" y="402468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연결 실패 시 에러메세지</a:t>
            </a:r>
          </a:p>
        </p:txBody>
      </p:sp>
    </p:spTree>
    <p:extLst>
      <p:ext uri="{BB962C8B-B14F-4D97-AF65-F5344CB8AC3E}">
        <p14:creationId xmlns:p14="http://schemas.microsoft.com/office/powerpoint/2010/main" val="80014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B725B-FD21-429A-9A2F-271145AB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Table </a:t>
            </a:r>
            <a:r>
              <a:rPr lang="ko-KR" altLang="en-US" dirty="0"/>
              <a:t>만들기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18B1AE-E19F-4E96-A291-AFE8B51F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2650"/>
            <a:ext cx="5648325" cy="194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38EAE8-FC43-44DC-88FE-4C1159E00601}"/>
              </a:ext>
            </a:extLst>
          </p:cNvPr>
          <p:cNvSpPr txBox="1"/>
          <p:nvPr/>
        </p:nvSpPr>
        <p:spPr>
          <a:xfrm>
            <a:off x="962025" y="1581150"/>
            <a:ext cx="793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db.sql </a:t>
            </a:r>
            <a:r>
              <a:rPr lang="ko-KR" altLang="en-US"/>
              <a:t>파일 안에 있는 코드를 </a:t>
            </a:r>
            <a:r>
              <a:rPr lang="en-US" altLang="ko-KR"/>
              <a:t>TablePlus </a:t>
            </a:r>
            <a:r>
              <a:rPr lang="ko-KR" altLang="en-US"/>
              <a:t>에서 </a:t>
            </a:r>
            <a:r>
              <a:rPr lang="en-US" altLang="ko-KR"/>
              <a:t>“</a:t>
            </a:r>
            <a:r>
              <a:rPr lang="ko-KR" altLang="en-US"/>
              <a:t>한 문단씩</a:t>
            </a:r>
            <a:r>
              <a:rPr lang="en-US" altLang="ko-KR"/>
              <a:t>“ </a:t>
            </a:r>
            <a:r>
              <a:rPr lang="ko-KR" altLang="en-US"/>
              <a:t>실행</a:t>
            </a:r>
            <a:r>
              <a:rPr lang="en-US" altLang="ko-KR"/>
              <a:t>(ctrl + enter)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EDD872-22D9-44F1-A3D7-BF2D44C1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8929"/>
            <a:ext cx="3724275" cy="1905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A2409-E292-414B-8459-DC831AA348E3}"/>
              </a:ext>
            </a:extLst>
          </p:cNvPr>
          <p:cNvSpPr txBox="1"/>
          <p:nvPr/>
        </p:nvSpPr>
        <p:spPr>
          <a:xfrm>
            <a:off x="5848350" y="5172075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여기까지 했으면</a:t>
            </a:r>
            <a:r>
              <a:rPr lang="en-US" altLang="ko-KR"/>
              <a:t>, DB </a:t>
            </a:r>
            <a:r>
              <a:rPr lang="ko-KR" altLang="en-US"/>
              <a:t>준비는 다 된 것</a:t>
            </a:r>
          </a:p>
        </p:txBody>
      </p:sp>
    </p:spTree>
    <p:extLst>
      <p:ext uri="{BB962C8B-B14F-4D97-AF65-F5344CB8AC3E}">
        <p14:creationId xmlns:p14="http://schemas.microsoft.com/office/powerpoint/2010/main" val="17414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5416A-9761-478D-862B-0623F811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createUser.js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114DF-3B44-492D-AD1F-9E5D3708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파일엔</a:t>
            </a:r>
            <a:r>
              <a:rPr lang="en-US" altLang="ko-KR"/>
              <a:t> </a:t>
            </a:r>
            <a:r>
              <a:rPr lang="ko-KR" altLang="en-US"/>
              <a:t>두 개의 함수가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getAllUser()		</a:t>
            </a:r>
            <a:r>
              <a:rPr lang="ko-KR" altLang="en-US"/>
              <a:t>모든 유저를 가져옴</a:t>
            </a:r>
            <a:endParaRPr lang="en-US" altLang="ko-KR"/>
          </a:p>
          <a:p>
            <a:pPr lvl="1"/>
            <a:r>
              <a:rPr lang="en-US" altLang="ko-KR"/>
              <a:t>getAddressByID()	ID</a:t>
            </a:r>
            <a:r>
              <a:rPr lang="ko-KR" altLang="en-US"/>
              <a:t>와 일치하는 유저의 주소를 가져옴</a:t>
            </a:r>
            <a:endParaRPr lang="en-US" altLang="ko-KR"/>
          </a:p>
          <a:p>
            <a:r>
              <a:rPr lang="ko-KR" altLang="en-US"/>
              <a:t>둘 다 </a:t>
            </a:r>
            <a:r>
              <a:rPr lang="en-US" altLang="ko-KR"/>
              <a:t>onclick </a:t>
            </a:r>
            <a:r>
              <a:rPr lang="ko-KR" altLang="en-US"/>
              <a:t>이벤트핸들러에 의해 실행될 것</a:t>
            </a:r>
          </a:p>
        </p:txBody>
      </p:sp>
    </p:spTree>
    <p:extLst>
      <p:ext uri="{BB962C8B-B14F-4D97-AF65-F5344CB8AC3E}">
        <p14:creationId xmlns:p14="http://schemas.microsoft.com/office/powerpoint/2010/main" val="294311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A03FE3-96E7-45D5-BE4D-FD1DC837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644590"/>
            <a:ext cx="11858625" cy="293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D1C71A-E832-41E9-9BD7-49FEC553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4151476"/>
            <a:ext cx="6257925" cy="253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78611-50BF-49A0-9E0E-BEA18AABFD70}"/>
              </a:ext>
            </a:extLst>
          </p:cNvPr>
          <p:cNvSpPr txBox="1"/>
          <p:nvPr/>
        </p:nvSpPr>
        <p:spPr>
          <a:xfrm>
            <a:off x="96416" y="224134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selectUser.html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AC69D-8A3F-430F-BFEB-5E5D2BD1F16D}"/>
              </a:ext>
            </a:extLst>
          </p:cNvPr>
          <p:cNvSpPr txBox="1"/>
          <p:nvPr/>
        </p:nvSpPr>
        <p:spPr>
          <a:xfrm>
            <a:off x="96416" y="3680538"/>
            <a:ext cx="142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selectUser.js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6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046F-A725-44BE-BA3C-5F785067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서버의 </a:t>
            </a:r>
            <a:r>
              <a:rPr lang="en-US" altLang="ko-KR"/>
              <a:t>API (PHP </a:t>
            </a:r>
            <a:r>
              <a:rPr lang="ko-KR" altLang="en-US"/>
              <a:t>파일</a:t>
            </a:r>
            <a:r>
              <a:rPr lang="en-US" altLang="ko-KR"/>
              <a:t>) </a:t>
            </a:r>
            <a:r>
              <a:rPr lang="ko-KR" altLang="en-US"/>
              <a:t>을 실행하려면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D3F6-F218-4E36-8F8F-CBAF0CBD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에서 </a:t>
            </a:r>
            <a:r>
              <a:rPr lang="en-US" altLang="ko-KR"/>
              <a:t>fetch() </a:t>
            </a:r>
            <a:r>
              <a:rPr lang="ko-KR" altLang="en-US"/>
              <a:t>함수를 제공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현재 업계에서 표준은 </a:t>
            </a:r>
            <a:r>
              <a:rPr lang="en-US" altLang="ko-KR"/>
              <a:t>axios </a:t>
            </a:r>
            <a:r>
              <a:rPr lang="ko-KR" altLang="en-US"/>
              <a:t>라는 패키지</a:t>
            </a:r>
            <a:endParaRPr lang="en-US" altLang="ko-KR"/>
          </a:p>
          <a:p>
            <a:pPr lvl="1"/>
            <a:r>
              <a:rPr lang="ko-KR" altLang="en-US"/>
              <a:t>패키지</a:t>
            </a:r>
            <a:r>
              <a:rPr lang="en-US" altLang="ko-KR"/>
              <a:t>:</a:t>
            </a:r>
          </a:p>
          <a:p>
            <a:pPr lvl="2"/>
            <a:r>
              <a:rPr lang="ko-KR" altLang="en-US"/>
              <a:t>개발자 선배들이 </a:t>
            </a:r>
            <a:r>
              <a:rPr lang="en-US" altLang="ko-KR"/>
              <a:t>“</a:t>
            </a:r>
            <a:r>
              <a:rPr lang="ko-KR" altLang="en-US"/>
              <a:t>미리 만들어놓은</a:t>
            </a:r>
            <a:r>
              <a:rPr lang="en-US" altLang="ko-KR"/>
              <a:t>“ </a:t>
            </a:r>
            <a:r>
              <a:rPr lang="ko-KR" altLang="en-US"/>
              <a:t>코드</a:t>
            </a:r>
            <a:endParaRPr lang="en-US" altLang="ko-KR"/>
          </a:p>
          <a:p>
            <a:pPr lvl="2"/>
            <a:r>
              <a:rPr lang="ko-KR" altLang="en-US"/>
              <a:t>우리가 모든 걸 다 개발할 필요는 없다</a:t>
            </a:r>
            <a:endParaRPr lang="en-US" altLang="ko-KR"/>
          </a:p>
          <a:p>
            <a:pPr lvl="2"/>
            <a:r>
              <a:rPr lang="ko-KR" altLang="en-US"/>
              <a:t>라이브러리</a:t>
            </a:r>
            <a:r>
              <a:rPr lang="en-US" altLang="ko-KR"/>
              <a:t>, API </a:t>
            </a:r>
            <a:r>
              <a:rPr lang="ko-KR" altLang="en-US"/>
              <a:t>와 비슷한 뜻</a:t>
            </a:r>
            <a:r>
              <a:rPr lang="en-US" altLang="ko-KR"/>
              <a:t>. </a:t>
            </a:r>
            <a:r>
              <a:rPr lang="ko-KR" altLang="en-US"/>
              <a:t>세 가지 뜻 모두</a:t>
            </a:r>
            <a:r>
              <a:rPr lang="en-US" altLang="ko-KR"/>
              <a:t>, </a:t>
            </a:r>
            <a:r>
              <a:rPr lang="ko-KR" altLang="en-US"/>
              <a:t>개발자들이 미리 만들어둔 코드라는 뜻을 가지고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45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1062</Words>
  <Application>Microsoft Office PowerPoint</Application>
  <PresentationFormat>와이드스크린</PresentationFormat>
  <Paragraphs>145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Office 테마</vt:lpstr>
      <vt:lpstr>PHP REST API (1)</vt:lpstr>
      <vt:lpstr>이미 공지한 대로</vt:lpstr>
      <vt:lpstr>이러닝 자료실에 가서,</vt:lpstr>
      <vt:lpstr>test 라는 이름의 db 만들기</vt:lpstr>
      <vt:lpstr>Table Plus 로 연결 </vt:lpstr>
      <vt:lpstr>DB Table 만들기</vt:lpstr>
      <vt:lpstr>createUser.js</vt:lpstr>
      <vt:lpstr>PowerPoint 프레젠테이션</vt:lpstr>
      <vt:lpstr>서버의 API (PHP 파일) 을 실행하려면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그러나,</vt:lpstr>
      <vt:lpstr>비동기(Asynchronous)</vt:lpstr>
      <vt:lpstr>왜 이런 끔찍한, 비동기방식을 쓸까?</vt:lpstr>
      <vt:lpstr>해결책1 :  콜백함수</vt:lpstr>
      <vt:lpstr>해결책2: Promise 객체</vt:lpstr>
      <vt:lpstr>해결책3: async await</vt:lpstr>
      <vt:lpstr>PowerPoint 프레젠테이션</vt:lpstr>
      <vt:lpstr>우리가 할 일</vt:lpstr>
      <vt:lpstr>JavaScript 의 한계</vt:lpstr>
      <vt:lpstr>왜 PHP인가?</vt:lpstr>
      <vt:lpstr>REST 는 무엇인가</vt:lpstr>
      <vt:lpstr>REST 는  무엇인가?</vt:lpstr>
      <vt:lpstr>API 는 무엇인가</vt:lpstr>
      <vt:lpstr>REST API 는 무엇인가</vt:lpstr>
      <vt:lpstr>경대도시락의 예</vt:lpstr>
      <vt:lpstr>우리가 해볼 것: php 파일 3개 만들기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77</cp:revision>
  <dcterms:created xsi:type="dcterms:W3CDTF">2021-10-26T23:46:14Z</dcterms:created>
  <dcterms:modified xsi:type="dcterms:W3CDTF">2021-10-27T08:37:04Z</dcterms:modified>
</cp:coreProperties>
</file>