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3.4</c:v>
                </c:pt>
                <c:pt idx="4">
                  <c:v>4.2</c:v>
                </c:pt>
                <c:pt idx="5">
                  <c:v>5.4</c:v>
                </c:pt>
                <c:pt idx="6">
                  <c:v>6.7</c:v>
                </c:pt>
                <c:pt idx="7">
                  <c:v>7.2</c:v>
                </c:pt>
                <c:pt idx="8">
                  <c:v>7.7</c:v>
                </c:pt>
                <c:pt idx="9">
                  <c:v>9.4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59-403E-93BE-C164C6A4C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709736"/>
        <c:axId val="435715968"/>
      </c:scatterChart>
      <c:valAx>
        <c:axId val="43570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15968"/>
        <c:crosses val="autoZero"/>
        <c:crossBetween val="midCat"/>
      </c:valAx>
      <c:valAx>
        <c:axId val="435715968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097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3.4</c:v>
                </c:pt>
                <c:pt idx="4">
                  <c:v>4.2</c:v>
                </c:pt>
                <c:pt idx="5">
                  <c:v>5.4</c:v>
                </c:pt>
                <c:pt idx="6">
                  <c:v>6.7</c:v>
                </c:pt>
                <c:pt idx="7">
                  <c:v>7.2</c:v>
                </c:pt>
                <c:pt idx="8">
                  <c:v>7.7</c:v>
                </c:pt>
                <c:pt idx="9">
                  <c:v>9.4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1-4A25-AC03-D66A3D0EB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709736"/>
        <c:axId val="435715968"/>
      </c:scatterChart>
      <c:valAx>
        <c:axId val="43570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15968"/>
        <c:crosses val="autoZero"/>
        <c:crossBetween val="midCat"/>
      </c:valAx>
      <c:valAx>
        <c:axId val="435715968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097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3.4</c:v>
                </c:pt>
                <c:pt idx="4">
                  <c:v>4.2</c:v>
                </c:pt>
                <c:pt idx="5">
                  <c:v>5.4</c:v>
                </c:pt>
                <c:pt idx="6">
                  <c:v>6.7</c:v>
                </c:pt>
                <c:pt idx="7">
                  <c:v>7.2</c:v>
                </c:pt>
                <c:pt idx="8">
                  <c:v>7.7</c:v>
                </c:pt>
                <c:pt idx="9">
                  <c:v>9.4</c:v>
                </c:pt>
                <c:pt idx="10">
                  <c:v>20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5F-49CD-A04C-A2DB29525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709736"/>
        <c:axId val="435715968"/>
      </c:scatterChart>
      <c:valAx>
        <c:axId val="43570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15968"/>
        <c:crosses val="autoZero"/>
        <c:crossBetween val="midCat"/>
      </c:valAx>
      <c:valAx>
        <c:axId val="435715968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097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3.4</c:v>
                </c:pt>
                <c:pt idx="4">
                  <c:v>4.2</c:v>
                </c:pt>
                <c:pt idx="5">
                  <c:v>5.4</c:v>
                </c:pt>
                <c:pt idx="6">
                  <c:v>6.7</c:v>
                </c:pt>
                <c:pt idx="7">
                  <c:v>7.2</c:v>
                </c:pt>
                <c:pt idx="8">
                  <c:v>7.7</c:v>
                </c:pt>
                <c:pt idx="9">
                  <c:v>9.4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03-4294-9FB9-F7D1E0F08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709736"/>
        <c:axId val="435715968"/>
      </c:scatterChart>
      <c:valAx>
        <c:axId val="43570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15968"/>
        <c:crosses val="autoZero"/>
        <c:crossBetween val="midCat"/>
      </c:valAx>
      <c:valAx>
        <c:axId val="435715968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7097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413C-6A58-4148-B9FE-AFF93879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6A4F4-13A4-42F9-9BF7-94704221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E617-522B-4F85-98B1-F7480598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474B-C047-4146-8725-69EAF8EA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46FDB-797E-4B93-A8DA-F28014C8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A0BB7-7BE1-4771-9BA0-9113141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F0315-1799-428C-ABDB-AE70C6F6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58DD6-F873-4948-9DA3-CE01911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51D7B-4176-427D-BCFD-F74852EB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378F-FACF-446E-9B30-12F2607B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4A9568-DE8E-4574-9F27-138A08924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828D2-9327-4397-98D8-3618A765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82558-6871-4F7A-9940-03FE30CF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DA45-A345-4D26-AA98-C714C013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0674B-FDC9-4676-A6B2-ADC2F962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5A71E-36AC-4BFC-8DCB-0FD4E889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3918E-92E3-4CAB-B70F-D468766E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4EA04-7E4E-4EB1-89BC-0E08BDC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27F47-CC7C-4978-9E6C-15F9EB50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71E56-BC5A-4613-B9E4-CDACB668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16E5A-710D-4731-BA0B-628895A5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47654-1BBC-4F70-AA97-B94F4E9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D4F5B-3B81-4BE6-9BA9-150B354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521BB-69AA-44DB-BDCB-265A2549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FAB4A-949A-4468-B769-B290421B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3DB37-6EBC-4F65-AA8B-FAD9868C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EED44-78E7-4A4A-92FD-9B8B66A92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80B97-3679-4B72-887E-21FE874A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2AF5C-EBC4-42D5-8EA6-45C2DB9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9AE2F-8DD1-47B4-86BD-3C0F6D78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4AFAF-4421-4119-8877-6CD10B33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B8DD0-1BA5-4C37-ABE4-98D66795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23FBA-FE21-47C0-8336-6B0A4C09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A3CA6-B1F2-4D58-B0E2-42491877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8D8CD-D78B-4738-89C3-6E3D658E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12D10-C88A-4F48-839E-2E98FBCB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FFC02E-4059-4B8C-85F6-F31451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EEF2CF-8F95-4566-AF82-30A7B82A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FC303-9C1E-4513-94E8-BC795F9C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2B22-16B8-48FE-ADA7-88D13B6B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90929F-13A1-48D4-9F7C-296B3F1A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EE6F0-271F-4816-9737-C2A59670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A0B1E-1BAA-4C4C-9599-93A3E48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7CFAB5-6AAC-4905-9EE9-50122A85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CFA913-D90A-4DFF-8F9B-F7DAE50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4430C6-D3C3-4494-B1B3-F41F5F05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E522-7A2F-45CD-9D41-C85B5587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A86A1-8C9D-487E-8146-C0FE8145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E8E71-1BDF-427A-B8DA-2B1FAD89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37454-52D1-4CE0-8AC5-32A94291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52F5C-1E2C-4E93-B905-D5D9763C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F818D-A0B7-4F21-B6FE-D536CBF0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ADF6-03C3-4124-82EF-7828CCF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A1686-D69E-4D90-9E98-6B942F289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72CAC-9826-4420-B482-0552DBA3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E849C-F9E8-4E1C-A251-AD875EB6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DC2A-080D-4B81-BE6C-3E3B8CB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AE5BF-2D35-40E9-B45F-C535177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0AEE7-8336-4A23-86DE-633CFCB9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D737C-2C76-46CC-A80B-9F13AD5D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85835-B0A2-4A85-BD39-B3883A4A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552E-293D-4366-92CC-92C99938839E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7D055-5908-4D3F-86DE-CAF751642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2824F-BC20-4FDF-BC56-21E7AF10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F7E3-3EFD-4632-9BBD-4DB3D585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C6A34-F86C-4915-851F-1939A9E7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Logistic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59D916-5DAC-43CF-A1EA-8B483EBE9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FFFFFF"/>
                </a:solidFill>
              </a:rPr>
              <a:t>컴퓨터과학과 </a:t>
            </a:r>
            <a:r>
              <a:rPr lang="en-US" altLang="ko-KR" sz="2400">
                <a:solidFill>
                  <a:srgbClr val="FFFFFF"/>
                </a:solidFill>
              </a:rPr>
              <a:t>12</a:t>
            </a:r>
            <a:r>
              <a:rPr lang="ko-KR" altLang="en-US" sz="2400">
                <a:solidFill>
                  <a:srgbClr val="FFFFFF"/>
                </a:solidFill>
              </a:rPr>
              <a:t>학번 이자룡</a:t>
            </a: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0FBB41-2E64-4325-A816-721ED43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1 </a:t>
            </a:r>
            <a:r>
              <a:rPr lang="en-US" altLang="ko-KR" sz="4000">
                <a:solidFill>
                  <a:srgbClr val="FFFFFF"/>
                </a:solidFill>
              </a:rPr>
              <a:t>or 0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7479DE-E2C8-4B62-8BFC-C0321D90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Spam or Ham</a:t>
            </a:r>
          </a:p>
          <a:p>
            <a:r>
              <a:rPr lang="en-US" sz="2000">
                <a:solidFill>
                  <a:srgbClr val="000000"/>
                </a:solidFill>
              </a:rPr>
              <a:t>YouTube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  <a:r>
              <a:rPr lang="en-US" altLang="ko-KR" sz="2000">
                <a:solidFill>
                  <a:srgbClr val="000000"/>
                </a:solidFill>
              </a:rPr>
              <a:t>Algorithme</a:t>
            </a:r>
          </a:p>
          <a:p>
            <a:r>
              <a:rPr lang="ko-KR" altLang="en-US" sz="2000">
                <a:solidFill>
                  <a:srgbClr val="000000"/>
                </a:solidFill>
              </a:rPr>
              <a:t>암세포 발견</a:t>
            </a:r>
            <a:endParaRPr lang="en-US" altLang="ko-KR" sz="2000">
              <a:solidFill>
                <a:srgbClr val="000000"/>
              </a:solidFill>
            </a:endParaRPr>
          </a:p>
          <a:p>
            <a:r>
              <a:rPr lang="ko-KR" altLang="en-US" sz="2000">
                <a:solidFill>
                  <a:srgbClr val="000000"/>
                </a:solidFill>
              </a:rPr>
              <a:t>주식 예측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4C533-4E8D-4325-8EAB-76C83783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Linear Regression</a:t>
            </a:r>
            <a:r>
              <a:rPr lang="ko-KR" altLang="en-US"/>
              <a:t> 그대로 이용하면</a:t>
            </a:r>
            <a:r>
              <a:rPr lang="en-US" altLang="ko-KR"/>
              <a:t>?</a:t>
            </a:r>
            <a:endParaRPr lang="en-US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18E9D4C-8E50-461B-BB26-F013EF2A9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366687"/>
              </p:ext>
            </p:extLst>
          </p:nvPr>
        </p:nvGraphicFramePr>
        <p:xfrm>
          <a:off x="5800165" y="1825625"/>
          <a:ext cx="496196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A331799-6627-45C6-A1A8-EEC09537D15A}"/>
              </a:ext>
            </a:extLst>
          </p:cNvPr>
          <p:cNvSpPr/>
          <p:nvPr/>
        </p:nvSpPr>
        <p:spPr>
          <a:xfrm>
            <a:off x="4554071" y="3523129"/>
            <a:ext cx="914400" cy="66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F99EC5-CB1F-4C06-8B51-6AF4C585B95F}"/>
              </a:ext>
            </a:extLst>
          </p:cNvPr>
          <p:cNvCxnSpPr>
            <a:cxnSpLocks/>
          </p:cNvCxnSpPr>
          <p:nvPr/>
        </p:nvCxnSpPr>
        <p:spPr>
          <a:xfrm flipV="1">
            <a:off x="6096000" y="1981200"/>
            <a:ext cx="4467225" cy="383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0C4BC0-FEDA-4579-80A3-0A5D55466D5E}"/>
              </a:ext>
            </a:extLst>
          </p:cNvPr>
          <p:cNvCxnSpPr/>
          <p:nvPr/>
        </p:nvCxnSpPr>
        <p:spPr>
          <a:xfrm>
            <a:off x="8308601" y="1900518"/>
            <a:ext cx="0" cy="42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0E94C8-C679-4A16-9A15-941C878B5619}"/>
              </a:ext>
            </a:extLst>
          </p:cNvPr>
          <p:cNvCxnSpPr/>
          <p:nvPr/>
        </p:nvCxnSpPr>
        <p:spPr>
          <a:xfrm>
            <a:off x="5916705" y="3905530"/>
            <a:ext cx="4966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내용 개체 틀 5">
            <a:extLst>
              <a:ext uri="{FF2B5EF4-FFF2-40B4-BE49-F238E27FC236}">
                <a16:creationId xmlns:a16="http://schemas.microsoft.com/office/drawing/2014/main" id="{11044E46-4273-4632-9603-1794D9693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84438"/>
              </p:ext>
            </p:extLst>
          </p:nvPr>
        </p:nvGraphicFramePr>
        <p:xfrm>
          <a:off x="1032903" y="2694781"/>
          <a:ext cx="3067610" cy="2613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782780-3E5D-4ECC-91FA-52696A3DA64A}"/>
              </a:ext>
            </a:extLst>
          </p:cNvPr>
          <p:cNvCxnSpPr/>
          <p:nvPr/>
        </p:nvCxnSpPr>
        <p:spPr>
          <a:xfrm>
            <a:off x="8308601" y="2314575"/>
            <a:ext cx="6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2FCE25-C2E0-4F66-9881-A9C3421748BA}"/>
              </a:ext>
            </a:extLst>
          </p:cNvPr>
          <p:cNvSpPr txBox="1"/>
          <p:nvPr/>
        </p:nvSpPr>
        <p:spPr>
          <a:xfrm>
            <a:off x="8281147" y="22724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ADC674-76E6-43FF-B81F-C66C63B51E2B}"/>
              </a:ext>
            </a:extLst>
          </p:cNvPr>
          <p:cNvCxnSpPr/>
          <p:nvPr/>
        </p:nvCxnSpPr>
        <p:spPr>
          <a:xfrm flipH="1">
            <a:off x="7771279" y="5505450"/>
            <a:ext cx="5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729112-7AA2-49B7-B1D8-D6F48D8D6FB4}"/>
              </a:ext>
            </a:extLst>
          </p:cNvPr>
          <p:cNvSpPr txBox="1"/>
          <p:nvPr/>
        </p:nvSpPr>
        <p:spPr>
          <a:xfrm>
            <a:off x="7757862" y="5136118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8738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6B2A-B22C-4C5D-A53D-0ECB418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그러나</a:t>
            </a:r>
            <a:endParaRPr lang="en-US" dirty="0"/>
          </a:p>
        </p:txBody>
      </p:sp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4BA632F-6C92-4432-ADFF-33D5CE128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060424"/>
              </p:ext>
            </p:extLst>
          </p:nvPr>
        </p:nvGraphicFramePr>
        <p:xfrm>
          <a:off x="1571065" y="1690688"/>
          <a:ext cx="907788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60E1AB-6DCF-4CB0-A89D-D26737F02401}"/>
              </a:ext>
            </a:extLst>
          </p:cNvPr>
          <p:cNvCxnSpPr>
            <a:cxnSpLocks/>
          </p:cNvCxnSpPr>
          <p:nvPr/>
        </p:nvCxnSpPr>
        <p:spPr>
          <a:xfrm flipV="1">
            <a:off x="1866900" y="1847850"/>
            <a:ext cx="3400425" cy="383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913BE7-1B5C-4AC6-838A-697476BDEC29}"/>
              </a:ext>
            </a:extLst>
          </p:cNvPr>
          <p:cNvCxnSpPr/>
          <p:nvPr/>
        </p:nvCxnSpPr>
        <p:spPr>
          <a:xfrm>
            <a:off x="3608013" y="1765581"/>
            <a:ext cx="0" cy="427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A975C7-33A3-4674-A01A-D6381A5096C2}"/>
              </a:ext>
            </a:extLst>
          </p:cNvPr>
          <p:cNvCxnSpPr>
            <a:cxnSpLocks/>
          </p:cNvCxnSpPr>
          <p:nvPr/>
        </p:nvCxnSpPr>
        <p:spPr>
          <a:xfrm>
            <a:off x="1453402" y="3684868"/>
            <a:ext cx="9014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C56274-4199-433C-BEE0-54757A4F3519}"/>
              </a:ext>
            </a:extLst>
          </p:cNvPr>
          <p:cNvCxnSpPr/>
          <p:nvPr/>
        </p:nvCxnSpPr>
        <p:spPr>
          <a:xfrm>
            <a:off x="5581650" y="2134813"/>
            <a:ext cx="6353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BB1E32-D227-4BE1-9454-B41798AEB2DB}"/>
              </a:ext>
            </a:extLst>
          </p:cNvPr>
          <p:cNvSpPr txBox="1"/>
          <p:nvPr/>
        </p:nvSpPr>
        <p:spPr>
          <a:xfrm>
            <a:off x="5563160" y="21337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3D5701-BE3F-45B3-A416-287C0016D47D}"/>
              </a:ext>
            </a:extLst>
          </p:cNvPr>
          <p:cNvCxnSpPr/>
          <p:nvPr/>
        </p:nvCxnSpPr>
        <p:spPr>
          <a:xfrm flipH="1">
            <a:off x="5044328" y="5227638"/>
            <a:ext cx="537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DB1DDB-DAC8-45BA-849C-38D2614B1DF6}"/>
              </a:ext>
            </a:extLst>
          </p:cNvPr>
          <p:cNvSpPr txBox="1"/>
          <p:nvPr/>
        </p:nvSpPr>
        <p:spPr>
          <a:xfrm>
            <a:off x="5058365" y="4858306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347FB6-8D22-4FED-BB3A-5986C29C60FC}"/>
              </a:ext>
            </a:extLst>
          </p:cNvPr>
          <p:cNvSpPr/>
          <p:nvPr/>
        </p:nvSpPr>
        <p:spPr>
          <a:xfrm>
            <a:off x="8424864" y="1576388"/>
            <a:ext cx="576243" cy="54292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2C2FF3-CFD0-44F7-9A87-2762DF6A5754}"/>
              </a:ext>
            </a:extLst>
          </p:cNvPr>
          <p:cNvCxnSpPr/>
          <p:nvPr/>
        </p:nvCxnSpPr>
        <p:spPr>
          <a:xfrm flipV="1">
            <a:off x="1866900" y="1765581"/>
            <a:ext cx="7267575" cy="391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7D53969-769F-449D-B3DF-C6BB910606EB}"/>
              </a:ext>
            </a:extLst>
          </p:cNvPr>
          <p:cNvCxnSpPr/>
          <p:nvPr/>
        </p:nvCxnSpPr>
        <p:spPr>
          <a:xfrm>
            <a:off x="5581650" y="1636064"/>
            <a:ext cx="0" cy="4397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69BB958-D1A9-419A-B5CC-6028BBFB93B5}"/>
              </a:ext>
            </a:extLst>
          </p:cNvPr>
          <p:cNvSpPr/>
          <p:nvPr/>
        </p:nvSpPr>
        <p:spPr>
          <a:xfrm>
            <a:off x="3425647" y="1502424"/>
            <a:ext cx="1908362" cy="69428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FA072-C4F8-48DB-BE5D-470C4C57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모델</a:t>
            </a:r>
            <a:endParaRPr lang="en-US" dirty="0"/>
          </a:p>
        </p:txBody>
      </p:sp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1BD6C693-02BE-4C98-BD24-2977737BD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87499"/>
              </p:ext>
            </p:extLst>
          </p:nvPr>
        </p:nvGraphicFramePr>
        <p:xfrm>
          <a:off x="952500" y="1619250"/>
          <a:ext cx="10515599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7EFFAB-0568-416F-AFFD-C13B206A3120}"/>
              </a:ext>
            </a:extLst>
          </p:cNvPr>
          <p:cNvCxnSpPr/>
          <p:nvPr/>
        </p:nvCxnSpPr>
        <p:spPr>
          <a:xfrm>
            <a:off x="6000750" y="819150"/>
            <a:ext cx="0" cy="584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A31AE8-B8AC-4411-A182-801EC1595343}"/>
              </a:ext>
            </a:extLst>
          </p:cNvPr>
          <p:cNvCxnSpPr/>
          <p:nvPr/>
        </p:nvCxnSpPr>
        <p:spPr>
          <a:xfrm>
            <a:off x="695324" y="3752850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B1D527-8217-4427-9C68-EE3C1F53021F}"/>
              </a:ext>
            </a:extLst>
          </p:cNvPr>
          <p:cNvSpPr/>
          <p:nvPr/>
        </p:nvSpPr>
        <p:spPr>
          <a:xfrm>
            <a:off x="1266825" y="6105525"/>
            <a:ext cx="3371850" cy="0"/>
          </a:xfrm>
          <a:custGeom>
            <a:avLst/>
            <a:gdLst>
              <a:gd name="connsiteX0" fmla="*/ 0 w 3371850"/>
              <a:gd name="connsiteY0" fmla="*/ 0 h 0"/>
              <a:gd name="connsiteX1" fmla="*/ 3371850 w 3371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850">
                <a:moveTo>
                  <a:pt x="0" y="0"/>
                </a:moveTo>
                <a:lnTo>
                  <a:pt x="337185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FA6433E-415F-4B5F-AD62-8333D0642AF8}"/>
              </a:ext>
            </a:extLst>
          </p:cNvPr>
          <p:cNvSpPr/>
          <p:nvPr/>
        </p:nvSpPr>
        <p:spPr>
          <a:xfrm>
            <a:off x="5248279" y="3743327"/>
            <a:ext cx="742946" cy="2362198"/>
          </a:xfrm>
          <a:custGeom>
            <a:avLst/>
            <a:gdLst>
              <a:gd name="connsiteX0" fmla="*/ 0 w 1343025"/>
              <a:gd name="connsiteY0" fmla="*/ 2371725 h 2371725"/>
              <a:gd name="connsiteX1" fmla="*/ 838200 w 1343025"/>
              <a:gd name="connsiteY1" fmla="*/ 1819275 h 2371725"/>
              <a:gd name="connsiteX2" fmla="*/ 1343025 w 1343025"/>
              <a:gd name="connsiteY2" fmla="*/ 0 h 237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025" h="2371725">
                <a:moveTo>
                  <a:pt x="0" y="2371725"/>
                </a:moveTo>
                <a:cubicBezTo>
                  <a:pt x="307181" y="2293143"/>
                  <a:pt x="614363" y="2214562"/>
                  <a:pt x="838200" y="1819275"/>
                </a:cubicBezTo>
                <a:cubicBezTo>
                  <a:pt x="1062037" y="1423988"/>
                  <a:pt x="1202531" y="711994"/>
                  <a:pt x="13430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799EE54-6573-4BF3-852A-ABF70A55F378}"/>
              </a:ext>
            </a:extLst>
          </p:cNvPr>
          <p:cNvSpPr/>
          <p:nvPr/>
        </p:nvSpPr>
        <p:spPr>
          <a:xfrm>
            <a:off x="6000750" y="1759079"/>
            <a:ext cx="5372100" cy="2003296"/>
          </a:xfrm>
          <a:custGeom>
            <a:avLst/>
            <a:gdLst>
              <a:gd name="connsiteX0" fmla="*/ 0 w 5372100"/>
              <a:gd name="connsiteY0" fmla="*/ 2003296 h 2003296"/>
              <a:gd name="connsiteX1" fmla="*/ 219075 w 5372100"/>
              <a:gd name="connsiteY1" fmla="*/ 412621 h 2003296"/>
              <a:gd name="connsiteX2" fmla="*/ 638175 w 5372100"/>
              <a:gd name="connsiteY2" fmla="*/ 31621 h 2003296"/>
              <a:gd name="connsiteX3" fmla="*/ 657225 w 5372100"/>
              <a:gd name="connsiteY3" fmla="*/ 22096 h 2003296"/>
              <a:gd name="connsiteX4" fmla="*/ 5372100 w 5372100"/>
              <a:gd name="connsiteY4" fmla="*/ 12571 h 200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100" h="2003296">
                <a:moveTo>
                  <a:pt x="0" y="2003296"/>
                </a:moveTo>
                <a:cubicBezTo>
                  <a:pt x="56356" y="1372265"/>
                  <a:pt x="112712" y="741234"/>
                  <a:pt x="219075" y="412621"/>
                </a:cubicBezTo>
                <a:cubicBezTo>
                  <a:pt x="325438" y="84008"/>
                  <a:pt x="638175" y="31621"/>
                  <a:pt x="638175" y="31621"/>
                </a:cubicBezTo>
                <a:cubicBezTo>
                  <a:pt x="711200" y="-33466"/>
                  <a:pt x="657225" y="22096"/>
                  <a:pt x="657225" y="22096"/>
                </a:cubicBezTo>
                <a:lnTo>
                  <a:pt x="5372100" y="125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C8BE8C-6C14-4D21-B6A5-E12E9BE00BBE}"/>
              </a:ext>
            </a:extLst>
          </p:cNvPr>
          <p:cNvCxnSpPr>
            <a:endCxn id="17" idx="0"/>
          </p:cNvCxnSpPr>
          <p:nvPr/>
        </p:nvCxnSpPr>
        <p:spPr>
          <a:xfrm>
            <a:off x="4638675" y="6105525"/>
            <a:ext cx="609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4D47AD5-A7F1-49F6-B19E-2E46B5F7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908174"/>
            <a:ext cx="3476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D83F1-D1D5-4FC1-A00E-0C2AD7B9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B10DB-7FD8-4B42-BAD5-4071DC61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90688"/>
            <a:ext cx="4057650" cy="809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8CE57D-4BCD-4EA4-8733-E527A660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23" y="2918564"/>
            <a:ext cx="5610451" cy="341079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3AC64B5-96FD-4229-BDCB-DBC6D712D8D5}"/>
              </a:ext>
            </a:extLst>
          </p:cNvPr>
          <p:cNvSpPr/>
          <p:nvPr/>
        </p:nvSpPr>
        <p:spPr>
          <a:xfrm>
            <a:off x="4141694" y="5634457"/>
            <a:ext cx="394447" cy="3585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3B096D-0C47-4EBE-BDC9-AA273DAA9206}"/>
              </a:ext>
            </a:extLst>
          </p:cNvPr>
          <p:cNvSpPr/>
          <p:nvPr/>
        </p:nvSpPr>
        <p:spPr>
          <a:xfrm>
            <a:off x="2447365" y="4007224"/>
            <a:ext cx="233082" cy="2061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DCFAF63-D315-4CC6-89F6-A79E4FB44A76}"/>
              </a:ext>
            </a:extLst>
          </p:cNvPr>
          <p:cNvSpPr/>
          <p:nvPr/>
        </p:nvSpPr>
        <p:spPr>
          <a:xfrm>
            <a:off x="2922494" y="4597069"/>
            <a:ext cx="233082" cy="2061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E1178F-FABA-4917-9EFE-F7FEACD399A0}"/>
              </a:ext>
            </a:extLst>
          </p:cNvPr>
          <p:cNvSpPr/>
          <p:nvPr/>
        </p:nvSpPr>
        <p:spPr>
          <a:xfrm>
            <a:off x="3286125" y="4520869"/>
            <a:ext cx="233082" cy="2061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8964BF-62B2-4EC9-A918-72CDF9CACEDF}"/>
              </a:ext>
            </a:extLst>
          </p:cNvPr>
          <p:cNvSpPr/>
          <p:nvPr/>
        </p:nvSpPr>
        <p:spPr>
          <a:xfrm>
            <a:off x="3578038" y="5428269"/>
            <a:ext cx="233082" cy="2061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D7D44095-F1FA-454B-969D-2D1939C7B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40" y="319636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E308-D77F-4BDB-B169-5EB3B02B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ko-KR" altLang="en-US" dirty="0"/>
              <a:t>로그함수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CF7CC-5B8E-4FFE-B1E1-56EB0A584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y = -log(x)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DA82A-EAA7-4B10-B0DF-873B293B2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y = -log(1-x)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EAFC07-5D58-4240-A9C7-1F5344DBBCCE}"/>
              </a:ext>
            </a:extLst>
          </p:cNvPr>
          <p:cNvCxnSpPr>
            <a:cxnSpLocks/>
          </p:cNvCxnSpPr>
          <p:nvPr/>
        </p:nvCxnSpPr>
        <p:spPr>
          <a:xfrm>
            <a:off x="6267972" y="3874124"/>
            <a:ext cx="15111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CFE943-134B-446E-961B-BED393E46118}"/>
              </a:ext>
            </a:extLst>
          </p:cNvPr>
          <p:cNvCxnSpPr>
            <a:cxnSpLocks/>
          </p:cNvCxnSpPr>
          <p:nvPr/>
        </p:nvCxnSpPr>
        <p:spPr>
          <a:xfrm flipV="1">
            <a:off x="6940929" y="2654925"/>
            <a:ext cx="0" cy="141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호 10">
            <a:extLst>
              <a:ext uri="{FF2B5EF4-FFF2-40B4-BE49-F238E27FC236}">
                <a16:creationId xmlns:a16="http://schemas.microsoft.com/office/drawing/2014/main" id="{4227AB26-5252-4C7C-82F9-7C24EA9F69EB}"/>
              </a:ext>
            </a:extLst>
          </p:cNvPr>
          <p:cNvSpPr/>
          <p:nvPr/>
        </p:nvSpPr>
        <p:spPr>
          <a:xfrm flipV="1">
            <a:off x="6492073" y="1593485"/>
            <a:ext cx="903179" cy="22677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5BF438-BEA4-4798-B4D8-451B44641E8D}"/>
              </a:ext>
            </a:extLst>
          </p:cNvPr>
          <p:cNvCxnSpPr>
            <a:cxnSpLocks/>
          </p:cNvCxnSpPr>
          <p:nvPr/>
        </p:nvCxnSpPr>
        <p:spPr>
          <a:xfrm>
            <a:off x="7460883" y="2506446"/>
            <a:ext cx="0" cy="136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72E415-16EF-43F8-A71E-66F70739E0C8}"/>
              </a:ext>
            </a:extLst>
          </p:cNvPr>
          <p:cNvSpPr txBox="1"/>
          <p:nvPr/>
        </p:nvSpPr>
        <p:spPr>
          <a:xfrm>
            <a:off x="6267972" y="3874124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  <a:r>
              <a:rPr lang="ko-KR" altLang="en-US" sz="800" dirty="0"/>
              <a:t>보다 </a:t>
            </a:r>
            <a:endParaRPr lang="en-US" altLang="ko-KR" sz="800" dirty="0"/>
          </a:p>
          <a:p>
            <a:r>
              <a:rPr lang="ko-KR" altLang="en-US" sz="800" dirty="0"/>
              <a:t>작을 리 없음</a:t>
            </a:r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D27E0-DB1A-45E5-9136-9F059364A853}"/>
              </a:ext>
            </a:extLst>
          </p:cNvPr>
          <p:cNvSpPr txBox="1"/>
          <p:nvPr/>
        </p:nvSpPr>
        <p:spPr>
          <a:xfrm>
            <a:off x="7336490" y="38484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C89C14-ED24-4833-9476-041977FDE18B}"/>
              </a:ext>
            </a:extLst>
          </p:cNvPr>
          <p:cNvCxnSpPr>
            <a:cxnSpLocks/>
          </p:cNvCxnSpPr>
          <p:nvPr/>
        </p:nvCxnSpPr>
        <p:spPr>
          <a:xfrm flipV="1">
            <a:off x="1152376" y="3913095"/>
            <a:ext cx="972040" cy="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02A9F9-0696-4E18-9BED-557447FB328A}"/>
              </a:ext>
            </a:extLst>
          </p:cNvPr>
          <p:cNvCxnSpPr>
            <a:cxnSpLocks/>
          </p:cNvCxnSpPr>
          <p:nvPr/>
        </p:nvCxnSpPr>
        <p:spPr>
          <a:xfrm flipV="1">
            <a:off x="1286216" y="2693895"/>
            <a:ext cx="0" cy="141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761368-BDD9-4B1C-866C-908FC2DF4927}"/>
              </a:ext>
            </a:extLst>
          </p:cNvPr>
          <p:cNvSpPr txBox="1"/>
          <p:nvPr/>
        </p:nvSpPr>
        <p:spPr>
          <a:xfrm>
            <a:off x="1793957" y="392325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/>
              <a:t>보다 </a:t>
            </a:r>
            <a:endParaRPr lang="en-US" altLang="ko-KR" sz="800" dirty="0"/>
          </a:p>
          <a:p>
            <a:r>
              <a:rPr lang="ko-KR" altLang="en-US" sz="800" dirty="0"/>
              <a:t>클 리 없음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8FE17-55A2-4166-98A4-E119544A18BC}"/>
              </a:ext>
            </a:extLst>
          </p:cNvPr>
          <p:cNvSpPr txBox="1"/>
          <p:nvPr/>
        </p:nvSpPr>
        <p:spPr>
          <a:xfrm>
            <a:off x="1681777" y="38873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F88DCCA-5C95-47EF-8231-092227E917B2}"/>
              </a:ext>
            </a:extLst>
          </p:cNvPr>
          <p:cNvSpPr/>
          <p:nvPr/>
        </p:nvSpPr>
        <p:spPr>
          <a:xfrm flipH="1" flipV="1">
            <a:off x="1325166" y="2130354"/>
            <a:ext cx="973875" cy="17827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65034C-EABE-4554-B5BB-55FAA4D81BEC}"/>
                  </a:ext>
                </a:extLst>
              </p:cNvPr>
              <p:cNvSpPr txBox="1"/>
              <p:nvPr/>
            </p:nvSpPr>
            <p:spPr>
              <a:xfrm>
                <a:off x="2832847" y="2805953"/>
                <a:ext cx="256031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가정이 맞았을 때</a:t>
                </a:r>
                <a:endParaRPr lang="en-US" altLang="ko-KR" dirty="0"/>
              </a:p>
              <a:p>
                <a:r>
                  <a:rPr lang="en-US" dirty="0"/>
                  <a:t>H(x)=1 -&gt; Cost(1) = 0</a:t>
                </a:r>
              </a:p>
              <a:p>
                <a:endParaRPr lang="en-US" dirty="0"/>
              </a:p>
              <a:p>
                <a:r>
                  <a:rPr lang="ko-KR" altLang="en-US" dirty="0"/>
                  <a:t>가정이 틀렸을 때</a:t>
                </a:r>
                <a:endParaRPr lang="en-US" altLang="ko-KR" dirty="0"/>
              </a:p>
              <a:p>
                <a:r>
                  <a:rPr lang="en-US" dirty="0"/>
                  <a:t>H(x)=0 -&gt; Cost(0)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 수정이 진행됨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65034C-EABE-4554-B5BB-55FAA4D8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47" y="2805953"/>
                <a:ext cx="2560316" cy="2308324"/>
              </a:xfrm>
              <a:prstGeom prst="rect">
                <a:avLst/>
              </a:prstGeom>
              <a:blipFill>
                <a:blip r:embed="rId2"/>
                <a:stretch>
                  <a:fillRect l="-2143" t="-1319" r="-1190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D49832-0025-48C7-B646-61581205992E}"/>
                  </a:ext>
                </a:extLst>
              </p:cNvPr>
              <p:cNvSpPr txBox="1"/>
              <p:nvPr/>
            </p:nvSpPr>
            <p:spPr>
              <a:xfrm>
                <a:off x="8306518" y="2805953"/>
                <a:ext cx="256031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가정이 맞았을 때</a:t>
                </a:r>
                <a:endParaRPr lang="en-US" altLang="ko-KR" dirty="0"/>
              </a:p>
              <a:p>
                <a:r>
                  <a:rPr lang="en-US" dirty="0"/>
                  <a:t>H(x)=0 -&gt; Cost(0) = 0</a:t>
                </a:r>
              </a:p>
              <a:p>
                <a:endParaRPr lang="en-US" dirty="0"/>
              </a:p>
              <a:p>
                <a:r>
                  <a:rPr lang="ko-KR" altLang="en-US" dirty="0"/>
                  <a:t>가정이 틀렸을 때</a:t>
                </a:r>
                <a:endParaRPr lang="en-US" altLang="ko-KR" dirty="0"/>
              </a:p>
              <a:p>
                <a:r>
                  <a:rPr lang="en-US" dirty="0"/>
                  <a:t>H(x)=1 -&gt; Cost(1)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 수정이 진행됨</a:t>
                </a:r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D49832-0025-48C7-B646-61581205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8" y="2805953"/>
                <a:ext cx="2560316" cy="2308324"/>
              </a:xfrm>
              <a:prstGeom prst="rect">
                <a:avLst/>
              </a:prstGeom>
              <a:blipFill>
                <a:blip r:embed="rId3"/>
                <a:stretch>
                  <a:fillRect l="-2143" t="-1319" r="-1190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60081-802D-4E55-8DD5-938BA18F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AA6E7-AA59-488B-8543-650E97EB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690688"/>
            <a:ext cx="7824788" cy="26227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CCF971-ABBA-467E-B7F2-5A366FBC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4410075"/>
            <a:ext cx="400050" cy="514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B449C7-A236-479F-A04E-816D66E8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87" y="4313401"/>
            <a:ext cx="6526320" cy="853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E74350-DCD4-4E72-A083-0F16E62D7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4410075"/>
            <a:ext cx="411956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199AE-BEAD-4FF6-B853-B033454E2AA4}"/>
              </a:ext>
            </a:extLst>
          </p:cNvPr>
          <p:cNvSpPr txBox="1"/>
          <p:nvPr/>
        </p:nvSpPr>
        <p:spPr>
          <a:xfrm>
            <a:off x="2401816" y="4886325"/>
            <a:ext cx="1136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GDA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5B5437-91DE-4B14-9380-9BE4AC524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74" y="5167312"/>
            <a:ext cx="5210175" cy="14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239F2A-412D-45C2-8FE3-A3F570DA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1347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다음 시간엔</a:t>
            </a:r>
            <a:r>
              <a:rPr lang="en-US" altLang="ko-KR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altLang="ko-KR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354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Logistic  Regression</vt:lpstr>
      <vt:lpstr>1 or 0</vt:lpstr>
      <vt:lpstr>Linear Regression 그대로 이용하면?</vt:lpstr>
      <vt:lpstr>그러나</vt:lpstr>
      <vt:lpstr>새로운 모델</vt:lpstr>
      <vt:lpstr>Cost function</vt:lpstr>
      <vt:lpstr>Idea: 로그함수</vt:lpstr>
      <vt:lpstr>정리</vt:lpstr>
      <vt:lpstr>다음 시간엔…  Softmax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 Regression</dc:title>
  <dc:creator>이 자룡</dc:creator>
  <cp:lastModifiedBy>이 자룡</cp:lastModifiedBy>
  <cp:revision>1</cp:revision>
  <dcterms:created xsi:type="dcterms:W3CDTF">2019-11-03T14:59:42Z</dcterms:created>
  <dcterms:modified xsi:type="dcterms:W3CDTF">2019-11-03T15:00:16Z</dcterms:modified>
</cp:coreProperties>
</file>