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63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B7930-BBCD-4090-B726-92EE42E30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1582BC-E97D-4ABE-9514-E9F650BFF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29218-072C-4A8D-AC13-7A1E4A49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9FBF5-8531-4A98-B622-2C072092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D5A8E-E558-437E-A86E-79C274E3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849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B5314-C43E-41CC-820F-11F4711C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AE6481-BFD1-4ECB-BFCB-23446D5E6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F8314-A59B-4359-9AF9-9764A4BE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5664C-EB49-4132-A441-920EE774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0B8DB-8AA8-4A6B-A817-107CA3D1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596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AEC6E4-90EC-48AB-9806-76D04A312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592BBD-F9AA-454D-90CD-C8D39C23B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F7D62-07D9-4036-91BD-E30FB818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16763-04D4-441C-8F90-C204CC85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CE609-53DE-4280-B154-A8800DC1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716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940C2-366C-4E52-98F4-7D9ADB47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EE853-4EF7-42AD-865F-4687251B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8EC28-630F-43B0-BFDA-9F9B6573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6AC9B-A7EB-4992-9614-A8249AD4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1533-B6AF-4569-9185-6D0D9851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192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C2D7C-D450-445A-BBE4-C70F9053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5174F-065F-4143-AE82-1A2CB51A8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53BDF-E8AD-43E1-9B72-AC73A88C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93F94-5E15-4D16-A0E2-1AF082D7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B69BC-1130-4614-9EBD-B92DC1B7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87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6E7D6-A158-41E1-84D7-BC7957F2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D8852-37A3-4E97-936B-AFE3A1D86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619EA-64F6-49F0-8ED4-3DD39DC46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61AB7-B306-490D-A91C-BAF15A62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A92291-8BFC-441D-AE42-D4672AD0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F6DA5-7367-4001-8067-1F447378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076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9C4FD-D402-4705-9A80-90318091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38BBB-2AAA-4B08-BD19-482D88A4E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2DA2BE-AC3C-471C-B57E-3F8882CD8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7BAD25-E8E8-4FE8-95C8-45AAEDA8C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350E83-C2C3-4576-81D9-B01AD25F6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789AF4-8ACE-4182-9EC7-B405185F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9ACFD-33C5-43E9-9F5B-1F90ECC0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95B87E-D465-494D-94CC-CC5A571B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57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91094-1B85-477D-B7DB-F9A51A5C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2DE73B-AF87-4E56-A0CE-A9A4D9B1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1F1F5-2F2B-45C0-82A3-F1730343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C7D5B6-9C66-415A-904B-9D89CF32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490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2B90F2-C090-4272-83AC-8DDE622A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4808-A4B6-4CB9-A10F-6423AA11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F59BC-B269-42E5-8FE7-EBBAA6D1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323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B9BD6-BA46-4E52-835B-857770BF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2B993-F530-4A57-8DAE-9311FD27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7E14BE-6438-4204-91D7-65DDFE7BA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095FF-3450-46D3-9B53-8BD884C5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80201-DAFA-4FCB-8EC5-0E7ABC3C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16E901-7409-4FE8-B238-F2C101E6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6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A1B2F-8F0E-44AF-88FF-38533380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53B9FD-0A46-4F54-9B04-5C6D25B4E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7745CE-2249-453F-9EC9-2304E6BFC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7B758-97CE-4662-AA83-E01E65A0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C8509-E1AD-4121-97DC-4A54E313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A85CB-84EB-470C-B230-499185BE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322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DF1A14-53E2-4EA5-97CD-10432ECF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C55E8-7170-40F1-8558-CC91C6085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B6F7E-BFAF-4D4F-B7B4-A19A0104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11/7/2019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65A7E-9B68-4B30-B973-79F23FF4D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934E4-93C4-48DD-9AA9-CB1C84083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3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텍스트, 칠판이(가) 표시된 사진&#10;&#10;자동 생성된 설명">
            <a:extLst>
              <a:ext uri="{FF2B5EF4-FFF2-40B4-BE49-F238E27FC236}">
                <a16:creationId xmlns:a16="http://schemas.microsoft.com/office/drawing/2014/main" id="{7B015E61-B7C1-48B6-84F7-9D33A0D667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6856" b="6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4656F8-9D2A-47EE-8921-3E1B76E04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US" sz="8000"/>
              <a:t>Softmax </a:t>
            </a:r>
            <a:br>
              <a:rPr lang="en-US" sz="8000"/>
            </a:br>
            <a:r>
              <a:rPr lang="en-US" sz="8000"/>
              <a:t>Regression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DC3672-60CD-477C-825D-5840A7BBB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ko-KR" altLang="en-US"/>
              <a:t>컴퓨터과학과 </a:t>
            </a:r>
            <a:r>
              <a:rPr lang="en-US" altLang="ko-KR"/>
              <a:t>12</a:t>
            </a:r>
            <a:r>
              <a:rPr lang="ko-KR" altLang="en-US"/>
              <a:t>학번 이자룡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283738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33DB2-E37E-49D7-8BDB-D167141B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학점 예측하기</a:t>
            </a:r>
            <a:endParaRPr lang="en-US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B42828F5-AC57-45CC-99D5-62AA0AC66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12557"/>
              </p:ext>
            </p:extLst>
          </p:nvPr>
        </p:nvGraphicFramePr>
        <p:xfrm>
          <a:off x="1449295" y="2046443"/>
          <a:ext cx="3875739" cy="255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13">
                  <a:extLst>
                    <a:ext uri="{9D8B030D-6E8A-4147-A177-3AD203B41FA5}">
                      <a16:colId xmlns:a16="http://schemas.microsoft.com/office/drawing/2014/main" val="3850833691"/>
                    </a:ext>
                  </a:extLst>
                </a:gridCol>
                <a:gridCol w="1291913">
                  <a:extLst>
                    <a:ext uri="{9D8B030D-6E8A-4147-A177-3AD203B41FA5}">
                      <a16:colId xmlns:a16="http://schemas.microsoft.com/office/drawing/2014/main" val="3629393878"/>
                    </a:ext>
                  </a:extLst>
                </a:gridCol>
                <a:gridCol w="1291913">
                  <a:extLst>
                    <a:ext uri="{9D8B030D-6E8A-4147-A177-3AD203B41FA5}">
                      <a16:colId xmlns:a16="http://schemas.microsoft.com/office/drawing/2014/main" val="3007234792"/>
                    </a:ext>
                  </a:extLst>
                </a:gridCol>
              </a:tblGrid>
              <a:tr h="382079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ko-KR" altLang="en-US" dirty="0"/>
                        <a:t>공부시간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ko-KR" altLang="en-US" dirty="0"/>
                        <a:t>출석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ko-KR" altLang="en-US" dirty="0"/>
                        <a:t>성적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85339"/>
                  </a:ext>
                </a:extLst>
              </a:tr>
              <a:tr h="3820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7398"/>
                  </a:ext>
                </a:extLst>
              </a:tr>
              <a:tr h="38207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06217"/>
                  </a:ext>
                </a:extLst>
              </a:tr>
              <a:tr h="3820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06941"/>
                  </a:ext>
                </a:extLst>
              </a:tr>
              <a:tr h="3820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2864"/>
                  </a:ext>
                </a:extLst>
              </a:tr>
              <a:tr h="38207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56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8C1C30-EE93-41A6-8CCB-6CAC9E891F76}"/>
              </a:ext>
            </a:extLst>
          </p:cNvPr>
          <p:cNvSpPr txBox="1"/>
          <p:nvPr/>
        </p:nvSpPr>
        <p:spPr>
          <a:xfrm>
            <a:off x="5836023" y="3059668"/>
            <a:ext cx="573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공부를 </a:t>
            </a:r>
            <a:r>
              <a:rPr lang="en-US" altLang="ko-KR" dirty="0"/>
              <a:t>7</a:t>
            </a:r>
            <a:r>
              <a:rPr lang="ko-KR" altLang="en-US" dirty="0"/>
              <a:t>시간하고 출석을 </a:t>
            </a:r>
            <a:r>
              <a:rPr lang="en-US" altLang="ko-KR" dirty="0"/>
              <a:t>2</a:t>
            </a:r>
            <a:r>
              <a:rPr lang="ko-KR" altLang="en-US" dirty="0"/>
              <a:t>번 한 학생의 성적은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4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FD8BBC-1658-4B4B-8DEA-10359DBA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" y="1954284"/>
            <a:ext cx="5657650" cy="3180669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3FC30A0-E6DE-4EA8-BA99-B9E28BF3BF3D}"/>
              </a:ext>
            </a:extLst>
          </p:cNvPr>
          <p:cNvSpPr/>
          <p:nvPr/>
        </p:nvSpPr>
        <p:spPr>
          <a:xfrm>
            <a:off x="5781769" y="3311255"/>
            <a:ext cx="838200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E32300-6F0B-441F-ABF3-69B76FCBDC95}"/>
              </a:ext>
            </a:extLst>
          </p:cNvPr>
          <p:cNvCxnSpPr/>
          <p:nvPr/>
        </p:nvCxnSpPr>
        <p:spPr>
          <a:xfrm>
            <a:off x="7225553" y="1694329"/>
            <a:ext cx="0" cy="3451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F6365C-A7DC-457A-AA30-046763E86C4A}"/>
              </a:ext>
            </a:extLst>
          </p:cNvPr>
          <p:cNvCxnSpPr/>
          <p:nvPr/>
        </p:nvCxnSpPr>
        <p:spPr>
          <a:xfrm>
            <a:off x="6849035" y="4778188"/>
            <a:ext cx="4500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FBF0204-C72A-438F-9E16-40592D0AF2AE}"/>
              </a:ext>
            </a:extLst>
          </p:cNvPr>
          <p:cNvCxnSpPr/>
          <p:nvPr/>
        </p:nvCxnSpPr>
        <p:spPr>
          <a:xfrm>
            <a:off x="7530353" y="1622612"/>
            <a:ext cx="3523129" cy="2913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8B4915-4658-4C5A-984B-824DFA519838}"/>
              </a:ext>
            </a:extLst>
          </p:cNvPr>
          <p:cNvSpPr txBox="1"/>
          <p:nvPr/>
        </p:nvSpPr>
        <p:spPr>
          <a:xfrm>
            <a:off x="6758862" y="16226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8F2B3-7C54-41D9-9DA0-CEA89F020E3D}"/>
              </a:ext>
            </a:extLst>
          </p:cNvPr>
          <p:cNvSpPr txBox="1"/>
          <p:nvPr/>
        </p:nvSpPr>
        <p:spPr>
          <a:xfrm>
            <a:off x="10844130" y="4894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C488DE-722F-49F0-9CF4-F46F7C9A1002}"/>
              </a:ext>
            </a:extLst>
          </p:cNvPr>
          <p:cNvSpPr/>
          <p:nvPr/>
        </p:nvSpPr>
        <p:spPr>
          <a:xfrm>
            <a:off x="8059271" y="1743635"/>
            <a:ext cx="17032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C3C7D8-60B7-4BA8-A59F-32CA9CB76311}"/>
              </a:ext>
            </a:extLst>
          </p:cNvPr>
          <p:cNvSpPr/>
          <p:nvPr/>
        </p:nvSpPr>
        <p:spPr>
          <a:xfrm>
            <a:off x="8337178" y="1888850"/>
            <a:ext cx="17032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FD35CB-BFCD-4618-B265-95FF6E61E6B5}"/>
              </a:ext>
            </a:extLst>
          </p:cNvPr>
          <p:cNvSpPr/>
          <p:nvPr/>
        </p:nvSpPr>
        <p:spPr>
          <a:xfrm>
            <a:off x="9170896" y="1963271"/>
            <a:ext cx="17032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3BB7D5-8101-4334-BA35-880EB181970C}"/>
              </a:ext>
            </a:extLst>
          </p:cNvPr>
          <p:cNvSpPr/>
          <p:nvPr/>
        </p:nvSpPr>
        <p:spPr>
          <a:xfrm>
            <a:off x="8619566" y="2138083"/>
            <a:ext cx="17032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C62639-3A61-44DC-939C-27E711BB115D}"/>
              </a:ext>
            </a:extLst>
          </p:cNvPr>
          <p:cNvSpPr/>
          <p:nvPr/>
        </p:nvSpPr>
        <p:spPr>
          <a:xfrm>
            <a:off x="9421905" y="2169459"/>
            <a:ext cx="17032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FF3157-2E7B-4649-8798-BE7E05C826BB}"/>
              </a:ext>
            </a:extLst>
          </p:cNvPr>
          <p:cNvSpPr/>
          <p:nvPr/>
        </p:nvSpPr>
        <p:spPr>
          <a:xfrm>
            <a:off x="10125634" y="1619909"/>
            <a:ext cx="17032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811586-1BB5-410B-809D-196975DD5F52}"/>
              </a:ext>
            </a:extLst>
          </p:cNvPr>
          <p:cNvSpPr/>
          <p:nvPr/>
        </p:nvSpPr>
        <p:spPr>
          <a:xfrm>
            <a:off x="10654552" y="2946686"/>
            <a:ext cx="17032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14796D-979D-42F8-9FD5-B8039F6098D9}"/>
              </a:ext>
            </a:extLst>
          </p:cNvPr>
          <p:cNvSpPr/>
          <p:nvPr/>
        </p:nvSpPr>
        <p:spPr>
          <a:xfrm>
            <a:off x="9099176" y="2672373"/>
            <a:ext cx="17032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FC310-C171-422E-BFE7-22F7C577A7A9}"/>
              </a:ext>
            </a:extLst>
          </p:cNvPr>
          <p:cNvSpPr/>
          <p:nvPr/>
        </p:nvSpPr>
        <p:spPr>
          <a:xfrm>
            <a:off x="10134597" y="2569279"/>
            <a:ext cx="17032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475F5B-E9A0-4B66-B402-AFD893F899E1}"/>
              </a:ext>
            </a:extLst>
          </p:cNvPr>
          <p:cNvSpPr/>
          <p:nvPr/>
        </p:nvSpPr>
        <p:spPr>
          <a:xfrm>
            <a:off x="9592234" y="2727891"/>
            <a:ext cx="17032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E09C3F-8F4B-4C5F-AD86-DF804A224A84}"/>
              </a:ext>
            </a:extLst>
          </p:cNvPr>
          <p:cNvSpPr/>
          <p:nvPr/>
        </p:nvSpPr>
        <p:spPr>
          <a:xfrm>
            <a:off x="10134597" y="3213847"/>
            <a:ext cx="17032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CC70E0-0BDF-4779-B70B-ACD60CFECDB7}"/>
              </a:ext>
            </a:extLst>
          </p:cNvPr>
          <p:cNvSpPr/>
          <p:nvPr/>
        </p:nvSpPr>
        <p:spPr>
          <a:xfrm>
            <a:off x="10551459" y="3709567"/>
            <a:ext cx="17032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7A716350-5148-48B7-BD2E-CDEE319C2385}"/>
              </a:ext>
            </a:extLst>
          </p:cNvPr>
          <p:cNvSpPr/>
          <p:nvPr/>
        </p:nvSpPr>
        <p:spPr>
          <a:xfrm>
            <a:off x="7555675" y="3520427"/>
            <a:ext cx="170323" cy="2061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95035189-C98A-4BAE-AE89-1289D8EDC41E}"/>
              </a:ext>
            </a:extLst>
          </p:cNvPr>
          <p:cNvSpPr/>
          <p:nvPr/>
        </p:nvSpPr>
        <p:spPr>
          <a:xfrm>
            <a:off x="7682753" y="3099086"/>
            <a:ext cx="170323" cy="2061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9B83C0CA-5E75-4EF5-9198-2C10EB6172CA}"/>
              </a:ext>
            </a:extLst>
          </p:cNvPr>
          <p:cNvSpPr/>
          <p:nvPr/>
        </p:nvSpPr>
        <p:spPr>
          <a:xfrm>
            <a:off x="7821702" y="2586236"/>
            <a:ext cx="170323" cy="2061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C8AEC741-C842-49CB-9771-07ED54751A5F}"/>
              </a:ext>
            </a:extLst>
          </p:cNvPr>
          <p:cNvSpPr/>
          <p:nvPr/>
        </p:nvSpPr>
        <p:spPr>
          <a:xfrm>
            <a:off x="8413377" y="3238040"/>
            <a:ext cx="170323" cy="2061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D5DFC1E4-B558-4412-B0E1-DBD2BA99611A}"/>
              </a:ext>
            </a:extLst>
          </p:cNvPr>
          <p:cNvSpPr/>
          <p:nvPr/>
        </p:nvSpPr>
        <p:spPr>
          <a:xfrm>
            <a:off x="7992025" y="4109396"/>
            <a:ext cx="170323" cy="2061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259DF7FE-98C1-4FAC-A077-61BEA44E9B52}"/>
              </a:ext>
            </a:extLst>
          </p:cNvPr>
          <p:cNvSpPr/>
          <p:nvPr/>
        </p:nvSpPr>
        <p:spPr>
          <a:xfrm>
            <a:off x="8059271" y="3544619"/>
            <a:ext cx="170323" cy="2061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곱하기 기호 29">
            <a:extLst>
              <a:ext uri="{FF2B5EF4-FFF2-40B4-BE49-F238E27FC236}">
                <a16:creationId xmlns:a16="http://schemas.microsoft.com/office/drawing/2014/main" id="{C9D29225-6BD0-422E-A64D-D19AF9362145}"/>
              </a:ext>
            </a:extLst>
          </p:cNvPr>
          <p:cNvSpPr/>
          <p:nvPr/>
        </p:nvSpPr>
        <p:spPr>
          <a:xfrm>
            <a:off x="8588189" y="3866558"/>
            <a:ext cx="170323" cy="2061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곱하기 기호 30">
            <a:extLst>
              <a:ext uri="{FF2B5EF4-FFF2-40B4-BE49-F238E27FC236}">
                <a16:creationId xmlns:a16="http://schemas.microsoft.com/office/drawing/2014/main" id="{C8A1A0E4-34D3-4CF3-83AE-F89CFBB43444}"/>
              </a:ext>
            </a:extLst>
          </p:cNvPr>
          <p:cNvSpPr/>
          <p:nvPr/>
        </p:nvSpPr>
        <p:spPr>
          <a:xfrm>
            <a:off x="8858708" y="3654898"/>
            <a:ext cx="170323" cy="2061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곱하기 기호 31">
            <a:extLst>
              <a:ext uri="{FF2B5EF4-FFF2-40B4-BE49-F238E27FC236}">
                <a16:creationId xmlns:a16="http://schemas.microsoft.com/office/drawing/2014/main" id="{C1B910D9-86D9-4A09-A49A-D2F94C9332E4}"/>
              </a:ext>
            </a:extLst>
          </p:cNvPr>
          <p:cNvSpPr/>
          <p:nvPr/>
        </p:nvSpPr>
        <p:spPr>
          <a:xfrm>
            <a:off x="8749553" y="4165886"/>
            <a:ext cx="170323" cy="2061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곱하기 기호 32">
            <a:extLst>
              <a:ext uri="{FF2B5EF4-FFF2-40B4-BE49-F238E27FC236}">
                <a16:creationId xmlns:a16="http://schemas.microsoft.com/office/drawing/2014/main" id="{2158AA9F-29B7-4092-B04A-07DD36BA44C3}"/>
              </a:ext>
            </a:extLst>
          </p:cNvPr>
          <p:cNvSpPr/>
          <p:nvPr/>
        </p:nvSpPr>
        <p:spPr>
          <a:xfrm>
            <a:off x="9341225" y="3969652"/>
            <a:ext cx="170323" cy="2061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E0D409-5A45-47BA-96CC-42BD4C8DB356}"/>
              </a:ext>
            </a:extLst>
          </p:cNvPr>
          <p:cNvSpPr txBox="1"/>
          <p:nvPr/>
        </p:nvSpPr>
        <p:spPr>
          <a:xfrm>
            <a:off x="233082" y="591671"/>
            <a:ext cx="3736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0532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E9A9FC4-1EDB-4081-81A2-01776534C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546414"/>
              </p:ext>
            </p:extLst>
          </p:nvPr>
        </p:nvGraphicFramePr>
        <p:xfrm>
          <a:off x="633507" y="459689"/>
          <a:ext cx="3875739" cy="255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13">
                  <a:extLst>
                    <a:ext uri="{9D8B030D-6E8A-4147-A177-3AD203B41FA5}">
                      <a16:colId xmlns:a16="http://schemas.microsoft.com/office/drawing/2014/main" val="3850833691"/>
                    </a:ext>
                  </a:extLst>
                </a:gridCol>
                <a:gridCol w="1291913">
                  <a:extLst>
                    <a:ext uri="{9D8B030D-6E8A-4147-A177-3AD203B41FA5}">
                      <a16:colId xmlns:a16="http://schemas.microsoft.com/office/drawing/2014/main" val="3629393878"/>
                    </a:ext>
                  </a:extLst>
                </a:gridCol>
                <a:gridCol w="1291913">
                  <a:extLst>
                    <a:ext uri="{9D8B030D-6E8A-4147-A177-3AD203B41FA5}">
                      <a16:colId xmlns:a16="http://schemas.microsoft.com/office/drawing/2014/main" val="3007234792"/>
                    </a:ext>
                  </a:extLst>
                </a:gridCol>
              </a:tblGrid>
              <a:tr h="382079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ko-KR" altLang="en-US" dirty="0"/>
                        <a:t>공부시간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ko-KR" altLang="en-US" dirty="0"/>
                        <a:t>출석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ko-KR" altLang="en-US" dirty="0"/>
                        <a:t>성적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85339"/>
                  </a:ext>
                </a:extLst>
              </a:tr>
              <a:tr h="3820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7398"/>
                  </a:ext>
                </a:extLst>
              </a:tr>
              <a:tr h="38207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06217"/>
                  </a:ext>
                </a:extLst>
              </a:tr>
              <a:tr h="3820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06941"/>
                  </a:ext>
                </a:extLst>
              </a:tr>
              <a:tr h="3820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2864"/>
                  </a:ext>
                </a:extLst>
              </a:tr>
              <a:tr h="38207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5656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448F43-A5F9-4DAA-AE7A-0FDAF101D036}"/>
              </a:ext>
            </a:extLst>
          </p:cNvPr>
          <p:cNvCxnSpPr/>
          <p:nvPr/>
        </p:nvCxnSpPr>
        <p:spPr>
          <a:xfrm>
            <a:off x="6535271" y="1837765"/>
            <a:ext cx="0" cy="3971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3CD75FE-31DB-42C7-8EA3-431B51130A0D}"/>
              </a:ext>
            </a:extLst>
          </p:cNvPr>
          <p:cNvCxnSpPr/>
          <p:nvPr/>
        </p:nvCxnSpPr>
        <p:spPr>
          <a:xfrm>
            <a:off x="6096000" y="5342965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C24B9-0AAD-4FC0-9616-7CE0F19B80EA}"/>
              </a:ext>
            </a:extLst>
          </p:cNvPr>
          <p:cNvSpPr txBox="1"/>
          <p:nvPr/>
        </p:nvSpPr>
        <p:spPr>
          <a:xfrm>
            <a:off x="6096000" y="1837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3BC7B-FB28-44A2-BD25-973095102A3B}"/>
              </a:ext>
            </a:extLst>
          </p:cNvPr>
          <p:cNvSpPr txBox="1"/>
          <p:nvPr/>
        </p:nvSpPr>
        <p:spPr>
          <a:xfrm>
            <a:off x="10628977" y="54397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2DD05-9C28-425B-B1FF-12CBA7D811FC}"/>
              </a:ext>
            </a:extLst>
          </p:cNvPr>
          <p:cNvSpPr txBox="1"/>
          <p:nvPr/>
        </p:nvSpPr>
        <p:spPr>
          <a:xfrm>
            <a:off x="8919883" y="199731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F4503-3D8F-4E08-8BEC-88FA57A0A63F}"/>
              </a:ext>
            </a:extLst>
          </p:cNvPr>
          <p:cNvSpPr txBox="1"/>
          <p:nvPr/>
        </p:nvSpPr>
        <p:spPr>
          <a:xfrm>
            <a:off x="9446946" y="232363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FF424-D44D-49BB-A80E-67D5B4A72F7F}"/>
              </a:ext>
            </a:extLst>
          </p:cNvPr>
          <p:cNvSpPr txBox="1"/>
          <p:nvPr/>
        </p:nvSpPr>
        <p:spPr>
          <a:xfrm>
            <a:off x="7324165" y="414169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8512C-1085-4048-BAB2-7802F9E74448}"/>
              </a:ext>
            </a:extLst>
          </p:cNvPr>
          <p:cNvSpPr txBox="1"/>
          <p:nvPr/>
        </p:nvSpPr>
        <p:spPr>
          <a:xfrm>
            <a:off x="6974543" y="4625789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6C52C-640E-4C0C-8AF9-7AD7C0AF3C6F}"/>
              </a:ext>
            </a:extLst>
          </p:cNvPr>
          <p:cNvSpPr txBox="1"/>
          <p:nvPr/>
        </p:nvSpPr>
        <p:spPr>
          <a:xfrm>
            <a:off x="8203860" y="497363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352E947-A973-42FE-A829-8C4C29756E24}"/>
              </a:ext>
            </a:extLst>
          </p:cNvPr>
          <p:cNvCxnSpPr/>
          <p:nvPr/>
        </p:nvCxnSpPr>
        <p:spPr>
          <a:xfrm>
            <a:off x="7655859" y="1909482"/>
            <a:ext cx="268941" cy="383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1523E7-8BBA-44E2-AFC7-F7986E240D0A}"/>
              </a:ext>
            </a:extLst>
          </p:cNvPr>
          <p:cNvCxnSpPr/>
          <p:nvPr/>
        </p:nvCxnSpPr>
        <p:spPr>
          <a:xfrm>
            <a:off x="8427086" y="1734926"/>
            <a:ext cx="2620595" cy="2890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25A147A-575E-4B5D-A0AD-AFA138CEFE13}"/>
              </a:ext>
            </a:extLst>
          </p:cNvPr>
          <p:cNvCxnSpPr/>
          <p:nvPr/>
        </p:nvCxnSpPr>
        <p:spPr>
          <a:xfrm flipV="1">
            <a:off x="6953975" y="3429000"/>
            <a:ext cx="3884354" cy="181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94A9D3-02DD-4E71-8906-BD95AF35EEB7}"/>
              </a:ext>
            </a:extLst>
          </p:cNvPr>
          <p:cNvSpPr txBox="1"/>
          <p:nvPr/>
        </p:nvSpPr>
        <p:spPr>
          <a:xfrm>
            <a:off x="7159274" y="153115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or not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D977B-DED1-49DF-A42D-17C1A402A5F1}"/>
              </a:ext>
            </a:extLst>
          </p:cNvPr>
          <p:cNvSpPr txBox="1"/>
          <p:nvPr/>
        </p:nvSpPr>
        <p:spPr>
          <a:xfrm>
            <a:off x="10753143" y="469213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not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250AE3-2FB0-4FCD-A4FD-B499FC77316D}"/>
              </a:ext>
            </a:extLst>
          </p:cNvPr>
          <p:cNvSpPr txBox="1"/>
          <p:nvPr/>
        </p:nvSpPr>
        <p:spPr>
          <a:xfrm>
            <a:off x="10802745" y="306665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or not</a:t>
            </a:r>
          </a:p>
        </p:txBody>
      </p:sp>
    </p:spTree>
    <p:extLst>
      <p:ext uri="{BB962C8B-B14F-4D97-AF65-F5344CB8AC3E}">
        <p14:creationId xmlns:p14="http://schemas.microsoft.com/office/powerpoint/2010/main" val="56606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57C-529E-4B1A-8791-4D828687ACC8}"/>
                  </a:ext>
                </a:extLst>
              </p:cNvPr>
              <p:cNvSpPr txBox="1"/>
              <p:nvPr/>
            </p:nvSpPr>
            <p:spPr>
              <a:xfrm>
                <a:off x="1610742" y="2804831"/>
                <a:ext cx="1268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57C-529E-4B1A-8791-4D828687A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742" y="2804831"/>
                <a:ext cx="1268232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34F7A6-9D4E-497C-B0BD-A5B5D4A23EE8}"/>
                  </a:ext>
                </a:extLst>
              </p:cNvPr>
              <p:cNvSpPr txBox="1"/>
              <p:nvPr/>
            </p:nvSpPr>
            <p:spPr>
              <a:xfrm>
                <a:off x="2831326" y="2712770"/>
                <a:ext cx="502958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34F7A6-9D4E-497C-B0BD-A5B5D4A2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26" y="2712770"/>
                <a:ext cx="502958" cy="509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EE2C30-523D-4A75-A56D-BEB95AF4BDDC}"/>
                  </a:ext>
                </a:extLst>
              </p:cNvPr>
              <p:cNvSpPr txBox="1"/>
              <p:nvPr/>
            </p:nvSpPr>
            <p:spPr>
              <a:xfrm>
                <a:off x="1610742" y="3871631"/>
                <a:ext cx="1294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EE2C30-523D-4A75-A56D-BEB95AF4B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742" y="3871631"/>
                <a:ext cx="1294393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9CC0F0-6500-4E2D-A2CC-0F646EB53B80}"/>
                  </a:ext>
                </a:extLst>
              </p:cNvPr>
              <p:cNvSpPr txBox="1"/>
              <p:nvPr/>
            </p:nvSpPr>
            <p:spPr>
              <a:xfrm>
                <a:off x="2831326" y="3786722"/>
                <a:ext cx="502958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9CC0F0-6500-4E2D-A2CC-0F646EB53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26" y="3786722"/>
                <a:ext cx="502958" cy="509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470FF-FAEB-4A95-B3C9-C55C2046C5B7}"/>
                  </a:ext>
                </a:extLst>
              </p:cNvPr>
              <p:cNvSpPr txBox="1"/>
              <p:nvPr/>
            </p:nvSpPr>
            <p:spPr>
              <a:xfrm>
                <a:off x="1610742" y="4951878"/>
                <a:ext cx="1271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470FF-FAEB-4A95-B3C9-C55C2046C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742" y="4951878"/>
                <a:ext cx="1271951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945719-88FC-4941-87A7-C409D2CE3620}"/>
                  </a:ext>
                </a:extLst>
              </p:cNvPr>
              <p:cNvSpPr txBox="1"/>
              <p:nvPr/>
            </p:nvSpPr>
            <p:spPr>
              <a:xfrm>
                <a:off x="2831326" y="4860674"/>
                <a:ext cx="502958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945719-88FC-4941-87A7-C409D2CE3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26" y="4860674"/>
                <a:ext cx="502958" cy="5093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7C06A-FF6E-4E44-8B8E-1754F9A89DD4}"/>
                  </a:ext>
                </a:extLst>
              </p:cNvPr>
              <p:cNvSpPr txBox="1"/>
              <p:nvPr/>
            </p:nvSpPr>
            <p:spPr>
              <a:xfrm>
                <a:off x="1659355" y="1881584"/>
                <a:ext cx="1061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7C06A-FF6E-4E44-8B8E-1754F9A89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55" y="1881584"/>
                <a:ext cx="1061444" cy="276999"/>
              </a:xfrm>
              <a:prstGeom prst="rect">
                <a:avLst/>
              </a:prstGeom>
              <a:blipFill>
                <a:blip r:embed="rId8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3EB958-B55E-415F-B106-A033796551A8}"/>
                  </a:ext>
                </a:extLst>
              </p:cNvPr>
              <p:cNvSpPr txBox="1"/>
              <p:nvPr/>
            </p:nvSpPr>
            <p:spPr>
              <a:xfrm>
                <a:off x="2831326" y="1753224"/>
                <a:ext cx="502958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3EB958-B55E-415F-B106-A0337965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26" y="1753224"/>
                <a:ext cx="502958" cy="5093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74126F-628E-406C-8F34-3FDE1ED3E88E}"/>
                  </a:ext>
                </a:extLst>
              </p:cNvPr>
              <p:cNvSpPr txBox="1"/>
              <p:nvPr/>
            </p:nvSpPr>
            <p:spPr>
              <a:xfrm>
                <a:off x="824726" y="1298012"/>
                <a:ext cx="506292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74126F-628E-406C-8F34-3FDE1ED3E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26" y="1298012"/>
                <a:ext cx="506292" cy="303673"/>
              </a:xfrm>
              <a:prstGeom prst="rect">
                <a:avLst/>
              </a:prstGeom>
              <a:blipFill>
                <a:blip r:embed="rId10"/>
                <a:stretch>
                  <a:fillRect l="-7229" r="-722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042E30-9A1F-4C07-8CB5-B63E0E665C24}"/>
                  </a:ext>
                </a:extLst>
              </p:cNvPr>
              <p:cNvSpPr txBox="1"/>
              <p:nvPr/>
            </p:nvSpPr>
            <p:spPr>
              <a:xfrm>
                <a:off x="1379631" y="1320476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042E30-9A1F-4C07-8CB5-B63E0E66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31" y="1320476"/>
                <a:ext cx="254878" cy="276999"/>
              </a:xfrm>
              <a:prstGeom prst="rect">
                <a:avLst/>
              </a:prstGeom>
              <a:blipFill>
                <a:blip r:embed="rId11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A92FA-3406-4BC4-96EC-37A006906641}"/>
                  </a:ext>
                </a:extLst>
              </p:cNvPr>
              <p:cNvSpPr txBox="1"/>
              <p:nvPr/>
            </p:nvSpPr>
            <p:spPr>
              <a:xfrm>
                <a:off x="1682406" y="1311620"/>
                <a:ext cx="456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A92FA-3406-4BC4-96EC-37A006906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06" y="1311620"/>
                <a:ext cx="456087" cy="276999"/>
              </a:xfrm>
              <a:prstGeom prst="rect">
                <a:avLst/>
              </a:prstGeom>
              <a:blipFill>
                <a:blip r:embed="rId12"/>
                <a:stretch>
                  <a:fillRect l="-9333" r="-80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E7C90B-7F9D-4C1D-912F-984001298453}"/>
                  </a:ext>
                </a:extLst>
              </p:cNvPr>
              <p:cNvSpPr txBox="1"/>
              <p:nvPr/>
            </p:nvSpPr>
            <p:spPr>
              <a:xfrm>
                <a:off x="1378800" y="1836166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E7C90B-7F9D-4C1D-912F-984001298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00" y="1836166"/>
                <a:ext cx="254878" cy="276999"/>
              </a:xfrm>
              <a:prstGeom prst="rect">
                <a:avLst/>
              </a:prstGeom>
              <a:blipFill>
                <a:blip r:embed="rId13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2942C2-E2B3-473C-A82F-E12EF57F7F46}"/>
                  </a:ext>
                </a:extLst>
              </p:cNvPr>
              <p:cNvSpPr txBox="1"/>
              <p:nvPr/>
            </p:nvSpPr>
            <p:spPr>
              <a:xfrm>
                <a:off x="1378915" y="2814160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2942C2-E2B3-473C-A82F-E12EF57F7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15" y="2814160"/>
                <a:ext cx="254878" cy="276999"/>
              </a:xfrm>
              <a:prstGeom prst="rect">
                <a:avLst/>
              </a:prstGeom>
              <a:blipFill>
                <a:blip r:embed="rId14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CD85E6-3980-4A2F-BC2F-82490AD49BDF}"/>
                  </a:ext>
                </a:extLst>
              </p:cNvPr>
              <p:cNvSpPr txBox="1"/>
              <p:nvPr/>
            </p:nvSpPr>
            <p:spPr>
              <a:xfrm>
                <a:off x="1378915" y="3871631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CD85E6-3980-4A2F-BC2F-82490AD49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15" y="3871631"/>
                <a:ext cx="254878" cy="276999"/>
              </a:xfrm>
              <a:prstGeom prst="rect">
                <a:avLst/>
              </a:prstGeom>
              <a:blipFill>
                <a:blip r:embed="rId15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5F37C2-9808-4D69-ABB8-00E49054C281}"/>
                  </a:ext>
                </a:extLst>
              </p:cNvPr>
              <p:cNvSpPr txBox="1"/>
              <p:nvPr/>
            </p:nvSpPr>
            <p:spPr>
              <a:xfrm>
                <a:off x="1378800" y="4938431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5F37C2-9808-4D69-ABB8-00E4905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00" y="4938431"/>
                <a:ext cx="254878" cy="276999"/>
              </a:xfrm>
              <a:prstGeom prst="rect">
                <a:avLst/>
              </a:prstGeom>
              <a:blipFill>
                <a:blip r:embed="rId15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677D17-0F8C-4E49-B8AA-DF349C2732E7}"/>
                  </a:ext>
                </a:extLst>
              </p:cNvPr>
              <p:cNvSpPr txBox="1"/>
              <p:nvPr/>
            </p:nvSpPr>
            <p:spPr>
              <a:xfrm>
                <a:off x="798218" y="2778156"/>
                <a:ext cx="608693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677D17-0F8C-4E49-B8AA-DF349C273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18" y="2778156"/>
                <a:ext cx="608693" cy="303673"/>
              </a:xfrm>
              <a:prstGeom prst="rect">
                <a:avLst/>
              </a:prstGeom>
              <a:blipFill>
                <a:blip r:embed="rId16"/>
                <a:stretch>
                  <a:fillRect l="-7000" r="-5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52559E-8D4D-459C-B854-926C016E864D}"/>
                  </a:ext>
                </a:extLst>
              </p:cNvPr>
              <p:cNvSpPr txBox="1"/>
              <p:nvPr/>
            </p:nvSpPr>
            <p:spPr>
              <a:xfrm>
                <a:off x="804259" y="3863895"/>
                <a:ext cx="624595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52559E-8D4D-459C-B854-926C016E8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59" y="3863895"/>
                <a:ext cx="624595" cy="303673"/>
              </a:xfrm>
              <a:prstGeom prst="rect">
                <a:avLst/>
              </a:prstGeom>
              <a:blipFill>
                <a:blip r:embed="rId17"/>
                <a:stretch>
                  <a:fillRect l="-6863" r="-588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A0013B-EF18-4027-88BC-021AD7DA284E}"/>
                  </a:ext>
                </a:extLst>
              </p:cNvPr>
              <p:cNvSpPr txBox="1"/>
              <p:nvPr/>
            </p:nvSpPr>
            <p:spPr>
              <a:xfrm>
                <a:off x="812595" y="4925093"/>
                <a:ext cx="616259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A0013B-EF18-4027-88BC-021AD7DA2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95" y="4925093"/>
                <a:ext cx="616259" cy="303673"/>
              </a:xfrm>
              <a:prstGeom prst="rect">
                <a:avLst/>
              </a:prstGeom>
              <a:blipFill>
                <a:blip r:embed="rId18"/>
                <a:stretch>
                  <a:fillRect l="-5941" r="-594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3357E1-CA59-474F-A8F3-23232ED2CF6E}"/>
                  </a:ext>
                </a:extLst>
              </p:cNvPr>
              <p:cNvSpPr txBox="1"/>
              <p:nvPr/>
            </p:nvSpPr>
            <p:spPr>
              <a:xfrm>
                <a:off x="3848698" y="2891284"/>
                <a:ext cx="813107" cy="895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3357E1-CA59-474F-A8F3-23232ED2C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698" y="2891284"/>
                <a:ext cx="813107" cy="89543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6040B2-5193-4B9D-9DA1-C0F6CC4A9AFB}"/>
                  </a:ext>
                </a:extLst>
              </p:cNvPr>
              <p:cNvSpPr txBox="1"/>
              <p:nvPr/>
            </p:nvSpPr>
            <p:spPr>
              <a:xfrm>
                <a:off x="4661805" y="3200503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6040B2-5193-4B9D-9DA1-C0F6CC4A9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05" y="3200503"/>
                <a:ext cx="254878" cy="276999"/>
              </a:xfrm>
              <a:prstGeom prst="rect">
                <a:avLst/>
              </a:prstGeom>
              <a:blipFill>
                <a:blip r:embed="rId20"/>
                <a:stretch>
                  <a:fillRect l="-4762" r="-238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87DC63-07C4-49F1-961D-14A8328EC2E6}"/>
                  </a:ext>
                </a:extLst>
              </p:cNvPr>
              <p:cNvSpPr txBox="1"/>
              <p:nvPr/>
            </p:nvSpPr>
            <p:spPr>
              <a:xfrm>
                <a:off x="4920082" y="2891284"/>
                <a:ext cx="132132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87DC63-07C4-49F1-961D-14A8328EC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082" y="2891284"/>
                <a:ext cx="1321324" cy="88036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613942-B90D-44E6-81AF-017DD0245DAE}"/>
                  </a:ext>
                </a:extLst>
              </p:cNvPr>
              <p:cNvSpPr txBox="1"/>
              <p:nvPr/>
            </p:nvSpPr>
            <p:spPr>
              <a:xfrm>
                <a:off x="6241406" y="3084350"/>
                <a:ext cx="502958" cy="509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613942-B90D-44E6-81AF-017DD0245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406" y="3084350"/>
                <a:ext cx="502958" cy="50930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626F3F-A7CA-49E8-831D-7B0FF3677435}"/>
                  </a:ext>
                </a:extLst>
              </p:cNvPr>
              <p:cNvSpPr txBox="1"/>
              <p:nvPr/>
            </p:nvSpPr>
            <p:spPr>
              <a:xfrm>
                <a:off x="7043493" y="4559703"/>
                <a:ext cx="570477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626F3F-A7CA-49E8-831D-7B0FF3677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493" y="4559703"/>
                <a:ext cx="570477" cy="730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F0F97B-DF24-4237-A127-725AAE290BC4}"/>
                  </a:ext>
                </a:extLst>
              </p:cNvPr>
              <p:cNvSpPr txBox="1"/>
              <p:nvPr/>
            </p:nvSpPr>
            <p:spPr>
              <a:xfrm>
                <a:off x="6783517" y="4786593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F0F97B-DF24-4237-A127-725AAE29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517" y="4786593"/>
                <a:ext cx="254878" cy="276999"/>
              </a:xfrm>
              <a:prstGeom prst="rect">
                <a:avLst/>
              </a:prstGeom>
              <a:blipFill>
                <a:blip r:embed="rId24"/>
                <a:stretch>
                  <a:fillRect l="-4762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B0503C30-502B-432F-8000-DB5E7C922A39}"/>
              </a:ext>
            </a:extLst>
          </p:cNvPr>
          <p:cNvSpPr/>
          <p:nvPr/>
        </p:nvSpPr>
        <p:spPr>
          <a:xfrm>
            <a:off x="6910956" y="4497230"/>
            <a:ext cx="800172" cy="3092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C4C328-EA58-4901-B256-793593CC661D}"/>
              </a:ext>
            </a:extLst>
          </p:cNvPr>
          <p:cNvSpPr txBox="1"/>
          <p:nvPr/>
        </p:nvSpPr>
        <p:spPr>
          <a:xfrm>
            <a:off x="8225542" y="4755349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결과는 </a:t>
            </a:r>
            <a:r>
              <a:rPr lang="en-US" altLang="ko-KR" dirty="0"/>
              <a:t>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8F7FE4-3E9A-4D36-8844-1D12E9FBED0E}"/>
                  </a:ext>
                </a:extLst>
              </p:cNvPr>
              <p:cNvSpPr txBox="1"/>
              <p:nvPr/>
            </p:nvSpPr>
            <p:spPr>
              <a:xfrm>
                <a:off x="8107898" y="4779058"/>
                <a:ext cx="214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8F7FE4-3E9A-4D36-8844-1D12E9FBE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898" y="4779058"/>
                <a:ext cx="214802" cy="276999"/>
              </a:xfrm>
              <a:prstGeom prst="rect">
                <a:avLst/>
              </a:prstGeom>
              <a:blipFill>
                <a:blip r:embed="rId25"/>
                <a:stretch>
                  <a:fillRect l="-5714" r="-11429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F2F080-DC7C-43A6-83D1-5C60C700381C}"/>
              </a:ext>
            </a:extLst>
          </p:cNvPr>
          <p:cNvCxnSpPr/>
          <p:nvPr/>
        </p:nvCxnSpPr>
        <p:spPr>
          <a:xfrm>
            <a:off x="3567953" y="215153"/>
            <a:ext cx="0" cy="6355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183088-D1F6-4DDA-88B3-DAE69BF15549}"/>
                  </a:ext>
                </a:extLst>
              </p:cNvPr>
              <p:cNvSpPr txBox="1"/>
              <p:nvPr/>
            </p:nvSpPr>
            <p:spPr>
              <a:xfrm>
                <a:off x="6749851" y="3203628"/>
                <a:ext cx="254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183088-D1F6-4DDA-88B3-DAE69BF15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851" y="3203628"/>
                <a:ext cx="254878" cy="276999"/>
              </a:xfrm>
              <a:prstGeom prst="rect">
                <a:avLst/>
              </a:prstGeom>
              <a:blipFill>
                <a:blip r:embed="rId11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53ED66-80F5-4AAD-8F6D-736BA112B4CC}"/>
                  </a:ext>
                </a:extLst>
              </p:cNvPr>
              <p:cNvSpPr txBox="1"/>
              <p:nvPr/>
            </p:nvSpPr>
            <p:spPr>
              <a:xfrm>
                <a:off x="7004729" y="2891283"/>
                <a:ext cx="185345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53ED66-80F5-4AAD-8F6D-736BA112B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729" y="2891283"/>
                <a:ext cx="1853456" cy="88036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3AF8AB7-57AA-401F-8FF2-0588F7F803FC}"/>
              </a:ext>
            </a:extLst>
          </p:cNvPr>
          <p:cNvSpPr txBox="1"/>
          <p:nvPr/>
        </p:nvSpPr>
        <p:spPr>
          <a:xfrm>
            <a:off x="8107898" y="5228766"/>
            <a:ext cx="3656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그러나 그 결과가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사이로 표현되고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 더했을 때 </a:t>
            </a:r>
            <a:r>
              <a:rPr lang="en-US" altLang="ko-KR" dirty="0"/>
              <a:t>1</a:t>
            </a:r>
            <a:r>
              <a:rPr lang="ko-KR" altLang="en-US" dirty="0"/>
              <a:t>이 되면 좋겠다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6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D491F6-4682-45A9-B477-6B73C63563F6}"/>
                  </a:ext>
                </a:extLst>
              </p:cNvPr>
              <p:cNvSpPr txBox="1"/>
              <p:nvPr/>
            </p:nvSpPr>
            <p:spPr>
              <a:xfrm>
                <a:off x="1485375" y="2775726"/>
                <a:ext cx="570477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D491F6-4682-45A9-B477-6B73C6356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75" y="2775726"/>
                <a:ext cx="570477" cy="730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A68D36E-AE47-4013-9A64-C61DA45015EB}"/>
              </a:ext>
            </a:extLst>
          </p:cNvPr>
          <p:cNvSpPr/>
          <p:nvPr/>
        </p:nvSpPr>
        <p:spPr>
          <a:xfrm>
            <a:off x="2259106" y="2953573"/>
            <a:ext cx="878541" cy="38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701C92-44E2-47B0-AC53-51317F4120DB}"/>
                  </a:ext>
                </a:extLst>
              </p:cNvPr>
              <p:cNvSpPr txBox="1"/>
              <p:nvPr/>
            </p:nvSpPr>
            <p:spPr>
              <a:xfrm>
                <a:off x="3406589" y="2813900"/>
                <a:ext cx="1488163" cy="62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701C92-44E2-47B0-AC53-51317F412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589" y="2813900"/>
                <a:ext cx="1488163" cy="6282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E240E6-3889-4631-8475-129BDB9E1ECA}"/>
              </a:ext>
            </a:extLst>
          </p:cNvPr>
          <p:cNvSpPr/>
          <p:nvPr/>
        </p:nvSpPr>
        <p:spPr>
          <a:xfrm>
            <a:off x="5163694" y="2948224"/>
            <a:ext cx="878541" cy="38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AA6A59-4B68-4E05-B8F4-9F01B3696B6F}"/>
                  </a:ext>
                </a:extLst>
              </p:cNvPr>
              <p:cNvSpPr txBox="1"/>
              <p:nvPr/>
            </p:nvSpPr>
            <p:spPr>
              <a:xfrm>
                <a:off x="6245489" y="2775726"/>
                <a:ext cx="570477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AA6A59-4B68-4E05-B8F4-9F01B3696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489" y="2775726"/>
                <a:ext cx="570477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35AD0D-D360-43BF-81BD-5FC22079653C}"/>
                  </a:ext>
                </a:extLst>
              </p:cNvPr>
              <p:cNvSpPr txBox="1"/>
              <p:nvPr/>
            </p:nvSpPr>
            <p:spPr>
              <a:xfrm>
                <a:off x="10720364" y="2767103"/>
                <a:ext cx="570477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35AD0D-D360-43BF-81BD-5FC220796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364" y="2767103"/>
                <a:ext cx="570477" cy="7564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93127EB-6DC2-4005-B9B9-76E966B73D79}"/>
              </a:ext>
            </a:extLst>
          </p:cNvPr>
          <p:cNvSpPr/>
          <p:nvPr/>
        </p:nvSpPr>
        <p:spPr>
          <a:xfrm>
            <a:off x="7082141" y="2935134"/>
            <a:ext cx="878541" cy="38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D0B56-8E4D-4D7E-8018-5109C1FBCF40}"/>
              </a:ext>
            </a:extLst>
          </p:cNvPr>
          <p:cNvSpPr txBox="1"/>
          <p:nvPr/>
        </p:nvSpPr>
        <p:spPr>
          <a:xfrm>
            <a:off x="8128031" y="2763428"/>
            <a:ext cx="1366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ONE-HOT</a:t>
            </a:r>
          </a:p>
          <a:p>
            <a:r>
              <a:rPr lang="en-US" dirty="0"/>
              <a:t>ENCODING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02841E0-EC48-463A-8EC2-90721B49B263}"/>
              </a:ext>
            </a:extLst>
          </p:cNvPr>
          <p:cNvSpPr/>
          <p:nvPr/>
        </p:nvSpPr>
        <p:spPr>
          <a:xfrm>
            <a:off x="9587287" y="2893703"/>
            <a:ext cx="878541" cy="38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E7B0C-21B9-44AD-8809-BE9243D2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Function: Cross-Entropy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BB54C4-E556-409F-B7B0-250040ADFCE0}"/>
                  </a:ext>
                </a:extLst>
              </p:cNvPr>
              <p:cNvSpPr txBox="1"/>
              <p:nvPr/>
            </p:nvSpPr>
            <p:spPr>
              <a:xfrm>
                <a:off x="1323937" y="2818387"/>
                <a:ext cx="5310749" cy="530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BB54C4-E556-409F-B7B0-250040ADF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37" y="2818387"/>
                <a:ext cx="5310749" cy="530466"/>
              </a:xfrm>
              <a:prstGeom prst="rect">
                <a:avLst/>
              </a:prstGeom>
              <a:blipFill>
                <a:blip r:embed="rId2"/>
                <a:stretch>
                  <a:fillRect l="-4018" t="-17241" b="-2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E7B121C-135C-478B-8775-87287037F1E1}"/>
              </a:ext>
            </a:extLst>
          </p:cNvPr>
          <p:cNvCxnSpPr>
            <a:cxnSpLocks/>
          </p:cNvCxnSpPr>
          <p:nvPr/>
        </p:nvCxnSpPr>
        <p:spPr>
          <a:xfrm flipV="1">
            <a:off x="1323937" y="5018466"/>
            <a:ext cx="972040" cy="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358439-6806-4F65-93EE-DA0AEEB1091E}"/>
              </a:ext>
            </a:extLst>
          </p:cNvPr>
          <p:cNvCxnSpPr>
            <a:cxnSpLocks/>
          </p:cNvCxnSpPr>
          <p:nvPr/>
        </p:nvCxnSpPr>
        <p:spPr>
          <a:xfrm flipV="1">
            <a:off x="1457777" y="3799266"/>
            <a:ext cx="0" cy="141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68D404-1F24-48C9-BB40-6D82C12E585B}"/>
              </a:ext>
            </a:extLst>
          </p:cNvPr>
          <p:cNvSpPr txBox="1"/>
          <p:nvPr/>
        </p:nvSpPr>
        <p:spPr>
          <a:xfrm>
            <a:off x="1965518" y="502862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</a:t>
            </a:r>
            <a:r>
              <a:rPr lang="ko-KR" altLang="en-US" sz="800" dirty="0"/>
              <a:t>보다 </a:t>
            </a:r>
            <a:endParaRPr lang="en-US" altLang="ko-KR" sz="800" dirty="0"/>
          </a:p>
          <a:p>
            <a:r>
              <a:rPr lang="ko-KR" altLang="en-US" sz="800" dirty="0"/>
              <a:t>클 리 없음</a:t>
            </a:r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6D216-07E6-40C8-A774-4900D7BFEF26}"/>
              </a:ext>
            </a:extLst>
          </p:cNvPr>
          <p:cNvSpPr txBox="1"/>
          <p:nvPr/>
        </p:nvSpPr>
        <p:spPr>
          <a:xfrm>
            <a:off x="1853338" y="499276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89F21F39-7DD2-41F5-83FA-E0143FA7E443}"/>
              </a:ext>
            </a:extLst>
          </p:cNvPr>
          <p:cNvSpPr/>
          <p:nvPr/>
        </p:nvSpPr>
        <p:spPr>
          <a:xfrm flipH="1" flipV="1">
            <a:off x="1468330" y="3235725"/>
            <a:ext cx="973875" cy="178274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EA799F-8C5B-495E-A90B-772E2DAA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35" y="1490818"/>
            <a:ext cx="5409018" cy="1057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18D8A5-F149-4781-AFB9-47552D6E03AA}"/>
              </a:ext>
            </a:extLst>
          </p:cNvPr>
          <p:cNvSpPr txBox="1"/>
          <p:nvPr/>
        </p:nvSpPr>
        <p:spPr>
          <a:xfrm>
            <a:off x="2758227" y="3683814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선택을 한다 가정하자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E9C91D-448B-4F08-BAB3-74D5D8EFCC16}"/>
                  </a:ext>
                </a:extLst>
              </p:cNvPr>
              <p:cNvSpPr txBox="1"/>
              <p:nvPr/>
            </p:nvSpPr>
            <p:spPr>
              <a:xfrm>
                <a:off x="2823883" y="4184397"/>
                <a:ext cx="114871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E9C91D-448B-4F08-BAB3-74D5D8EFC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83" y="4184397"/>
                <a:ext cx="1148712" cy="461921"/>
              </a:xfrm>
              <a:prstGeom prst="rect">
                <a:avLst/>
              </a:prstGeom>
              <a:blipFill>
                <a:blip r:embed="rId4"/>
                <a:stretch>
                  <a:fillRect l="-1216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A2520D-05DF-45A7-A5D9-0313DCB87572}"/>
                  </a:ext>
                </a:extLst>
              </p:cNvPr>
              <p:cNvSpPr txBox="1"/>
              <p:nvPr/>
            </p:nvSpPr>
            <p:spPr>
              <a:xfrm>
                <a:off x="2823883" y="4797667"/>
                <a:ext cx="419935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, </a:t>
                </a:r>
                <a:r>
                  <a:rPr lang="ko-KR" altLang="en-US" dirty="0"/>
                  <a:t>즉 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가정이 맞았을 때</a:t>
                </a:r>
                <a:r>
                  <a:rPr lang="en-US" altLang="ko-KR" dirty="0"/>
                  <a:t>, 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A2520D-05DF-45A7-A5D9-0313DCB87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83" y="4797667"/>
                <a:ext cx="4199355" cy="461921"/>
              </a:xfrm>
              <a:prstGeom prst="rect">
                <a:avLst/>
              </a:prstGeom>
              <a:blipFill>
                <a:blip r:embed="rId5"/>
                <a:stretch>
                  <a:fillRect r="-58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0137EB-601C-40A8-8B9B-687D5062F49A}"/>
                  </a:ext>
                </a:extLst>
              </p:cNvPr>
              <p:cNvSpPr txBox="1"/>
              <p:nvPr/>
            </p:nvSpPr>
            <p:spPr>
              <a:xfrm>
                <a:off x="7023238" y="4778607"/>
                <a:ext cx="180915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0137EB-601C-40A8-8B9B-687D5062F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238" y="4778607"/>
                <a:ext cx="1809150" cy="461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BC9980-050A-434A-BF16-A656409EDAB8}"/>
                  </a:ext>
                </a:extLst>
              </p:cNvPr>
              <p:cNvSpPr txBox="1"/>
              <p:nvPr/>
            </p:nvSpPr>
            <p:spPr>
              <a:xfrm>
                <a:off x="2823883" y="5542188"/>
                <a:ext cx="420974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, </a:t>
                </a:r>
                <a:r>
                  <a:rPr lang="ko-KR" altLang="en-US" dirty="0"/>
                  <a:t>즉 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가정이 틀렸을 때</a:t>
                </a:r>
                <a:r>
                  <a:rPr lang="en-US" altLang="ko-KR" dirty="0"/>
                  <a:t>, 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BC9980-050A-434A-BF16-A656409ED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83" y="5542188"/>
                <a:ext cx="4209742" cy="460126"/>
              </a:xfrm>
              <a:prstGeom prst="rect">
                <a:avLst/>
              </a:prstGeom>
              <a:blipFill>
                <a:blip r:embed="rId7"/>
                <a:stretch>
                  <a:fillRect r="-57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B654F-F95E-43CB-A4AA-81B83829B313}"/>
                  </a:ext>
                </a:extLst>
              </p:cNvPr>
              <p:cNvSpPr txBox="1"/>
              <p:nvPr/>
            </p:nvSpPr>
            <p:spPr>
              <a:xfrm>
                <a:off x="7023238" y="5523128"/>
                <a:ext cx="194380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B654F-F95E-43CB-A4AA-81B83829B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238" y="5523128"/>
                <a:ext cx="1943802" cy="4619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C86711C-A88D-47E9-A814-818CED6DEBD5}"/>
              </a:ext>
            </a:extLst>
          </p:cNvPr>
          <p:cNvSpPr txBox="1"/>
          <p:nvPr/>
        </p:nvSpPr>
        <p:spPr>
          <a:xfrm>
            <a:off x="9627903" y="6003863"/>
            <a:ext cx="2221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이후 </a:t>
            </a:r>
            <a:r>
              <a:rPr lang="en-US" altLang="ko-KR" sz="3600" dirty="0"/>
              <a:t>GDA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977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20E5A8-C81B-443F-B258-1425105C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다음 시간엔</a:t>
            </a:r>
            <a:r>
              <a:rPr lang="en-US" altLang="ko-KR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79C9E-6CA1-4390-A944-DD158888A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400" dirty="0">
                <a:solidFill>
                  <a:srgbClr val="FFFFFF"/>
                </a:solidFill>
              </a:rPr>
              <a:t>XOR, </a:t>
            </a:r>
            <a:r>
              <a:rPr lang="ko-KR" altLang="en-US" sz="2400" dirty="0">
                <a:solidFill>
                  <a:srgbClr val="FFFFFF"/>
                </a:solidFill>
              </a:rPr>
              <a:t>오차역전파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en-US" altLang="ko-KR" sz="2400" dirty="0" err="1">
                <a:solidFill>
                  <a:srgbClr val="FFFFFF"/>
                </a:solidFill>
              </a:rPr>
              <a:t>ReLU</a:t>
            </a:r>
            <a:r>
              <a:rPr lang="en-US" altLang="ko-KR" sz="2400" dirty="0">
                <a:solidFill>
                  <a:srgbClr val="FFFFFF"/>
                </a:solidFill>
              </a:rPr>
              <a:t>, He’s </a:t>
            </a:r>
            <a:r>
              <a:rPr lang="en-US" altLang="ko-KR" sz="2400" dirty="0" err="1">
                <a:solidFill>
                  <a:srgbClr val="FFFFFF"/>
                </a:solidFill>
              </a:rPr>
              <a:t>init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42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228</Words>
  <Application>Microsoft Office PowerPoint</Application>
  <PresentationFormat>와이드스크린</PresentationFormat>
  <Paragraphs>110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Softmax  Regression</vt:lpstr>
      <vt:lpstr>학점 예측하기</vt:lpstr>
      <vt:lpstr>PowerPoint 프레젠테이션</vt:lpstr>
      <vt:lpstr>PowerPoint 프레젠테이션</vt:lpstr>
      <vt:lpstr>PowerPoint 프레젠테이션</vt:lpstr>
      <vt:lpstr>PowerPoint 프레젠테이션</vt:lpstr>
      <vt:lpstr>Cost Function: Cross-Entropy</vt:lpstr>
      <vt:lpstr>다음 시간엔…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Softmax  Regression</dc:title>
  <dc:creator>이 자룡</dc:creator>
  <cp:lastModifiedBy>이 자룡</cp:lastModifiedBy>
  <cp:revision>6</cp:revision>
  <dcterms:created xsi:type="dcterms:W3CDTF">2019-11-06T15:45:42Z</dcterms:created>
  <dcterms:modified xsi:type="dcterms:W3CDTF">2019-11-07T09:39:01Z</dcterms:modified>
</cp:coreProperties>
</file>