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1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80" r:id="rId21"/>
    <p:sldId id="279" r:id="rId22"/>
    <p:sldId id="264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AF-4E02-90DF-9585E6E48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1399088"/>
        <c:axId val="1649598432"/>
      </c:scatterChart>
      <c:valAx>
        <c:axId val="1521399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9598432"/>
        <c:crosses val="autoZero"/>
        <c:crossBetween val="midCat"/>
      </c:valAx>
      <c:valAx>
        <c:axId val="16495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1399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24-4D4A-993C-026090AA9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1399088"/>
        <c:axId val="1649598432"/>
      </c:scatterChart>
      <c:valAx>
        <c:axId val="1521399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9598432"/>
        <c:crosses val="autoZero"/>
        <c:crossBetween val="midCat"/>
      </c:valAx>
      <c:valAx>
        <c:axId val="16495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1399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82F4C-19D9-4B8E-A346-0682801135F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BFC723-09DD-4289-94B7-7AE9ACE6296A}">
      <dgm:prSet/>
      <dgm:spPr/>
      <dgm:t>
        <a:bodyPr/>
        <a:lstStyle/>
        <a:p>
          <a:pPr>
            <a:defRPr b="1"/>
          </a:pPr>
          <a:r>
            <a:rPr lang="ko-KR"/>
            <a:t>머신러닝으로 학습한 가장 빈도수가 많은 값에 오차보정을 해 정확한 윤곽을 만드는 기술</a:t>
          </a:r>
          <a:endParaRPr lang="en-US"/>
        </a:p>
      </dgm:t>
    </dgm:pt>
    <dgm:pt modelId="{93D2EB3F-DC3A-4AD4-A2A9-B5B66C25F95A}" type="parTrans" cxnId="{B8D4341B-3B16-4127-81A9-9350DD8F5FDF}">
      <dgm:prSet/>
      <dgm:spPr/>
      <dgm:t>
        <a:bodyPr/>
        <a:lstStyle/>
        <a:p>
          <a:endParaRPr lang="en-US"/>
        </a:p>
      </dgm:t>
    </dgm:pt>
    <dgm:pt modelId="{35E87DF3-5473-42CD-AA08-8332B8D806BC}" type="sibTrans" cxnId="{B8D4341B-3B16-4127-81A9-9350DD8F5FDF}">
      <dgm:prSet/>
      <dgm:spPr/>
      <dgm:t>
        <a:bodyPr/>
        <a:lstStyle/>
        <a:p>
          <a:endParaRPr lang="en-US"/>
        </a:p>
      </dgm:t>
    </dgm:pt>
    <dgm:pt modelId="{5E6B0A9F-21D5-4348-8DAE-2930D191DF1A}">
      <dgm:prSet/>
      <dgm:spPr/>
      <dgm:t>
        <a:bodyPr/>
        <a:lstStyle/>
        <a:p>
          <a:r>
            <a:rPr lang="ko-KR"/>
            <a:t>당연히 머신러닝을 먼저 알아야</a:t>
          </a:r>
          <a:endParaRPr lang="en-US"/>
        </a:p>
      </dgm:t>
    </dgm:pt>
    <dgm:pt modelId="{A87FA467-6C6C-4985-A57C-476A59D93E1A}" type="parTrans" cxnId="{3A9FC237-6DEA-41C3-8EEB-4B5F4F7EF43E}">
      <dgm:prSet/>
      <dgm:spPr/>
      <dgm:t>
        <a:bodyPr/>
        <a:lstStyle/>
        <a:p>
          <a:endParaRPr lang="en-US"/>
        </a:p>
      </dgm:t>
    </dgm:pt>
    <dgm:pt modelId="{6EA6D539-656E-4BE8-A94C-514164B34758}" type="sibTrans" cxnId="{3A9FC237-6DEA-41C3-8EEB-4B5F4F7EF43E}">
      <dgm:prSet/>
      <dgm:spPr/>
      <dgm:t>
        <a:bodyPr/>
        <a:lstStyle/>
        <a:p>
          <a:endParaRPr lang="en-US"/>
        </a:p>
      </dgm:t>
    </dgm:pt>
    <dgm:pt modelId="{8AB87045-F28B-4DA5-9690-564529716F40}">
      <dgm:prSet/>
      <dgm:spPr/>
      <dgm:t>
        <a:bodyPr/>
        <a:lstStyle/>
        <a:p>
          <a:pPr>
            <a:defRPr b="1"/>
          </a:pPr>
          <a:r>
            <a:rPr lang="en-US"/>
            <a:t>1958</a:t>
          </a:r>
          <a:r>
            <a:rPr lang="ko-KR"/>
            <a:t>년 퍼셉트론이 최초의 아이디어</a:t>
          </a:r>
          <a:r>
            <a:rPr lang="en-US"/>
            <a:t>. </a:t>
          </a:r>
          <a:r>
            <a:rPr lang="ko-KR"/>
            <a:t>그러나</a:t>
          </a:r>
          <a:r>
            <a:rPr lang="en-US"/>
            <a:t>,</a:t>
          </a:r>
        </a:p>
      </dgm:t>
    </dgm:pt>
    <dgm:pt modelId="{832E5D0F-F63F-48C7-8DFD-54B194ADD909}" type="parTrans" cxnId="{5A573EDA-2606-4D2D-9F4A-50F5B7774529}">
      <dgm:prSet/>
      <dgm:spPr/>
      <dgm:t>
        <a:bodyPr/>
        <a:lstStyle/>
        <a:p>
          <a:endParaRPr lang="en-US"/>
        </a:p>
      </dgm:t>
    </dgm:pt>
    <dgm:pt modelId="{EA4A31E3-01B9-47FF-9AA3-B508BC0C783E}" type="sibTrans" cxnId="{5A573EDA-2606-4D2D-9F4A-50F5B7774529}">
      <dgm:prSet/>
      <dgm:spPr/>
      <dgm:t>
        <a:bodyPr/>
        <a:lstStyle/>
        <a:p>
          <a:endParaRPr lang="en-US"/>
        </a:p>
      </dgm:t>
    </dgm:pt>
    <dgm:pt modelId="{C7718EA4-C715-452F-8C6B-FA29A61D8747}">
      <dgm:prSet/>
      <dgm:spPr/>
      <dgm:t>
        <a:bodyPr/>
        <a:lstStyle/>
        <a:p>
          <a:r>
            <a:rPr lang="ko-KR"/>
            <a:t>당시 하드웨어로는 무리</a:t>
          </a:r>
          <a:endParaRPr lang="en-US"/>
        </a:p>
      </dgm:t>
    </dgm:pt>
    <dgm:pt modelId="{A6507A9B-45D2-4DA5-A832-9147A58300BB}" type="parTrans" cxnId="{FDB65AF8-5640-41C8-8820-CFE1BFBA872C}">
      <dgm:prSet/>
      <dgm:spPr/>
      <dgm:t>
        <a:bodyPr/>
        <a:lstStyle/>
        <a:p>
          <a:endParaRPr lang="en-US"/>
        </a:p>
      </dgm:t>
    </dgm:pt>
    <dgm:pt modelId="{D5A4E8C9-5324-4266-8EAC-36B294E14EB6}" type="sibTrans" cxnId="{FDB65AF8-5640-41C8-8820-CFE1BFBA872C}">
      <dgm:prSet/>
      <dgm:spPr/>
      <dgm:t>
        <a:bodyPr/>
        <a:lstStyle/>
        <a:p>
          <a:endParaRPr lang="en-US"/>
        </a:p>
      </dgm:t>
    </dgm:pt>
    <dgm:pt modelId="{B6862C88-2B65-4B18-A37F-BF8D998B8B27}">
      <dgm:prSet/>
      <dgm:spPr/>
      <dgm:t>
        <a:bodyPr/>
        <a:lstStyle/>
        <a:p>
          <a:r>
            <a:rPr lang="ko-KR"/>
            <a:t>학계의 혐오</a:t>
          </a:r>
          <a:endParaRPr lang="en-US"/>
        </a:p>
      </dgm:t>
    </dgm:pt>
    <dgm:pt modelId="{71908EED-B8A9-48EE-84A8-A7F057990CB5}" type="parTrans" cxnId="{96B4D6D3-4FB7-4845-B244-A0DC49AF7FAD}">
      <dgm:prSet/>
      <dgm:spPr/>
      <dgm:t>
        <a:bodyPr/>
        <a:lstStyle/>
        <a:p>
          <a:endParaRPr lang="en-US"/>
        </a:p>
      </dgm:t>
    </dgm:pt>
    <dgm:pt modelId="{60C00252-60B7-4F39-829F-C6CC66525A73}" type="sibTrans" cxnId="{96B4D6D3-4FB7-4845-B244-A0DC49AF7FAD}">
      <dgm:prSet/>
      <dgm:spPr/>
      <dgm:t>
        <a:bodyPr/>
        <a:lstStyle/>
        <a:p>
          <a:endParaRPr lang="en-US"/>
        </a:p>
      </dgm:t>
    </dgm:pt>
    <dgm:pt modelId="{DDA8238A-2822-49DB-9E9F-948577DE5D7D}" type="pres">
      <dgm:prSet presAssocID="{38D82F4C-19D9-4B8E-A346-0682801135FE}" presName="root" presStyleCnt="0">
        <dgm:presLayoutVars>
          <dgm:dir/>
          <dgm:resizeHandles val="exact"/>
        </dgm:presLayoutVars>
      </dgm:prSet>
      <dgm:spPr/>
    </dgm:pt>
    <dgm:pt modelId="{C4C0DBF5-616A-4EF2-A8E6-D9F19C081F02}" type="pres">
      <dgm:prSet presAssocID="{41BFC723-09DD-4289-94B7-7AE9ACE6296A}" presName="compNode" presStyleCnt="0"/>
      <dgm:spPr/>
    </dgm:pt>
    <dgm:pt modelId="{2763AD71-A1AF-4AE6-9048-3DA5D8D9DFEA}" type="pres">
      <dgm:prSet presAssocID="{41BFC723-09DD-4289-94B7-7AE9ACE629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85593A9-CA01-4C74-B81A-159BE3233771}" type="pres">
      <dgm:prSet presAssocID="{41BFC723-09DD-4289-94B7-7AE9ACE6296A}" presName="iconSpace" presStyleCnt="0"/>
      <dgm:spPr/>
    </dgm:pt>
    <dgm:pt modelId="{84C1D446-6ABA-4410-9647-B162F0EA38B5}" type="pres">
      <dgm:prSet presAssocID="{41BFC723-09DD-4289-94B7-7AE9ACE6296A}" presName="parTx" presStyleLbl="revTx" presStyleIdx="0" presStyleCnt="4">
        <dgm:presLayoutVars>
          <dgm:chMax val="0"/>
          <dgm:chPref val="0"/>
        </dgm:presLayoutVars>
      </dgm:prSet>
      <dgm:spPr/>
    </dgm:pt>
    <dgm:pt modelId="{B97BD83A-28F7-45F2-817D-1D837D1DAD34}" type="pres">
      <dgm:prSet presAssocID="{41BFC723-09DD-4289-94B7-7AE9ACE6296A}" presName="txSpace" presStyleCnt="0"/>
      <dgm:spPr/>
    </dgm:pt>
    <dgm:pt modelId="{28CFFEF6-CDFD-4806-B431-01DA39D40502}" type="pres">
      <dgm:prSet presAssocID="{41BFC723-09DD-4289-94B7-7AE9ACE6296A}" presName="desTx" presStyleLbl="revTx" presStyleIdx="1" presStyleCnt="4">
        <dgm:presLayoutVars/>
      </dgm:prSet>
      <dgm:spPr/>
    </dgm:pt>
    <dgm:pt modelId="{B729C560-5E5B-49E9-ADE1-50B8C4A1F199}" type="pres">
      <dgm:prSet presAssocID="{35E87DF3-5473-42CD-AA08-8332B8D806BC}" presName="sibTrans" presStyleCnt="0"/>
      <dgm:spPr/>
    </dgm:pt>
    <dgm:pt modelId="{4F52EA27-C75B-4F83-BCD1-B0DA40125186}" type="pres">
      <dgm:prSet presAssocID="{8AB87045-F28B-4DA5-9690-564529716F40}" presName="compNode" presStyleCnt="0"/>
      <dgm:spPr/>
    </dgm:pt>
    <dgm:pt modelId="{F1BB46AA-5003-40A8-8974-A073DA62A974}" type="pres">
      <dgm:prSet presAssocID="{8AB87045-F28B-4DA5-9690-564529716F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5591E813-8711-40F3-AD8D-7EC6D574ACD8}" type="pres">
      <dgm:prSet presAssocID="{8AB87045-F28B-4DA5-9690-564529716F40}" presName="iconSpace" presStyleCnt="0"/>
      <dgm:spPr/>
    </dgm:pt>
    <dgm:pt modelId="{C3592C8F-56A5-46BA-8092-BAFD857B161C}" type="pres">
      <dgm:prSet presAssocID="{8AB87045-F28B-4DA5-9690-564529716F40}" presName="parTx" presStyleLbl="revTx" presStyleIdx="2" presStyleCnt="4">
        <dgm:presLayoutVars>
          <dgm:chMax val="0"/>
          <dgm:chPref val="0"/>
        </dgm:presLayoutVars>
      </dgm:prSet>
      <dgm:spPr/>
    </dgm:pt>
    <dgm:pt modelId="{05B3EBFF-A48E-4A8A-AA41-8ED9EF8CDFF0}" type="pres">
      <dgm:prSet presAssocID="{8AB87045-F28B-4DA5-9690-564529716F40}" presName="txSpace" presStyleCnt="0"/>
      <dgm:spPr/>
    </dgm:pt>
    <dgm:pt modelId="{BD4B8610-E960-43E1-9076-037A363901CF}" type="pres">
      <dgm:prSet presAssocID="{8AB87045-F28B-4DA5-9690-564529716F40}" presName="desTx" presStyleLbl="revTx" presStyleIdx="3" presStyleCnt="4">
        <dgm:presLayoutVars/>
      </dgm:prSet>
      <dgm:spPr/>
    </dgm:pt>
  </dgm:ptLst>
  <dgm:cxnLst>
    <dgm:cxn modelId="{598BFE0F-5874-411B-ABCE-7D4CCF4ADF18}" type="presOf" srcId="{B6862C88-2B65-4B18-A37F-BF8D998B8B27}" destId="{BD4B8610-E960-43E1-9076-037A363901CF}" srcOrd="0" destOrd="1" presId="urn:microsoft.com/office/officeart/2018/2/layout/IconLabelDescriptionList"/>
    <dgm:cxn modelId="{B8D4341B-3B16-4127-81A9-9350DD8F5FDF}" srcId="{38D82F4C-19D9-4B8E-A346-0682801135FE}" destId="{41BFC723-09DD-4289-94B7-7AE9ACE6296A}" srcOrd="0" destOrd="0" parTransId="{93D2EB3F-DC3A-4AD4-A2A9-B5B66C25F95A}" sibTransId="{35E87DF3-5473-42CD-AA08-8332B8D806BC}"/>
    <dgm:cxn modelId="{6298D61E-BD31-4296-90FC-5D560C02B46A}" type="presOf" srcId="{8AB87045-F28B-4DA5-9690-564529716F40}" destId="{C3592C8F-56A5-46BA-8092-BAFD857B161C}" srcOrd="0" destOrd="0" presId="urn:microsoft.com/office/officeart/2018/2/layout/IconLabelDescriptionList"/>
    <dgm:cxn modelId="{83CA3325-D538-45A5-B50A-BB21CFA90CD8}" type="presOf" srcId="{41BFC723-09DD-4289-94B7-7AE9ACE6296A}" destId="{84C1D446-6ABA-4410-9647-B162F0EA38B5}" srcOrd="0" destOrd="0" presId="urn:microsoft.com/office/officeart/2018/2/layout/IconLabelDescriptionList"/>
    <dgm:cxn modelId="{3A9FC237-6DEA-41C3-8EEB-4B5F4F7EF43E}" srcId="{41BFC723-09DD-4289-94B7-7AE9ACE6296A}" destId="{5E6B0A9F-21D5-4348-8DAE-2930D191DF1A}" srcOrd="0" destOrd="0" parTransId="{A87FA467-6C6C-4985-A57C-476A59D93E1A}" sibTransId="{6EA6D539-656E-4BE8-A94C-514164B34758}"/>
    <dgm:cxn modelId="{A524F640-0FE2-48AB-ABE1-0F6086174923}" type="presOf" srcId="{38D82F4C-19D9-4B8E-A346-0682801135FE}" destId="{DDA8238A-2822-49DB-9E9F-948577DE5D7D}" srcOrd="0" destOrd="0" presId="urn:microsoft.com/office/officeart/2018/2/layout/IconLabelDescriptionList"/>
    <dgm:cxn modelId="{E6267976-71E0-4AC1-BF80-7275D34A2804}" type="presOf" srcId="{5E6B0A9F-21D5-4348-8DAE-2930D191DF1A}" destId="{28CFFEF6-CDFD-4806-B431-01DA39D40502}" srcOrd="0" destOrd="0" presId="urn:microsoft.com/office/officeart/2018/2/layout/IconLabelDescriptionList"/>
    <dgm:cxn modelId="{7BAF108E-2A73-4A91-9BF1-5CD43263D96A}" type="presOf" srcId="{C7718EA4-C715-452F-8C6B-FA29A61D8747}" destId="{BD4B8610-E960-43E1-9076-037A363901CF}" srcOrd="0" destOrd="0" presId="urn:microsoft.com/office/officeart/2018/2/layout/IconLabelDescriptionList"/>
    <dgm:cxn modelId="{96B4D6D3-4FB7-4845-B244-A0DC49AF7FAD}" srcId="{8AB87045-F28B-4DA5-9690-564529716F40}" destId="{B6862C88-2B65-4B18-A37F-BF8D998B8B27}" srcOrd="1" destOrd="0" parTransId="{71908EED-B8A9-48EE-84A8-A7F057990CB5}" sibTransId="{60C00252-60B7-4F39-829F-C6CC66525A73}"/>
    <dgm:cxn modelId="{5A573EDA-2606-4D2D-9F4A-50F5B7774529}" srcId="{38D82F4C-19D9-4B8E-A346-0682801135FE}" destId="{8AB87045-F28B-4DA5-9690-564529716F40}" srcOrd="1" destOrd="0" parTransId="{832E5D0F-F63F-48C7-8DFD-54B194ADD909}" sibTransId="{EA4A31E3-01B9-47FF-9AA3-B508BC0C783E}"/>
    <dgm:cxn modelId="{FDB65AF8-5640-41C8-8820-CFE1BFBA872C}" srcId="{8AB87045-F28B-4DA5-9690-564529716F40}" destId="{C7718EA4-C715-452F-8C6B-FA29A61D8747}" srcOrd="0" destOrd="0" parTransId="{A6507A9B-45D2-4DA5-A832-9147A58300BB}" sibTransId="{D5A4E8C9-5324-4266-8EAC-36B294E14EB6}"/>
    <dgm:cxn modelId="{E771B146-842B-4400-8B5A-CCA45968CCFC}" type="presParOf" srcId="{DDA8238A-2822-49DB-9E9F-948577DE5D7D}" destId="{C4C0DBF5-616A-4EF2-A8E6-D9F19C081F02}" srcOrd="0" destOrd="0" presId="urn:microsoft.com/office/officeart/2018/2/layout/IconLabelDescriptionList"/>
    <dgm:cxn modelId="{B4023D86-0E48-4482-AE76-3CD583FDC93B}" type="presParOf" srcId="{C4C0DBF5-616A-4EF2-A8E6-D9F19C081F02}" destId="{2763AD71-A1AF-4AE6-9048-3DA5D8D9DFEA}" srcOrd="0" destOrd="0" presId="urn:microsoft.com/office/officeart/2018/2/layout/IconLabelDescriptionList"/>
    <dgm:cxn modelId="{1AB3D415-D7DA-4A57-ACCD-EF036EA03CB8}" type="presParOf" srcId="{C4C0DBF5-616A-4EF2-A8E6-D9F19C081F02}" destId="{F85593A9-CA01-4C74-B81A-159BE3233771}" srcOrd="1" destOrd="0" presId="urn:microsoft.com/office/officeart/2018/2/layout/IconLabelDescriptionList"/>
    <dgm:cxn modelId="{A6462A53-A1EE-43BB-A523-53A69E5800B9}" type="presParOf" srcId="{C4C0DBF5-616A-4EF2-A8E6-D9F19C081F02}" destId="{84C1D446-6ABA-4410-9647-B162F0EA38B5}" srcOrd="2" destOrd="0" presId="urn:microsoft.com/office/officeart/2018/2/layout/IconLabelDescriptionList"/>
    <dgm:cxn modelId="{240449CA-322E-488F-A6DF-C2E0FC3E9C7C}" type="presParOf" srcId="{C4C0DBF5-616A-4EF2-A8E6-D9F19C081F02}" destId="{B97BD83A-28F7-45F2-817D-1D837D1DAD34}" srcOrd="3" destOrd="0" presId="urn:microsoft.com/office/officeart/2018/2/layout/IconLabelDescriptionList"/>
    <dgm:cxn modelId="{24DEABDA-1ED7-499A-859A-C05C8333A4CF}" type="presParOf" srcId="{C4C0DBF5-616A-4EF2-A8E6-D9F19C081F02}" destId="{28CFFEF6-CDFD-4806-B431-01DA39D40502}" srcOrd="4" destOrd="0" presId="urn:microsoft.com/office/officeart/2018/2/layout/IconLabelDescriptionList"/>
    <dgm:cxn modelId="{5FFCD5A9-00BA-49FE-B44E-BAF07655FD4C}" type="presParOf" srcId="{DDA8238A-2822-49DB-9E9F-948577DE5D7D}" destId="{B729C560-5E5B-49E9-ADE1-50B8C4A1F199}" srcOrd="1" destOrd="0" presId="urn:microsoft.com/office/officeart/2018/2/layout/IconLabelDescriptionList"/>
    <dgm:cxn modelId="{4E064E82-860A-4ABC-AAF6-497BA969CB6D}" type="presParOf" srcId="{DDA8238A-2822-49DB-9E9F-948577DE5D7D}" destId="{4F52EA27-C75B-4F83-BCD1-B0DA40125186}" srcOrd="2" destOrd="0" presId="urn:microsoft.com/office/officeart/2018/2/layout/IconLabelDescriptionList"/>
    <dgm:cxn modelId="{BF2AE32D-E648-4824-A48C-3960E20A4B0F}" type="presParOf" srcId="{4F52EA27-C75B-4F83-BCD1-B0DA40125186}" destId="{F1BB46AA-5003-40A8-8974-A073DA62A974}" srcOrd="0" destOrd="0" presId="urn:microsoft.com/office/officeart/2018/2/layout/IconLabelDescriptionList"/>
    <dgm:cxn modelId="{32B96573-913A-48DC-A361-771CD1AD6FE2}" type="presParOf" srcId="{4F52EA27-C75B-4F83-BCD1-B0DA40125186}" destId="{5591E813-8711-40F3-AD8D-7EC6D574ACD8}" srcOrd="1" destOrd="0" presId="urn:microsoft.com/office/officeart/2018/2/layout/IconLabelDescriptionList"/>
    <dgm:cxn modelId="{14B08CDA-0CD8-44A6-B6E2-A03CAACDE7EC}" type="presParOf" srcId="{4F52EA27-C75B-4F83-BCD1-B0DA40125186}" destId="{C3592C8F-56A5-46BA-8092-BAFD857B161C}" srcOrd="2" destOrd="0" presId="urn:microsoft.com/office/officeart/2018/2/layout/IconLabelDescriptionList"/>
    <dgm:cxn modelId="{CF1D464E-6334-49AF-A70C-53065CD13BAE}" type="presParOf" srcId="{4F52EA27-C75B-4F83-BCD1-B0DA40125186}" destId="{05B3EBFF-A48E-4A8A-AA41-8ED9EF8CDFF0}" srcOrd="3" destOrd="0" presId="urn:microsoft.com/office/officeart/2018/2/layout/IconLabelDescriptionList"/>
    <dgm:cxn modelId="{BA2C9F96-5421-4CAB-B2AC-2A6336801593}" type="presParOf" srcId="{4F52EA27-C75B-4F83-BCD1-B0DA40125186}" destId="{BD4B8610-E960-43E1-9076-037A363901C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3AD71-A1AF-4AE6-9048-3DA5D8D9DFEA}">
      <dsp:nvSpPr>
        <dsp:cNvPr id="0" name=""/>
        <dsp:cNvSpPr/>
      </dsp:nvSpPr>
      <dsp:spPr>
        <a:xfrm>
          <a:off x="366267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1D446-6ABA-4410-9647-B162F0EA38B5}">
      <dsp:nvSpPr>
        <dsp:cNvPr id="0" name=""/>
        <dsp:cNvSpPr/>
      </dsp:nvSpPr>
      <dsp:spPr>
        <a:xfrm>
          <a:off x="366267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1600" kern="1200"/>
            <a:t>머신러닝으로 학습한 가장 빈도수가 많은 값에 오차보정을 해 정확한 윤곽을 만드는 기술</a:t>
          </a:r>
          <a:endParaRPr lang="en-US" sz="1600" kern="1200"/>
        </a:p>
      </dsp:txBody>
      <dsp:txXfrm>
        <a:off x="366267" y="1645172"/>
        <a:ext cx="4315781" cy="647367"/>
      </dsp:txXfrm>
    </dsp:sp>
    <dsp:sp modelId="{28CFFEF6-CDFD-4806-B431-01DA39D40502}">
      <dsp:nvSpPr>
        <dsp:cNvPr id="0" name=""/>
        <dsp:cNvSpPr/>
      </dsp:nvSpPr>
      <dsp:spPr>
        <a:xfrm>
          <a:off x="366267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/>
            <a:t>당연히 머신러닝을 먼저 알아야</a:t>
          </a:r>
          <a:endParaRPr lang="en-US" sz="1200" kern="1200"/>
        </a:p>
      </dsp:txBody>
      <dsp:txXfrm>
        <a:off x="366267" y="2355166"/>
        <a:ext cx="4315781" cy="776197"/>
      </dsp:txXfrm>
    </dsp:sp>
    <dsp:sp modelId="{F1BB46AA-5003-40A8-8974-A073DA62A974}">
      <dsp:nvSpPr>
        <dsp:cNvPr id="0" name=""/>
        <dsp:cNvSpPr/>
      </dsp:nvSpPr>
      <dsp:spPr>
        <a:xfrm>
          <a:off x="5437310" y="0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92C8F-56A5-46BA-8092-BAFD857B161C}">
      <dsp:nvSpPr>
        <dsp:cNvPr id="0" name=""/>
        <dsp:cNvSpPr/>
      </dsp:nvSpPr>
      <dsp:spPr>
        <a:xfrm>
          <a:off x="5437310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1958</a:t>
          </a:r>
          <a:r>
            <a:rPr lang="ko-KR" sz="1600" kern="1200"/>
            <a:t>년 퍼셉트론이 최초의 아이디어</a:t>
          </a:r>
          <a:r>
            <a:rPr lang="en-US" sz="1600" kern="1200"/>
            <a:t>. </a:t>
          </a:r>
          <a:r>
            <a:rPr lang="ko-KR" sz="1600" kern="1200"/>
            <a:t>그러나</a:t>
          </a:r>
          <a:r>
            <a:rPr lang="en-US" sz="1600" kern="1200"/>
            <a:t>,</a:t>
          </a:r>
        </a:p>
      </dsp:txBody>
      <dsp:txXfrm>
        <a:off x="5437310" y="1645172"/>
        <a:ext cx="4315781" cy="647367"/>
      </dsp:txXfrm>
    </dsp:sp>
    <dsp:sp modelId="{BD4B8610-E960-43E1-9076-037A363901CF}">
      <dsp:nvSpPr>
        <dsp:cNvPr id="0" name=""/>
        <dsp:cNvSpPr/>
      </dsp:nvSpPr>
      <dsp:spPr>
        <a:xfrm>
          <a:off x="5437310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/>
            <a:t>당시 하드웨어로는 무리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/>
            <a:t>학계의 혐오</a:t>
          </a:r>
          <a:endParaRPr lang="en-US" sz="1200" kern="1200"/>
        </a:p>
      </dsp:txBody>
      <dsp:txXfrm>
        <a:off x="5437310" y="2355166"/>
        <a:ext cx="4315781" cy="77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00DF5-1B7F-4B84-B134-EA404DCAE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2D0281-825B-473F-8816-11D81524D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797D-A4A7-4805-8D98-8B6F915B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F9A8B-D893-466A-A526-2D48C2D8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39527-046B-4FB7-ABD4-BE2FF93B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246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851DD-AD1B-4FAD-8342-C3D52F36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BE4AA-6968-4F3A-887E-AA0968698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494EF-C058-474C-BD84-00FC9FFC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7E3CF-CF25-4446-B49E-7D9F38F6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22ED7-3E1B-4109-8681-8B4A55A5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86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FE0327-02B2-4E59-B4D9-32F7748E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C80CC5-4361-42CF-98F0-00A442A18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788F5-E094-4206-B646-F501E9C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4A456-F2F5-4E46-8AFB-A6C27B5A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95713-8113-4272-8DB0-B72D9A71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402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18A41-17CA-4AED-9A0A-204EBDD8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5785F-6D83-473C-94FD-8CB295EC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A3497-04F0-49EC-BFA3-7E6EA70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CFB88-E0C5-4530-B4BD-FFE72393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B67FF-160D-4C9D-BF44-04E39249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28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8CC82-41F7-4F4C-B87F-831F974B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19E7D-0EAA-4DC5-B056-AAF95C9B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ABAC6-D140-4A11-97CB-C9AFD4F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3DD42-8242-4932-84A8-A1BDD8AE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E4C8E-42A0-44AB-ACE2-AFFAA0AE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87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838D-87FE-4BBE-A6CC-3067958C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55CF-E7C1-4739-9A70-F533A5BF5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11048F-68C1-485C-890E-234E2D2AF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3732B-2275-4780-B77F-47D65516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0146A-C6CB-426B-82E1-5AEC273B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94FD2-3CF4-4099-B3FB-E231AD3B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564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44DFC-EC9F-4483-A6B7-D699E68F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A043A-D6C7-4BB3-81E8-BBA3A9C2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A9089A-0526-4922-9A9D-96FF8DA74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E0C221-B9E8-4E40-8494-623C5444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8B84D5-F76E-49B4-A2C5-93929BDA3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647E5C-AA27-4F8D-B8B8-F170DB04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DD5EE5-F961-4BD1-AEA9-0EF81EB3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3CF36-C116-46D0-A05A-6E148ECD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606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B46B8-7901-4AA6-BF9D-53E4B981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25EAF5-E9A7-402C-9B40-1C7EFBBC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49E54B-75BB-447F-830D-B642563E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378200-04FA-4216-A5B1-13B29735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933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C679D5-37EA-4429-BFDD-1C5D849B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1F590B-4266-4748-BDE1-B5CE347F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60C12-1C72-44A5-AF27-93D3AEF7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240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9AD67-B3C3-4543-A0DC-1EEBE6FE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3FCF9-EDA9-45DC-9789-376F002B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3B05C-BC0C-49C2-9CCB-63516D950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E7826-41C1-4247-B161-4C7CA850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EDD63-A303-4027-A2B4-7FDF2CA1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A3E2A-0307-4818-AE11-E3A32F56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521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8D057-E48E-4D07-8FA4-4B07DA1F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4842D6-4753-447B-805E-5C8AB311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F2A71-3A06-4FD0-81A5-5D0AF7C49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23CAA-DE0D-4C26-8F54-89FD8C9D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3187B-5808-4756-8049-20A4CE70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67A13-0482-4EBC-875B-74303C4C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731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06B9F-704F-4079-ADCE-40657617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9E005-1B0A-49E8-A258-BD37E79CC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D6569-E99F-48CB-9F3E-320C5CBF7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13A86-4386-4052-94E6-83E0B64D6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2D56D-B3F3-4E58-AF56-DFA982959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1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8C9216F-E420-4864-A9C8-F2C5FDACD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 sz="5600">
                <a:solidFill>
                  <a:srgbClr val="FFFFFF"/>
                </a:solidFill>
              </a:rPr>
              <a:t>딥러닝 개요 </a:t>
            </a:r>
            <a:r>
              <a:rPr lang="en-US" altLang="ko-KR" sz="5600">
                <a:solidFill>
                  <a:srgbClr val="FFFFFF"/>
                </a:solidFill>
              </a:rPr>
              <a:t>+ Linear Regression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F8C6D7-F97B-4EA5-9D48-53B01995C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컴퓨터과학과 </a:t>
            </a:r>
            <a:r>
              <a:rPr lang="en-US" altLang="ko-KR">
                <a:solidFill>
                  <a:srgbClr val="FFFFFF"/>
                </a:solidFill>
              </a:rPr>
              <a:t>12</a:t>
            </a:r>
            <a:r>
              <a:rPr lang="ko-KR" altLang="en-US">
                <a:solidFill>
                  <a:srgbClr val="FFFFFF"/>
                </a:solidFill>
              </a:rPr>
              <a:t>학번 이자룡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0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EC541-3A95-46CA-AACC-26F28C61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Cost(Lost)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2ACA6-4E19-4628-BD30-0065ACB0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단순히 생각하면</a:t>
            </a:r>
            <a:endParaRPr lang="en-US" altLang="ko-KR" dirty="0"/>
          </a:p>
          <a:p>
            <a:r>
              <a:rPr lang="en-US" altLang="ko-KR" dirty="0"/>
              <a:t>H(x)-y</a:t>
            </a:r>
          </a:p>
          <a:p>
            <a:r>
              <a:rPr lang="ko-KR" altLang="en-US" dirty="0"/>
              <a:t>그러나 결과값의 음수 방지를 위해</a:t>
            </a:r>
            <a:endParaRPr lang="en-US" altLang="ko-KR" dirty="0"/>
          </a:p>
          <a:p>
            <a:r>
              <a:rPr lang="ko-KR" altLang="en-US" dirty="0"/>
              <a:t>제곱을 해준다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CAE287-ABCC-4FE8-BD6E-4D4BE01E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28" y="3749477"/>
            <a:ext cx="4276522" cy="1504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A530EE-811B-43D3-A974-97984E7F7060}"/>
              </a:ext>
            </a:extLst>
          </p:cNvPr>
          <p:cNvSpPr txBox="1"/>
          <p:nvPr/>
        </p:nvSpPr>
        <p:spPr>
          <a:xfrm>
            <a:off x="8115838" y="3749477"/>
            <a:ext cx="70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F4F77-9345-4E3F-B95F-F63AF2A64E44}"/>
              </a:ext>
            </a:extLst>
          </p:cNvPr>
          <p:cNvSpPr txBox="1"/>
          <p:nvPr/>
        </p:nvSpPr>
        <p:spPr>
          <a:xfrm>
            <a:off x="7394449" y="5343991"/>
            <a:ext cx="3228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좋은 점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절대 음수가 안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오차가 클수록 값이 커진다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79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96389B-1479-4199-BB1D-21DA6B7CBED6}"/>
              </a:ext>
            </a:extLst>
          </p:cNvPr>
          <p:cNvSpPr/>
          <p:nvPr/>
        </p:nvSpPr>
        <p:spPr>
          <a:xfrm>
            <a:off x="4610099" y="4019550"/>
            <a:ext cx="3305175" cy="1195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CD777C-6A99-4B2E-817F-F242B06F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304322-6060-477B-8BF5-FF49AC25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62" y="4224337"/>
            <a:ext cx="2657475" cy="666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E26EB7-9FA5-44D4-88F7-0AC97E45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2209800"/>
            <a:ext cx="5248275" cy="143827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49E7D6-BD84-4079-9F95-68F065CFE33A}"/>
              </a:ext>
            </a:extLst>
          </p:cNvPr>
          <p:cNvCxnSpPr/>
          <p:nvPr/>
        </p:nvCxnSpPr>
        <p:spPr>
          <a:xfrm flipV="1">
            <a:off x="6543675" y="3276600"/>
            <a:ext cx="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9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BE244F-C48F-4043-A5F1-E8B56E34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947" y="2378140"/>
            <a:ext cx="5603875" cy="42370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B2FA62-AF81-4E98-B404-33CA53DBC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215"/>
            <a:ext cx="5248275" cy="1438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1DF829-2D31-49C7-8F0B-A89EFE384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046" y="1396239"/>
            <a:ext cx="4581525" cy="104775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B84A63C-A43F-4365-969A-A45E491C520B}"/>
              </a:ext>
            </a:extLst>
          </p:cNvPr>
          <p:cNvSpPr/>
          <p:nvPr/>
        </p:nvSpPr>
        <p:spPr>
          <a:xfrm>
            <a:off x="5849397" y="1685293"/>
            <a:ext cx="525624" cy="3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3B297D-0972-4328-90D6-F270931E2B98}"/>
              </a:ext>
            </a:extLst>
          </p:cNvPr>
          <p:cNvGraphicFramePr>
            <a:graphicFrameLocks noGrp="1"/>
          </p:cNvGraphicFramePr>
          <p:nvPr/>
        </p:nvGraphicFramePr>
        <p:xfrm>
          <a:off x="543463" y="2578165"/>
          <a:ext cx="112341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962">
                  <a:extLst>
                    <a:ext uri="{9D8B030D-6E8A-4147-A177-3AD203B41FA5}">
                      <a16:colId xmlns:a16="http://schemas.microsoft.com/office/drawing/2014/main" val="2164795537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649129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2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09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6562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591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679F9C-0099-4A3C-AF42-408ED967D2A7}"/>
              </a:ext>
            </a:extLst>
          </p:cNvPr>
          <p:cNvSpPr txBox="1"/>
          <p:nvPr/>
        </p:nvSpPr>
        <p:spPr>
          <a:xfrm>
            <a:off x="438150" y="314727"/>
            <a:ext cx="4047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Cost graph</a:t>
            </a:r>
            <a:endParaRPr lang="ko-KR" altLang="en-US" sz="60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676665F-44F9-4915-978F-176778EB5F61}"/>
              </a:ext>
            </a:extLst>
          </p:cNvPr>
          <p:cNvGraphicFramePr>
            <a:graphicFrameLocks noGrp="1"/>
          </p:cNvGraphicFramePr>
          <p:nvPr/>
        </p:nvGraphicFramePr>
        <p:xfrm>
          <a:off x="2747851" y="2578165"/>
          <a:ext cx="2057399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3006780134"/>
                    </a:ext>
                  </a:extLst>
                </a:gridCol>
                <a:gridCol w="1038224">
                  <a:extLst>
                    <a:ext uri="{9D8B030D-6E8A-4147-A177-3AD203B41FA5}">
                      <a16:colId xmlns:a16="http://schemas.microsoft.com/office/drawing/2014/main" val="1794992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cost(w)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27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0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238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602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2200"/>
                  </a:ext>
                </a:extLst>
              </a:tr>
            </a:tbl>
          </a:graphicData>
        </a:graphic>
      </p:graphicFrame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5C8A093-8E8A-4AF2-A89B-DDC8D621CE42}"/>
              </a:ext>
            </a:extLst>
          </p:cNvPr>
          <p:cNvSpPr/>
          <p:nvPr/>
        </p:nvSpPr>
        <p:spPr>
          <a:xfrm>
            <a:off x="1916375" y="3341564"/>
            <a:ext cx="525624" cy="3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6EAAA36-6273-4142-8A45-C72DFB609BB4}"/>
              </a:ext>
            </a:extLst>
          </p:cNvPr>
          <p:cNvSpPr/>
          <p:nvPr/>
        </p:nvSpPr>
        <p:spPr>
          <a:xfrm>
            <a:off x="4991432" y="3372423"/>
            <a:ext cx="525624" cy="3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0B76213-CCE2-42E3-A4A5-421A02594B41}"/>
              </a:ext>
            </a:extLst>
          </p:cNvPr>
          <p:cNvSpPr/>
          <p:nvPr/>
        </p:nvSpPr>
        <p:spPr>
          <a:xfrm>
            <a:off x="8280345" y="5895974"/>
            <a:ext cx="542925" cy="62395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7D55F6C-57B1-452A-8511-C613C0E9171C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8314504" y="5285554"/>
            <a:ext cx="847724" cy="3731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086529-FD42-409D-8F8A-E1516DF17D26}"/>
              </a:ext>
            </a:extLst>
          </p:cNvPr>
          <p:cNvSpPr txBox="1"/>
          <p:nvPr/>
        </p:nvSpPr>
        <p:spPr>
          <a:xfrm>
            <a:off x="8357422" y="4678918"/>
            <a:ext cx="11350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52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2C871-52B2-44C2-8D42-8FF609B1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86" y="1820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Gradient Descent Algorithm (GDA)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0A885-0108-45CF-891E-73FAB600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경사하강법이라고도</a:t>
            </a:r>
            <a:r>
              <a:rPr lang="ko-KR" altLang="en-US" dirty="0"/>
              <a:t> 한다</a:t>
            </a:r>
            <a:endParaRPr lang="en-US" altLang="ko-KR" dirty="0"/>
          </a:p>
          <a:p>
            <a:r>
              <a:rPr lang="en-US" altLang="ko-KR" dirty="0"/>
              <a:t>starting point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Change W and reduce cost</a:t>
            </a:r>
          </a:p>
          <a:p>
            <a:pPr marL="0" indent="0">
              <a:buNone/>
            </a:pPr>
            <a:r>
              <a:rPr lang="en-US" altLang="ko-KR" b="1" dirty="0"/>
              <a:t>  (</a:t>
            </a:r>
            <a:r>
              <a:rPr lang="ko-KR" altLang="en-US" b="1" dirty="0"/>
              <a:t>미분</a:t>
            </a:r>
            <a:r>
              <a:rPr lang="en-US" altLang="ko-KR" b="1" dirty="0"/>
              <a:t>) 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sz="2400" b="1" dirty="0"/>
              <a:t>만약 경사가 음수면 오른쪽으로</a:t>
            </a:r>
            <a:r>
              <a:rPr lang="en-US" altLang="ko-KR" sz="2400" b="1" dirty="0"/>
              <a:t>,</a:t>
            </a:r>
          </a:p>
          <a:p>
            <a:pPr marL="0" indent="0">
              <a:buNone/>
            </a:pPr>
            <a:r>
              <a:rPr lang="ko-KR" altLang="en-US" sz="2400" b="1" dirty="0"/>
              <a:t>양수면 왼쪽으로 이동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414003-DC7F-4855-B392-92C1C9538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855" y="1308575"/>
            <a:ext cx="6541145" cy="494569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E472500-33C9-4497-A222-414F7A1ED969}"/>
              </a:ext>
            </a:extLst>
          </p:cNvPr>
          <p:cNvCxnSpPr/>
          <p:nvPr/>
        </p:nvCxnSpPr>
        <p:spPr>
          <a:xfrm flipH="1">
            <a:off x="10972800" y="2800350"/>
            <a:ext cx="381000" cy="9525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2E3B0B-60DB-4F82-B9C0-C1BD1D4942BD}"/>
              </a:ext>
            </a:extLst>
          </p:cNvPr>
          <p:cNvCxnSpPr/>
          <p:nvPr/>
        </p:nvCxnSpPr>
        <p:spPr>
          <a:xfrm flipH="1">
            <a:off x="10401300" y="4001294"/>
            <a:ext cx="485775" cy="8278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433D327-6BD9-464D-B172-2FD52756F8F5}"/>
              </a:ext>
            </a:extLst>
          </p:cNvPr>
          <p:cNvCxnSpPr/>
          <p:nvPr/>
        </p:nvCxnSpPr>
        <p:spPr>
          <a:xfrm flipH="1">
            <a:off x="9867900" y="4905375"/>
            <a:ext cx="466725" cy="4857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0716C2-00E2-4544-B7ED-BB9A110AE450}"/>
              </a:ext>
            </a:extLst>
          </p:cNvPr>
          <p:cNvCxnSpPr/>
          <p:nvPr/>
        </p:nvCxnSpPr>
        <p:spPr>
          <a:xfrm flipH="1">
            <a:off x="9086850" y="5549425"/>
            <a:ext cx="600075" cy="2513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B2EC94-99C6-4820-8FA3-2CEF5773CEDB}"/>
              </a:ext>
            </a:extLst>
          </p:cNvPr>
          <p:cNvCxnSpPr/>
          <p:nvPr/>
        </p:nvCxnSpPr>
        <p:spPr>
          <a:xfrm>
            <a:off x="8629650" y="5695950"/>
            <a:ext cx="11239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153D7E-FCE6-4997-A136-E47B4CBCEBA1}"/>
              </a:ext>
            </a:extLst>
          </p:cNvPr>
          <p:cNvSpPr txBox="1"/>
          <p:nvPr/>
        </p:nvSpPr>
        <p:spPr>
          <a:xfrm>
            <a:off x="9386887" y="2996168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Starting point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C23A8E-E44B-42F9-A3B4-8F0BFA0FE719}"/>
              </a:ext>
            </a:extLst>
          </p:cNvPr>
          <p:cNvSpPr/>
          <p:nvPr/>
        </p:nvSpPr>
        <p:spPr>
          <a:xfrm>
            <a:off x="10988381" y="3032125"/>
            <a:ext cx="390525" cy="333375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3ADB44-0B1A-4DF8-B388-E20D159E913C}"/>
              </a:ext>
            </a:extLst>
          </p:cNvPr>
          <p:cNvCxnSpPr/>
          <p:nvPr/>
        </p:nvCxnSpPr>
        <p:spPr>
          <a:xfrm flipH="1">
            <a:off x="9070345" y="3321215"/>
            <a:ext cx="1943141" cy="227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5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589214-EAD5-4545-8C6A-8EAD95248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0"/>
            <a:ext cx="5114925" cy="13898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36C932-1D7C-4B4F-82EE-D15A76879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6" y="1533525"/>
            <a:ext cx="5619750" cy="12783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D7112C-BEFB-4D51-8180-3C276F901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2581116"/>
            <a:ext cx="4160128" cy="126161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5A8ED61-B7CE-4544-937E-1470BCEB0F68}"/>
              </a:ext>
            </a:extLst>
          </p:cNvPr>
          <p:cNvSpPr/>
          <p:nvPr/>
        </p:nvSpPr>
        <p:spPr>
          <a:xfrm>
            <a:off x="1945482" y="3176223"/>
            <a:ext cx="333375" cy="37147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C04494CE-C17C-4A7F-A210-751C0469D316}"/>
              </a:ext>
            </a:extLst>
          </p:cNvPr>
          <p:cNvSpPr/>
          <p:nvPr/>
        </p:nvSpPr>
        <p:spPr>
          <a:xfrm flipH="1" flipV="1">
            <a:off x="2086018" y="3083896"/>
            <a:ext cx="804862" cy="9239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04159-6EC7-4E3E-8913-CA2F15D06D58}"/>
              </a:ext>
            </a:extLst>
          </p:cNvPr>
          <p:cNvSpPr txBox="1"/>
          <p:nvPr/>
        </p:nvSpPr>
        <p:spPr>
          <a:xfrm>
            <a:off x="2488449" y="3864898"/>
            <a:ext cx="14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Leaning rate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6F3ACF-0844-4654-B1B4-687CCF161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5" y="4279844"/>
            <a:ext cx="5353051" cy="11476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45098D-FB41-4C02-97A5-2D853683F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476" y="5473069"/>
            <a:ext cx="5217362" cy="11611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F39917-0A62-4DA7-991C-DCCB4D510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75" y="5473069"/>
            <a:ext cx="5729244" cy="1050361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D92DC7F-A626-432D-B973-9192A62D8111}"/>
              </a:ext>
            </a:extLst>
          </p:cNvPr>
          <p:cNvSpPr/>
          <p:nvPr/>
        </p:nvSpPr>
        <p:spPr>
          <a:xfrm>
            <a:off x="6129383" y="5753100"/>
            <a:ext cx="566692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52CF1D5-51DE-4C12-A390-85458011C447}"/>
              </a:ext>
            </a:extLst>
          </p:cNvPr>
          <p:cNvSpPr/>
          <p:nvPr/>
        </p:nvSpPr>
        <p:spPr>
          <a:xfrm>
            <a:off x="7761706" y="5655349"/>
            <a:ext cx="504825" cy="5143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46E4FD-F186-4FBA-82E3-E6BAD59CB1A8}"/>
              </a:ext>
            </a:extLst>
          </p:cNvPr>
          <p:cNvCxnSpPr>
            <a:stCxn id="15" idx="0"/>
          </p:cNvCxnSpPr>
          <p:nvPr/>
        </p:nvCxnSpPr>
        <p:spPr>
          <a:xfrm flipV="1">
            <a:off x="8014119" y="4143375"/>
            <a:ext cx="252412" cy="151197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238E04-D594-4A35-AA29-11B9DEC6B1FA}"/>
              </a:ext>
            </a:extLst>
          </p:cNvPr>
          <p:cNvSpPr txBox="1"/>
          <p:nvPr/>
        </p:nvSpPr>
        <p:spPr>
          <a:xfrm>
            <a:off x="6412729" y="37740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</a:t>
            </a:r>
            <a:r>
              <a:rPr lang="ko-KR" altLang="en-US" dirty="0" err="1"/>
              <a:t>할때마다</a:t>
            </a:r>
            <a:r>
              <a:rPr lang="en-US" altLang="ko-KR" dirty="0"/>
              <a:t>, W</a:t>
            </a:r>
            <a:r>
              <a:rPr lang="ko-KR" altLang="en-US" dirty="0"/>
              <a:t>는 바뀔 것</a:t>
            </a:r>
          </a:p>
        </p:txBody>
      </p:sp>
    </p:spTree>
    <p:extLst>
      <p:ext uri="{BB962C8B-B14F-4D97-AF65-F5344CB8AC3E}">
        <p14:creationId xmlns:p14="http://schemas.microsoft.com/office/powerpoint/2010/main" val="223575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F3BA-6586-4F1B-BDD8-3B287D9D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GDA</a:t>
            </a:r>
            <a:r>
              <a:rPr lang="ko-KR" altLang="en-US" dirty="0"/>
              <a:t>사용하기 전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65D82-06EE-4A01-8173-F785DAF4B6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이럴 땐 </a:t>
            </a:r>
            <a:r>
              <a:rPr lang="ko-KR" altLang="en-US" dirty="0" err="1"/>
              <a:t>쓰지마라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2EC663-9714-45C4-BF24-81E4139B43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이런 모양일 때 써라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C7CB70-FBB1-4368-8B53-2E5A99EC5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34" y="2880213"/>
            <a:ext cx="4029485" cy="24609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7A70B6-D6F9-40B1-AC9B-88D3C41F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237" y="2771014"/>
            <a:ext cx="4223927" cy="30193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5AF67C-5343-4AAD-869D-A5DE3C0A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481" y="3672525"/>
            <a:ext cx="1362075" cy="438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2CF963-55C3-4184-A5EE-7A0F31D4A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60039"/>
            <a:ext cx="1362075" cy="4381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85E879-D69B-4B84-B284-C6CF419A7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025" y="5161749"/>
            <a:ext cx="561975" cy="628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B091C5-8E31-4689-ADA4-1DBF55050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739" y="4891087"/>
            <a:ext cx="6381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4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9AAF4-7AF6-46B2-9335-8917090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시험점수 예상</a:t>
            </a:r>
            <a:r>
              <a:rPr lang="en-US" dirty="0"/>
              <a:t> : </a:t>
            </a:r>
            <a:r>
              <a:rPr lang="ko-KR" altLang="en-US" dirty="0"/>
              <a:t>변수가 둘 이상일 때</a:t>
            </a:r>
            <a:endParaRPr 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21B81E3-CB8F-49D8-9D44-0168EA4BF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180506"/>
              </p:ext>
            </p:extLst>
          </p:nvPr>
        </p:nvGraphicFramePr>
        <p:xfrm>
          <a:off x="838200" y="1825624"/>
          <a:ext cx="10515600" cy="4471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902496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73517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902337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14394200"/>
                    </a:ext>
                  </a:extLst>
                </a:gridCol>
              </a:tblGrid>
              <a:tr h="745167">
                <a:tc>
                  <a:txBody>
                    <a:bodyPr/>
                    <a:lstStyle/>
                    <a:p>
                      <a:r>
                        <a:rPr lang="ko-KR" altLang="en-US" dirty="0"/>
                        <a:t>수시고사</a:t>
                      </a:r>
                      <a:r>
                        <a:rPr lang="en-US" altLang="ko-KR" dirty="0"/>
                        <a:t>1</a:t>
                      </a:r>
                      <a:r>
                        <a:rPr lang="en-US" dirty="0"/>
                        <a:t>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수시고사</a:t>
                      </a:r>
                      <a:r>
                        <a:rPr lang="en-US" altLang="ko-KR" dirty="0"/>
                        <a:t>2</a:t>
                      </a:r>
                      <a:r>
                        <a:rPr lang="en-US" dirty="0"/>
                        <a:t>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중간고사</a:t>
                      </a:r>
                      <a:r>
                        <a:rPr lang="en-US" dirty="0"/>
                        <a:t>(X3)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기말고사</a:t>
                      </a:r>
                      <a:r>
                        <a:rPr lang="en-US" dirty="0"/>
                        <a:t>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72511"/>
                  </a:ext>
                </a:extLst>
              </a:tr>
              <a:tr h="745167"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08798"/>
                  </a:ext>
                </a:extLst>
              </a:tr>
              <a:tr h="745167"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62310"/>
                  </a:ext>
                </a:extLst>
              </a:tr>
              <a:tr h="745167"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6656"/>
                  </a:ext>
                </a:extLst>
              </a:tr>
              <a:tr h="745167"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92904"/>
                  </a:ext>
                </a:extLst>
              </a:tr>
              <a:tr h="745167"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9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30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45E12-2E2D-4D36-BF5C-62AD7A1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92718F-67C2-4B32-B738-57B974C7F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0" y="2358644"/>
            <a:ext cx="6181725" cy="2762250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5324444-589D-4496-BE20-57746710F042}"/>
              </a:ext>
            </a:extLst>
          </p:cNvPr>
          <p:cNvSpPr/>
          <p:nvPr/>
        </p:nvSpPr>
        <p:spPr>
          <a:xfrm>
            <a:off x="3090860" y="4095691"/>
            <a:ext cx="428263" cy="4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6CEFB2-0695-4878-B8EA-F8FE18F21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67" y="2358644"/>
            <a:ext cx="2781300" cy="962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5D8025-FD94-4E95-9C0D-18D9466DC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470" y="3472949"/>
            <a:ext cx="5486400" cy="1295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6594732-3474-4557-9CCE-2EA986AAD187}"/>
              </a:ext>
            </a:extLst>
          </p:cNvPr>
          <p:cNvSpPr/>
          <p:nvPr/>
        </p:nvSpPr>
        <p:spPr>
          <a:xfrm>
            <a:off x="8993529" y="3680749"/>
            <a:ext cx="1782501" cy="636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177B0F-A265-445A-87E0-543B9C6B4DEE}"/>
              </a:ext>
            </a:extLst>
          </p:cNvPr>
          <p:cNvCxnSpPr/>
          <p:nvPr/>
        </p:nvCxnSpPr>
        <p:spPr>
          <a:xfrm>
            <a:off x="9896354" y="4317357"/>
            <a:ext cx="0" cy="803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3018F1-52A1-4506-AD35-2D4DE463171A}"/>
              </a:ext>
            </a:extLst>
          </p:cNvPr>
          <p:cNvSpPr txBox="1"/>
          <p:nvPr/>
        </p:nvSpPr>
        <p:spPr>
          <a:xfrm>
            <a:off x="9301479" y="512089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예측한 값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EF560-64ED-47EC-B4C7-7E8628C1F104}"/>
              </a:ext>
            </a:extLst>
          </p:cNvPr>
          <p:cNvSpPr txBox="1"/>
          <p:nvPr/>
        </p:nvSpPr>
        <p:spPr>
          <a:xfrm>
            <a:off x="11088547" y="3680749"/>
            <a:ext cx="513339" cy="636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2CDEDE1-656B-43BA-8311-8C25523797D1}"/>
              </a:ext>
            </a:extLst>
          </p:cNvPr>
          <p:cNvCxnSpPr/>
          <p:nvPr/>
        </p:nvCxnSpPr>
        <p:spPr>
          <a:xfrm flipV="1">
            <a:off x="11353800" y="3159889"/>
            <a:ext cx="0" cy="520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57C11B-2519-4771-BEC4-D380AA6C48BA}"/>
              </a:ext>
            </a:extLst>
          </p:cNvPr>
          <p:cNvSpPr txBox="1"/>
          <p:nvPr/>
        </p:nvSpPr>
        <p:spPr>
          <a:xfrm>
            <a:off x="10792984" y="277153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33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6E36B-AADF-4FB4-9B0C-200640B1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</a:t>
            </a:r>
            <a:r>
              <a:rPr lang="en-US" altLang="ko-KR" dirty="0"/>
              <a:t>(Matrix)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F7E7A9-6340-4194-A15E-4A31102C2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53" y="1825846"/>
            <a:ext cx="7905750" cy="7524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254C9D2-ADCD-43FC-820B-D6C8E9A0F3D6}"/>
              </a:ext>
            </a:extLst>
          </p:cNvPr>
          <p:cNvSpPr/>
          <p:nvPr/>
        </p:nvSpPr>
        <p:spPr>
          <a:xfrm>
            <a:off x="7905508" y="1966218"/>
            <a:ext cx="416689" cy="47172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F5138-5AE1-431E-B342-4CEFE53591A0}"/>
              </a:ext>
            </a:extLst>
          </p:cNvPr>
          <p:cNvSpPr txBox="1"/>
          <p:nvPr/>
        </p:nvSpPr>
        <p:spPr>
          <a:xfrm>
            <a:off x="7257323" y="29399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너무 많은 데이터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1734F6E-3203-4C88-B3C7-4B4D41280C1E}"/>
              </a:ext>
            </a:extLst>
          </p:cNvPr>
          <p:cNvSpPr/>
          <p:nvPr/>
        </p:nvSpPr>
        <p:spPr>
          <a:xfrm>
            <a:off x="7905508" y="2578319"/>
            <a:ext cx="416689" cy="2806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CEBC37-223A-434E-BB7E-46644211E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62" y="3513976"/>
            <a:ext cx="3962400" cy="2152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9D0002-2971-4ED6-BFE5-018647D4D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984" y="3670949"/>
            <a:ext cx="6522426" cy="17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0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0453D-9E67-45E4-BE7E-B30E0E7A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E69716CD-B0D8-4AA4-829F-A0D75BB5B5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9141" y="2149715"/>
          <a:ext cx="3722224" cy="327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56">
                  <a:extLst>
                    <a:ext uri="{9D8B030D-6E8A-4147-A177-3AD203B41FA5}">
                      <a16:colId xmlns:a16="http://schemas.microsoft.com/office/drawing/2014/main" val="3190249604"/>
                    </a:ext>
                  </a:extLst>
                </a:gridCol>
                <a:gridCol w="930556">
                  <a:extLst>
                    <a:ext uri="{9D8B030D-6E8A-4147-A177-3AD203B41FA5}">
                      <a16:colId xmlns:a16="http://schemas.microsoft.com/office/drawing/2014/main" val="1027351788"/>
                    </a:ext>
                  </a:extLst>
                </a:gridCol>
                <a:gridCol w="930556">
                  <a:extLst>
                    <a:ext uri="{9D8B030D-6E8A-4147-A177-3AD203B41FA5}">
                      <a16:colId xmlns:a16="http://schemas.microsoft.com/office/drawing/2014/main" val="2190233704"/>
                    </a:ext>
                  </a:extLst>
                </a:gridCol>
                <a:gridCol w="930556">
                  <a:extLst>
                    <a:ext uri="{9D8B030D-6E8A-4147-A177-3AD203B41FA5}">
                      <a16:colId xmlns:a16="http://schemas.microsoft.com/office/drawing/2014/main" val="3814394200"/>
                    </a:ext>
                  </a:extLst>
                </a:gridCol>
              </a:tblGrid>
              <a:tr h="546469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72511"/>
                  </a:ext>
                </a:extLst>
              </a:tr>
              <a:tr h="546469"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08798"/>
                  </a:ext>
                </a:extLst>
              </a:tr>
              <a:tr h="546469"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62310"/>
                  </a:ext>
                </a:extLst>
              </a:tr>
              <a:tr h="546469"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6656"/>
                  </a:ext>
                </a:extLst>
              </a:tr>
              <a:tr h="546469"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92904"/>
                  </a:ext>
                </a:extLst>
              </a:tr>
              <a:tr h="546469"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9937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D778632-B368-497A-B188-D0AA6D6F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686" y="2560295"/>
            <a:ext cx="6648450" cy="2038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061A79-6574-4B14-80AF-934FB80C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56" y="4598645"/>
            <a:ext cx="5267325" cy="58102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498FE99-EE25-4B66-B24F-E593C8F7D328}"/>
              </a:ext>
            </a:extLst>
          </p:cNvPr>
          <p:cNvCxnSpPr>
            <a:cxnSpLocks/>
          </p:cNvCxnSpPr>
          <p:nvPr/>
        </p:nvCxnSpPr>
        <p:spPr>
          <a:xfrm flipH="1" flipV="1">
            <a:off x="8021258" y="5179673"/>
            <a:ext cx="1157466" cy="60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4BCCC5B-C679-40BF-AACA-E8A421536D69}"/>
              </a:ext>
            </a:extLst>
          </p:cNvPr>
          <p:cNvCxnSpPr>
            <a:cxnSpLocks/>
          </p:cNvCxnSpPr>
          <p:nvPr/>
        </p:nvCxnSpPr>
        <p:spPr>
          <a:xfrm flipH="1">
            <a:off x="9178724" y="5179670"/>
            <a:ext cx="1099597" cy="60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93E7036-30F8-441A-B4B0-F875317DBFE9}"/>
              </a:ext>
            </a:extLst>
          </p:cNvPr>
          <p:cNvCxnSpPr>
            <a:cxnSpLocks/>
          </p:cNvCxnSpPr>
          <p:nvPr/>
        </p:nvCxnSpPr>
        <p:spPr>
          <a:xfrm>
            <a:off x="6412375" y="5179670"/>
            <a:ext cx="555584" cy="60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D566269-180B-49D2-898E-D7AA63CF5D54}"/>
              </a:ext>
            </a:extLst>
          </p:cNvPr>
          <p:cNvCxnSpPr/>
          <p:nvPr/>
        </p:nvCxnSpPr>
        <p:spPr>
          <a:xfrm flipV="1">
            <a:off x="6967959" y="5179670"/>
            <a:ext cx="514320" cy="60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9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975F77D-49FC-48B6-89A8-F4F66008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머신 러닝이란</a:t>
            </a:r>
            <a:r>
              <a:rPr lang="en-US" altLang="ko-KR" sz="4000">
                <a:solidFill>
                  <a:srgbClr val="FFFFFF"/>
                </a:solidFill>
              </a:rPr>
              <a:t>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91B420A-37A3-4268-B162-67A1B8BEB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2000">
                <a:solidFill>
                  <a:srgbClr val="000000"/>
                </a:solidFill>
              </a:rPr>
              <a:t>일반 프로그램의 한계를 뛰어넘는 프로그램</a:t>
            </a:r>
            <a:endParaRPr lang="en-US" altLang="ko-KR" sz="2000">
              <a:solidFill>
                <a:srgbClr val="000000"/>
              </a:solidFill>
            </a:endParaRPr>
          </a:p>
          <a:p>
            <a:r>
              <a:rPr lang="ko-KR" altLang="en-US" sz="2000">
                <a:solidFill>
                  <a:srgbClr val="000000"/>
                </a:solidFill>
              </a:rPr>
              <a:t>일일이 코딩하는 게 아니라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기계가 어떤 현상에서 스스로 습득하도록</a:t>
            </a:r>
            <a:endParaRPr lang="en-US" altLang="ko-KR" sz="2000">
              <a:solidFill>
                <a:srgbClr val="000000"/>
              </a:solidFill>
            </a:endParaRPr>
          </a:p>
          <a:p>
            <a:pPr lvl="1"/>
            <a:r>
              <a:rPr lang="en-US" sz="2000">
                <a:solidFill>
                  <a:srgbClr val="000000"/>
                </a:solidFill>
              </a:rPr>
              <a:t>Ex) </a:t>
            </a:r>
            <a:r>
              <a:rPr lang="ko-KR" altLang="en-US" sz="2000">
                <a:solidFill>
                  <a:srgbClr val="000000"/>
                </a:solidFill>
              </a:rPr>
              <a:t>스팸메일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자율주행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예외가 너무 많아 일일이 지정 못함</a:t>
            </a: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65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436FAD-7E5D-4A7B-ABFF-8D04B8F1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859" y="144169"/>
            <a:ext cx="6508106" cy="60525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7A73F3-AC12-421B-BC59-ACA42DEF5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859" y="6196708"/>
            <a:ext cx="3627854" cy="606026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C4EF2984-3D7F-4D14-A7F0-E565702F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56" y="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5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D48C6E-C257-4B83-B916-59100565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73" y="655782"/>
            <a:ext cx="12200173" cy="57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72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99D9A7-79C6-4242-AC05-23D6B5E8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59761"/>
            <a:ext cx="6696075" cy="2714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729741-956D-49E6-ABD1-FD9D543D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2" y="3659909"/>
            <a:ext cx="6172200" cy="2828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3D2134-12FB-49BF-BD80-BB542FF8778D}"/>
              </a:ext>
            </a:extLst>
          </p:cNvPr>
          <p:cNvSpPr txBox="1"/>
          <p:nvPr/>
        </p:nvSpPr>
        <p:spPr>
          <a:xfrm>
            <a:off x="5416152" y="2090249"/>
            <a:ext cx="10951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/>
              <a:t>…</a:t>
            </a:r>
            <a:endParaRPr lang="ko-KR" altLang="en-US" sz="9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1517DF-AC1E-4AB1-8086-CF4FA89F8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477" y="2707409"/>
            <a:ext cx="10953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8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CB952C-8D4B-494B-85EB-CF18FA26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다음 시간엔</a:t>
            </a:r>
            <a:r>
              <a:rPr lang="en-US" altLang="ko-KR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58536-6481-4A64-9265-42C447B36BCA}"/>
              </a:ext>
            </a:extLst>
          </p:cNvPr>
          <p:cNvSpPr txBox="1"/>
          <p:nvPr/>
        </p:nvSpPr>
        <p:spPr>
          <a:xfrm>
            <a:off x="3045368" y="4074718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Logistic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5115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C7F4EC2-AD1F-460C-92CE-AC075C51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딥러닝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6B26E78-771B-44DD-9911-4E3B3E299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80812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846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D8C7D4-1BA5-485F-A07C-5D6D6101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>
                <a:solidFill>
                  <a:srgbClr val="FFFFFF"/>
                </a:solidFill>
              </a:rPr>
              <a:t>딥러닝</a:t>
            </a:r>
            <a:r>
              <a:rPr lang="en-US" altLang="ko-KR" sz="4000">
                <a:solidFill>
                  <a:srgbClr val="FFFFFF"/>
                </a:solidFill>
              </a:rPr>
              <a:t>, </a:t>
            </a:r>
            <a:r>
              <a:rPr lang="ko-KR" altLang="en-US" sz="4000">
                <a:solidFill>
                  <a:srgbClr val="FFFFFF"/>
                </a:solidFill>
              </a:rPr>
              <a:t>왜 지금인가</a:t>
            </a:r>
            <a:r>
              <a:rPr lang="en-US" altLang="ko-KR" sz="4000">
                <a:solidFill>
                  <a:srgbClr val="FFFFFF"/>
                </a:solidFill>
              </a:rPr>
              <a:t>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F9ADE47-A3E7-4062-B481-5F26B89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1600">
                <a:solidFill>
                  <a:srgbClr val="000000"/>
                </a:solidFill>
              </a:rPr>
              <a:t>하드웨어 발전</a:t>
            </a:r>
            <a:endParaRPr lang="en-US" altLang="ko-KR" sz="1600">
              <a:solidFill>
                <a:srgbClr val="000000"/>
              </a:solidFill>
            </a:endParaRPr>
          </a:p>
          <a:p>
            <a:r>
              <a:rPr lang="ko-KR" altLang="en-US" sz="1600">
                <a:solidFill>
                  <a:srgbClr val="000000"/>
                </a:solidFill>
              </a:rPr>
              <a:t>데이터셋</a:t>
            </a:r>
            <a:endParaRPr lang="en-US" altLang="ko-KR" sz="1600">
              <a:solidFill>
                <a:srgbClr val="000000"/>
              </a:solidFill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</a:rPr>
              <a:t> 인터넷의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페이스북</a:t>
            </a:r>
            <a:r>
              <a:rPr lang="en-US" altLang="ko-KR" sz="1600">
                <a:solidFill>
                  <a:srgbClr val="000000"/>
                </a:solidFill>
              </a:rPr>
              <a:t>, </a:t>
            </a:r>
            <a:r>
              <a:rPr lang="ko-KR" altLang="en-US" sz="1600">
                <a:solidFill>
                  <a:srgbClr val="000000"/>
                </a:solidFill>
              </a:rPr>
              <a:t>유튜브</a:t>
            </a:r>
            <a:r>
              <a:rPr lang="en-US" altLang="ko-KR" sz="1600">
                <a:solidFill>
                  <a:srgbClr val="000000"/>
                </a:solidFill>
              </a:rPr>
              <a:t>, </a:t>
            </a:r>
            <a:r>
              <a:rPr lang="ko-KR" altLang="en-US" sz="1600">
                <a:solidFill>
                  <a:srgbClr val="000000"/>
                </a:solidFill>
              </a:rPr>
              <a:t>위키피디아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등의 정보들</a:t>
            </a:r>
            <a:endParaRPr lang="en-US" altLang="ko-KR" sz="1600">
              <a:solidFill>
                <a:srgbClr val="000000"/>
              </a:solidFill>
            </a:endParaRPr>
          </a:p>
          <a:p>
            <a:r>
              <a:rPr lang="ko-KR" altLang="en-US" sz="1600">
                <a:solidFill>
                  <a:srgbClr val="000000"/>
                </a:solidFill>
              </a:rPr>
              <a:t>알고리즘 향상</a:t>
            </a:r>
            <a:endParaRPr lang="en-US" altLang="ko-KR" sz="1600">
              <a:solidFill>
                <a:srgbClr val="000000"/>
              </a:solidFill>
            </a:endParaRPr>
          </a:p>
          <a:p>
            <a:r>
              <a:rPr lang="ko-KR" altLang="en-US" sz="1600">
                <a:solidFill>
                  <a:srgbClr val="000000"/>
                </a:solidFill>
              </a:rPr>
              <a:t>각종 대회에서 뛰어난 성적</a:t>
            </a:r>
            <a:endParaRPr lang="en-US" altLang="ko-KR" sz="1600">
              <a:solidFill>
                <a:srgbClr val="000000"/>
              </a:solidFill>
            </a:endParaRPr>
          </a:p>
          <a:p>
            <a:r>
              <a:rPr lang="ko-KR" altLang="en-US" sz="1600">
                <a:solidFill>
                  <a:srgbClr val="000000"/>
                </a:solidFill>
              </a:rPr>
              <a:t>투자가 들어옴</a:t>
            </a:r>
            <a:endParaRPr lang="en-US" altLang="ko-KR" sz="1600">
              <a:solidFill>
                <a:srgbClr val="000000"/>
              </a:solidFill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</a:rPr>
              <a:t>2013</a:t>
            </a:r>
            <a:r>
              <a:rPr lang="ko-KR" altLang="en-US" sz="1600">
                <a:solidFill>
                  <a:srgbClr val="000000"/>
                </a:solidFill>
              </a:rPr>
              <a:t>년 구글의 딥마인드 인수</a:t>
            </a:r>
            <a:r>
              <a:rPr lang="en-US" altLang="ko-KR" sz="1600">
                <a:solidFill>
                  <a:srgbClr val="000000"/>
                </a:solidFill>
              </a:rPr>
              <a:t>: 5</a:t>
            </a:r>
            <a:r>
              <a:rPr lang="ko-KR" altLang="en-US" sz="1600">
                <a:solidFill>
                  <a:srgbClr val="000000"/>
                </a:solidFill>
              </a:rPr>
              <a:t>억 달러</a:t>
            </a:r>
            <a:endParaRPr lang="en-US" altLang="ko-KR" sz="1600">
              <a:solidFill>
                <a:srgbClr val="000000"/>
              </a:solidFill>
            </a:endParaRPr>
          </a:p>
          <a:p>
            <a:r>
              <a:rPr lang="ko-KR" altLang="en-US" sz="1600">
                <a:solidFill>
                  <a:srgbClr val="000000"/>
                </a:solidFill>
              </a:rPr>
              <a:t>텐서플로를 통해 누구나 쉽게 딥러닝에 접근</a:t>
            </a:r>
            <a:endParaRPr lang="en-US" altLang="ko-K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5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09715-AD66-4487-B261-AC4A1AC5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머신러닝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</a:t>
            </a:r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b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632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C16F4-FFA1-4E26-BA66-03843F2A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: </a:t>
            </a:r>
            <a:r>
              <a:rPr lang="ko-KR" altLang="en-US" dirty="0"/>
              <a:t>변수가 하나일 때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45A8832-31B3-48B8-AF28-6914C991AA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531669" cy="195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217">
                  <a:extLst>
                    <a:ext uri="{9D8B030D-6E8A-4147-A177-3AD203B41FA5}">
                      <a16:colId xmlns:a16="http://schemas.microsoft.com/office/drawing/2014/main" val="1753661289"/>
                    </a:ext>
                  </a:extLst>
                </a:gridCol>
                <a:gridCol w="1635452">
                  <a:extLst>
                    <a:ext uri="{9D8B030D-6E8A-4147-A177-3AD203B41FA5}">
                      <a16:colId xmlns:a16="http://schemas.microsoft.com/office/drawing/2014/main" val="627635794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Study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 (0-100)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79265"/>
                  </a:ext>
                </a:extLst>
              </a:tr>
              <a:tr h="375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8913"/>
                  </a:ext>
                </a:extLst>
              </a:tr>
              <a:tr h="394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9907"/>
                  </a:ext>
                </a:extLst>
              </a:tr>
              <a:tr h="410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43676"/>
                  </a:ext>
                </a:extLst>
              </a:tr>
              <a:tr h="410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0348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F639808-2AF7-4A3B-85E6-C10A386D0BA6}"/>
              </a:ext>
            </a:extLst>
          </p:cNvPr>
          <p:cNvSpPr/>
          <p:nvPr/>
        </p:nvSpPr>
        <p:spPr>
          <a:xfrm>
            <a:off x="4995512" y="2454442"/>
            <a:ext cx="1549667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FFF0AD-CE8A-45B6-B1BF-8F4DEBDB23F8}"/>
              </a:ext>
            </a:extLst>
          </p:cNvPr>
          <p:cNvSpPr/>
          <p:nvPr/>
        </p:nvSpPr>
        <p:spPr>
          <a:xfrm>
            <a:off x="6977513" y="1591049"/>
            <a:ext cx="3619099" cy="242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1E8A7B-0C70-4ED2-8F6C-ECC13E4B40AF}"/>
              </a:ext>
            </a:extLst>
          </p:cNvPr>
          <p:cNvCxnSpPr/>
          <p:nvPr/>
        </p:nvCxnSpPr>
        <p:spPr>
          <a:xfrm flipV="1">
            <a:off x="6977513" y="4379495"/>
            <a:ext cx="626445" cy="96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85EF19-A350-48F0-8A23-0F9EE9596980}"/>
              </a:ext>
            </a:extLst>
          </p:cNvPr>
          <p:cNvSpPr txBox="1"/>
          <p:nvPr/>
        </p:nvSpPr>
        <p:spPr>
          <a:xfrm>
            <a:off x="6622182" y="54880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7H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8AF732-1C04-434F-BE34-34F3B8D44758}"/>
              </a:ext>
            </a:extLst>
          </p:cNvPr>
          <p:cNvCxnSpPr/>
          <p:nvPr/>
        </p:nvCxnSpPr>
        <p:spPr>
          <a:xfrm>
            <a:off x="9577137" y="4379495"/>
            <a:ext cx="481263" cy="113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6BA3B-B42E-48E3-9106-53800E8EA33D}"/>
              </a:ext>
            </a:extLst>
          </p:cNvPr>
          <p:cNvSpPr txBox="1"/>
          <p:nvPr/>
        </p:nvSpPr>
        <p:spPr>
          <a:xfrm>
            <a:off x="9933271" y="5672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26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C035D2-CA5D-4965-8348-967F3AE89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07206"/>
              </p:ext>
            </p:extLst>
          </p:nvPr>
        </p:nvGraphicFramePr>
        <p:xfrm>
          <a:off x="875899" y="1676400"/>
          <a:ext cx="470033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857">
                  <a:extLst>
                    <a:ext uri="{9D8B030D-6E8A-4147-A177-3AD203B41FA5}">
                      <a16:colId xmlns:a16="http://schemas.microsoft.com/office/drawing/2014/main" val="2164795537"/>
                    </a:ext>
                  </a:extLst>
                </a:gridCol>
                <a:gridCol w="2151480">
                  <a:extLst>
                    <a:ext uri="{9D8B030D-6E8A-4147-A177-3AD203B41FA5}">
                      <a16:colId xmlns:a16="http://schemas.microsoft.com/office/drawing/2014/main" val="649129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입력값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기대하는 결과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2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65624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51AA682A-6609-4077-AE4F-8CB029848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803918"/>
              </p:ext>
            </p:extLst>
          </p:nvPr>
        </p:nvGraphicFramePr>
        <p:xfrm>
          <a:off x="6353299" y="789110"/>
          <a:ext cx="5065486" cy="3181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A2A4216-1CEC-4699-B1CB-22152193088E}"/>
              </a:ext>
            </a:extLst>
          </p:cNvPr>
          <p:cNvSpPr txBox="1"/>
          <p:nvPr/>
        </p:nvSpPr>
        <p:spPr>
          <a:xfrm>
            <a:off x="6038789" y="20104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32633-D579-483C-ACBB-DE9C7901545B}"/>
              </a:ext>
            </a:extLst>
          </p:cNvPr>
          <p:cNvSpPr txBox="1"/>
          <p:nvPr/>
        </p:nvSpPr>
        <p:spPr>
          <a:xfrm>
            <a:off x="8886042" y="397048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C6046-1695-4C9C-A54B-870FAE8E9DDC}"/>
              </a:ext>
            </a:extLst>
          </p:cNvPr>
          <p:cNvSpPr txBox="1"/>
          <p:nvPr/>
        </p:nvSpPr>
        <p:spPr>
          <a:xfrm>
            <a:off x="3260144" y="5181600"/>
            <a:ext cx="6186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결과 예측을 위해 선을 그어보자</a:t>
            </a:r>
          </a:p>
        </p:txBody>
      </p:sp>
    </p:spTree>
    <p:extLst>
      <p:ext uri="{BB962C8B-B14F-4D97-AF65-F5344CB8AC3E}">
        <p14:creationId xmlns:p14="http://schemas.microsoft.com/office/powerpoint/2010/main" val="275304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0695D-036B-43F8-9215-0DFC9820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  <a:r>
              <a:rPr lang="en-US" altLang="ko-KR" dirty="0"/>
              <a:t>: </a:t>
            </a:r>
            <a:r>
              <a:rPr lang="ko-KR" altLang="en-US" dirty="0"/>
              <a:t>가장 적합한 선 찾기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24AF509-EBEA-4425-95D0-9697C274DBB6}"/>
              </a:ext>
            </a:extLst>
          </p:cNvPr>
          <p:cNvGraphicFramePr/>
          <p:nvPr/>
        </p:nvGraphicFramePr>
        <p:xfrm>
          <a:off x="1030514" y="1838311"/>
          <a:ext cx="5065486" cy="3181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276964-C49E-447F-A730-DB557FE2FE28}"/>
              </a:ext>
            </a:extLst>
          </p:cNvPr>
          <p:cNvSpPr txBox="1"/>
          <p:nvPr/>
        </p:nvSpPr>
        <p:spPr>
          <a:xfrm>
            <a:off x="680945" y="30149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633F3-0073-4C44-8A0E-061C67898A68}"/>
              </a:ext>
            </a:extLst>
          </p:cNvPr>
          <p:cNvSpPr txBox="1"/>
          <p:nvPr/>
        </p:nvSpPr>
        <p:spPr>
          <a:xfrm>
            <a:off x="3563257" y="51703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44BD24-2139-4845-A49D-7BD76FC103F3}"/>
              </a:ext>
            </a:extLst>
          </p:cNvPr>
          <p:cNvCxnSpPr>
            <a:cxnSpLocks/>
          </p:cNvCxnSpPr>
          <p:nvPr/>
        </p:nvCxnSpPr>
        <p:spPr>
          <a:xfrm flipV="1">
            <a:off x="1460665" y="2018805"/>
            <a:ext cx="3577869" cy="1092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BD3ADE9-FF17-432D-98D3-BA9F8188DDC2}"/>
              </a:ext>
            </a:extLst>
          </p:cNvPr>
          <p:cNvCxnSpPr/>
          <p:nvPr/>
        </p:nvCxnSpPr>
        <p:spPr>
          <a:xfrm flipV="1">
            <a:off x="1460665" y="2018805"/>
            <a:ext cx="4298867" cy="261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44945DD-EB9A-41F7-8266-49C78F5E8424}"/>
              </a:ext>
            </a:extLst>
          </p:cNvPr>
          <p:cNvCxnSpPr/>
          <p:nvPr/>
        </p:nvCxnSpPr>
        <p:spPr>
          <a:xfrm flipV="1">
            <a:off x="2185060" y="3918857"/>
            <a:ext cx="3764478" cy="7125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121D7DBF-1220-410C-8972-63CFF466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02" y="2922424"/>
            <a:ext cx="20955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0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40C05328-C249-41D5-871B-4F52E4382FB3}"/>
              </a:ext>
            </a:extLst>
          </p:cNvPr>
          <p:cNvSpPr/>
          <p:nvPr/>
        </p:nvSpPr>
        <p:spPr>
          <a:xfrm>
            <a:off x="4067175" y="3143250"/>
            <a:ext cx="522413" cy="59439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03FF68-7857-417C-B26C-F7A7347E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가설이 더 나은가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C0C9C64-A3F2-49EC-9B6E-531F0C82D691}"/>
              </a:ext>
            </a:extLst>
          </p:cNvPr>
          <p:cNvCxnSpPr>
            <a:cxnSpLocks/>
          </p:cNvCxnSpPr>
          <p:nvPr/>
        </p:nvCxnSpPr>
        <p:spPr>
          <a:xfrm flipV="1">
            <a:off x="1838131" y="2267339"/>
            <a:ext cx="0" cy="220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53C1815-9777-4CAE-B17B-6FB531301866}"/>
              </a:ext>
            </a:extLst>
          </p:cNvPr>
          <p:cNvCxnSpPr>
            <a:cxnSpLocks/>
          </p:cNvCxnSpPr>
          <p:nvPr/>
        </p:nvCxnSpPr>
        <p:spPr>
          <a:xfrm>
            <a:off x="1838131" y="4469363"/>
            <a:ext cx="4030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F73A7-458B-4920-B55F-6DF7776F0656}"/>
              </a:ext>
            </a:extLst>
          </p:cNvPr>
          <p:cNvSpPr txBox="1"/>
          <p:nvPr/>
        </p:nvSpPr>
        <p:spPr>
          <a:xfrm>
            <a:off x="2962275" y="388726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DE909-2D3B-45CF-9776-1EE79A060939}"/>
              </a:ext>
            </a:extLst>
          </p:cNvPr>
          <p:cNvSpPr txBox="1"/>
          <p:nvPr/>
        </p:nvSpPr>
        <p:spPr>
          <a:xfrm>
            <a:off x="4182347" y="323087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EDF4D-F576-4DAB-917A-797E3867F5D6}"/>
              </a:ext>
            </a:extLst>
          </p:cNvPr>
          <p:cNvSpPr txBox="1"/>
          <p:nvPr/>
        </p:nvSpPr>
        <p:spPr>
          <a:xfrm>
            <a:off x="5286375" y="260431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1F8598-C74A-4212-B63A-28E8D5E316F7}"/>
              </a:ext>
            </a:extLst>
          </p:cNvPr>
          <p:cNvCxnSpPr/>
          <p:nvPr/>
        </p:nvCxnSpPr>
        <p:spPr>
          <a:xfrm flipV="1">
            <a:off x="1952625" y="3368351"/>
            <a:ext cx="4076700" cy="24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237977-9091-4343-9AA5-4DB71F8D25F5}"/>
              </a:ext>
            </a:extLst>
          </p:cNvPr>
          <p:cNvSpPr txBox="1"/>
          <p:nvPr/>
        </p:nvSpPr>
        <p:spPr>
          <a:xfrm>
            <a:off x="6686550" y="2344853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거리가 가까울수록 당연히 더 좋다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E760DD-50AB-4B0F-B326-4245BAE21FCC}"/>
              </a:ext>
            </a:extLst>
          </p:cNvPr>
          <p:cNvSpPr txBox="1"/>
          <p:nvPr/>
        </p:nvSpPr>
        <p:spPr>
          <a:xfrm>
            <a:off x="6686550" y="3244334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거리는 어떻게 계산하나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6018BF-A57C-4EC2-8A08-5B4A10806EC8}"/>
              </a:ext>
            </a:extLst>
          </p:cNvPr>
          <p:cNvSpPr txBox="1"/>
          <p:nvPr/>
        </p:nvSpPr>
        <p:spPr>
          <a:xfrm>
            <a:off x="6686550" y="4134290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Cost(Lost) function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26763F-5777-4B6A-9DE0-0D4101704788}"/>
              </a:ext>
            </a:extLst>
          </p:cNvPr>
          <p:cNvSpPr txBox="1"/>
          <p:nvPr/>
        </p:nvSpPr>
        <p:spPr>
          <a:xfrm>
            <a:off x="3108309" y="5479069"/>
            <a:ext cx="548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즉</a:t>
            </a:r>
            <a:r>
              <a:rPr lang="en-US" altLang="ko-KR" sz="3600" dirty="0"/>
              <a:t>, </a:t>
            </a:r>
            <a:r>
              <a:rPr lang="ko-KR" altLang="en-US" sz="3600" dirty="0"/>
              <a:t>학습이란</a:t>
            </a:r>
            <a:r>
              <a:rPr lang="en-US" altLang="ko-KR" sz="3600" dirty="0"/>
              <a:t>: </a:t>
            </a:r>
            <a:r>
              <a:rPr lang="ko-KR" altLang="en-US" sz="3600" dirty="0"/>
              <a:t>거리 최소화</a:t>
            </a:r>
          </a:p>
        </p:txBody>
      </p:sp>
    </p:spTree>
    <p:extLst>
      <p:ext uri="{BB962C8B-B14F-4D97-AF65-F5344CB8AC3E}">
        <p14:creationId xmlns:p14="http://schemas.microsoft.com/office/powerpoint/2010/main" val="191760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와이드스크린</PresentationFormat>
  <Paragraphs>166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딥러닝 개요 + Linear Regression</vt:lpstr>
      <vt:lpstr>머신 러닝이란?</vt:lpstr>
      <vt:lpstr>딥러닝</vt:lpstr>
      <vt:lpstr>딥러닝, 왜 지금인가?</vt:lpstr>
      <vt:lpstr>머신러닝 1장,  Linear Regression</vt:lpstr>
      <vt:lpstr>Linear Regression : 변수가 하나일 때</vt:lpstr>
      <vt:lpstr>PowerPoint 프레젠테이션</vt:lpstr>
      <vt:lpstr>학습: 가장 적합한 선 찾기</vt:lpstr>
      <vt:lpstr>어떤 가설이 더 나은가?</vt:lpstr>
      <vt:lpstr>Cost(Lost) function</vt:lpstr>
      <vt:lpstr>Cost function</vt:lpstr>
      <vt:lpstr>PowerPoint 프레젠테이션</vt:lpstr>
      <vt:lpstr>Gradient Descent Algorithm (GDA)</vt:lpstr>
      <vt:lpstr>PowerPoint 프레젠테이션</vt:lpstr>
      <vt:lpstr>GDA사용하기 전 주의사항</vt:lpstr>
      <vt:lpstr>시험점수 예상 : 변수가 둘 이상일 때</vt:lpstr>
      <vt:lpstr>Formula</vt:lpstr>
      <vt:lpstr>행렬(Matrix)</vt:lpstr>
      <vt:lpstr>Example</vt:lpstr>
      <vt:lpstr>구현</vt:lpstr>
      <vt:lpstr>PowerPoint 프레젠테이션</vt:lpstr>
      <vt:lpstr>PowerPoint 프레젠테이션</vt:lpstr>
      <vt:lpstr>다음 시간엔…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개요 + Linear Regression</dc:title>
  <dc:creator>이 자룡</dc:creator>
  <cp:lastModifiedBy>이 자룡</cp:lastModifiedBy>
  <cp:revision>1</cp:revision>
  <dcterms:created xsi:type="dcterms:W3CDTF">2019-09-21T04:40:14Z</dcterms:created>
  <dcterms:modified xsi:type="dcterms:W3CDTF">2019-09-21T04:40:37Z</dcterms:modified>
</cp:coreProperties>
</file>