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84881-B513-4EF4-9554-5C45228C8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167F67-90FD-4B30-A186-2997B0C20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6313A1-2993-41F6-BC98-070C788C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B2BE-0A7D-4AB6-AC1A-535DFE945D3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616BD-88B6-4BD2-BA1C-1D7C7C9C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91B071-0811-4754-B0D0-B3BF61C6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A2AB-4223-43A9-B246-D28368A5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3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313E8-7288-4D2B-8AA4-58BA7F4E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3AE6C6-2736-45A9-8245-310191B01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932B26-D451-483F-9213-ECFC12DC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B2BE-0A7D-4AB6-AC1A-535DFE945D3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36277-DFD9-4BCB-BB69-63946250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7E93E-8D45-4CE9-8D57-77DF6371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A2AB-4223-43A9-B246-D28368A5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7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76C876-0243-491E-82BD-61B34642F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B4F258-CF77-4FDD-88C4-5C87CC18C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986FB7-5832-4A72-97BF-AF2F5CBCC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B2BE-0A7D-4AB6-AC1A-535DFE945D3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CA015E-1DEE-4A19-96B4-6251021C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23C56-940C-47C4-8B52-445D0A4C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A2AB-4223-43A9-B246-D28368A5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3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45A5A-9719-406E-9FD6-EB128A34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A4A2F9-98B6-4E48-A416-16107FB12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99293F-F116-4C87-99C2-EDC578A0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B2BE-0A7D-4AB6-AC1A-535DFE945D3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88CBE-DD78-462A-90BD-64ED5F709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9EE586-6ED3-4B02-AD9D-AB84CFFC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A2AB-4223-43A9-B246-D28368A5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46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1C296-9CBE-43B4-9EC5-DED56D868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DF5186-BA36-49FD-AB9A-473C689E3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8A2B0-0CA8-448E-95A1-F8CC1FFD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B2BE-0A7D-4AB6-AC1A-535DFE945D3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51CF8D-51D7-4ADD-9C0D-CF4989212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71A23B-3E61-4C8D-91DC-2F57B728E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A2AB-4223-43A9-B246-D28368A5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3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734E7-8509-4236-AC1B-513F3C5B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18CC1E-1F40-4170-BA37-DBFBCB457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58B4C7-D0A8-4726-8B3E-95C0DBAAC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6A282A-3FC0-4F04-AAEC-677E7B710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B2BE-0A7D-4AB6-AC1A-535DFE945D3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24EE1C-3225-45DF-B53E-9003FC4B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8F4359-3B4C-413A-A28A-0BB522DA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A2AB-4223-43A9-B246-D28368A5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3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A36B9-CCC0-45F6-8013-5B264A96A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F42F76-24CD-46D3-A7D3-849A74875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E010D2-C0CD-423A-9F98-E02EA05BB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9944A1-2D67-414D-AB9D-348C7F2FF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3FCE2A-E9DA-47BD-AAAE-EE17A924F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CC0086-BF48-412A-B514-F286BEA93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B2BE-0A7D-4AB6-AC1A-535DFE945D3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9011E5-A26B-46B2-AC85-60064BA2A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52AC39-84E2-4FE5-A836-1B55B93D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A2AB-4223-43A9-B246-D28368A5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36B18-9683-4F8E-9C60-826D05BBC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2E16E8-779A-4963-A904-EAE24A7BA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B2BE-0A7D-4AB6-AC1A-535DFE945D3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D0B0CF-EC30-41A8-A195-32BB0D74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7CDA2C-5091-4595-B3DE-E04E7B98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A2AB-4223-43A9-B246-D28368A5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5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BAB963-92CE-4A9E-B406-A97F2630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B2BE-0A7D-4AB6-AC1A-535DFE945D3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604702-8ABC-4858-95E3-5C7F6E64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288927-5D64-4759-845C-22CE45DA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A2AB-4223-43A9-B246-D28368A5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579DB-484E-460D-93AF-7AC399653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DFE6E8-F6A4-4C3F-842A-B8B8065FE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3071A5-55CA-4689-9A0C-241324208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17C9D0-19F3-4DB2-A155-46D07A1C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B2BE-0A7D-4AB6-AC1A-535DFE945D3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4CBBCF-CCCF-47AB-8D05-5427483FF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B9CF4F-BC69-4449-8C13-3963CA45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A2AB-4223-43A9-B246-D28368A5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8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AD47A-CBD7-441B-8A31-0BBBAD84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1C8452-22C3-4B26-857C-9118CC4F7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704DBB-60B1-4981-AB28-FE7220651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DF6632-640C-4DBE-8166-843F2D4AF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B2BE-0A7D-4AB6-AC1A-535DFE945D3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22DC93-9BD5-47FD-84AF-91A4B7951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E15E8B-7909-4F41-B591-071D0E87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A2AB-4223-43A9-B246-D28368A5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4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1A3525-A37C-45CD-A123-EB2B45163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C5B044-D8D2-424D-A8C9-3E48FD521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A31AD-E4C2-4EAB-899A-6D54E1DDEB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DB2BE-0A7D-4AB6-AC1A-535DFE945D3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C5F63-AEE4-45DE-8BC8-4B3A5BC5A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FBE938-A17F-4140-948F-E424D97CC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1A2AB-4223-43A9-B246-D28368A5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8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01E8526-A56F-4705-AD3D-09DB72693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XOR, </a:t>
            </a:r>
            <a:r>
              <a:rPr lang="ko-KR" altLang="en-US" dirty="0">
                <a:solidFill>
                  <a:srgbClr val="FFFFFF"/>
                </a:solidFill>
              </a:rPr>
              <a:t>오차역전파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en-US" altLang="ko-KR" dirty="0" err="1">
                <a:solidFill>
                  <a:srgbClr val="FFFFFF"/>
                </a:solidFill>
              </a:rPr>
              <a:t>ReLU</a:t>
            </a:r>
            <a:r>
              <a:rPr lang="en-US" altLang="ko-KR" dirty="0">
                <a:solidFill>
                  <a:srgbClr val="FFFFFF"/>
                </a:solidFill>
              </a:rPr>
              <a:t>, He’s </a:t>
            </a:r>
            <a:r>
              <a:rPr lang="en-US" altLang="ko-KR" dirty="0" err="1">
                <a:solidFill>
                  <a:srgbClr val="FFFFFF"/>
                </a:solidFill>
              </a:rPr>
              <a:t>init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A94E4D-D2A9-4B2F-8153-06F9C739C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컴퓨터과학과 </a:t>
            </a:r>
            <a:r>
              <a:rPr lang="en-US" altLang="ko-KR">
                <a:solidFill>
                  <a:srgbClr val="FFFFFF"/>
                </a:solidFill>
              </a:rPr>
              <a:t>12</a:t>
            </a:r>
            <a:r>
              <a:rPr lang="ko-KR" altLang="en-US">
                <a:solidFill>
                  <a:srgbClr val="FFFFFF"/>
                </a:solidFill>
              </a:rPr>
              <a:t>학번 이자룡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40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A76AAE-49C2-46C3-A483-FB3C5C9F8E0C}"/>
              </a:ext>
            </a:extLst>
          </p:cNvPr>
          <p:cNvSpPr txBox="1"/>
          <p:nvPr/>
        </p:nvSpPr>
        <p:spPr>
          <a:xfrm>
            <a:off x="2197881" y="1720840"/>
            <a:ext cx="779623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Deep Learning</a:t>
            </a:r>
          </a:p>
          <a:p>
            <a:r>
              <a:rPr lang="en-US" sz="7200" dirty="0"/>
              <a:t>= Neural Network</a:t>
            </a:r>
          </a:p>
          <a:p>
            <a:r>
              <a:rPr lang="en-US" sz="7200" dirty="0"/>
              <a:t>= NN</a:t>
            </a:r>
          </a:p>
        </p:txBody>
      </p:sp>
    </p:spTree>
    <p:extLst>
      <p:ext uri="{BB962C8B-B14F-4D97-AF65-F5344CB8AC3E}">
        <p14:creationId xmlns:p14="http://schemas.microsoft.com/office/powerpoint/2010/main" val="2600691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44A2502-71EF-432D-A873-F4AB2D775A67}"/>
                  </a:ext>
                </a:extLst>
              </p:cNvPr>
              <p:cNvSpPr txBox="1"/>
              <p:nvPr/>
            </p:nvSpPr>
            <p:spPr>
              <a:xfrm>
                <a:off x="3523130" y="2326341"/>
                <a:ext cx="579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44A2502-71EF-432D-A873-F4AB2D775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130" y="2326341"/>
                <a:ext cx="579838" cy="276999"/>
              </a:xfrm>
              <a:prstGeom prst="rect">
                <a:avLst/>
              </a:prstGeom>
              <a:blipFill>
                <a:blip r:embed="rId2"/>
                <a:stretch>
                  <a:fillRect l="-3158" r="-105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7769D2-72DB-4C2C-9C0B-539429A0927B}"/>
                  </a:ext>
                </a:extLst>
              </p:cNvPr>
              <p:cNvSpPr txBox="1"/>
              <p:nvPr/>
            </p:nvSpPr>
            <p:spPr>
              <a:xfrm>
                <a:off x="3523129" y="3177988"/>
                <a:ext cx="5691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7769D2-72DB-4C2C-9C0B-539429A09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129" y="3177988"/>
                <a:ext cx="569195" cy="276999"/>
              </a:xfrm>
              <a:prstGeom prst="rect">
                <a:avLst/>
              </a:prstGeom>
              <a:blipFill>
                <a:blip r:embed="rId3"/>
                <a:stretch>
                  <a:fillRect l="-3226" r="-2151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28E008-A75F-49B2-8581-F9A811F4E2CB}"/>
                  </a:ext>
                </a:extLst>
              </p:cNvPr>
              <p:cNvSpPr txBox="1"/>
              <p:nvPr/>
            </p:nvSpPr>
            <p:spPr>
              <a:xfrm>
                <a:off x="3523129" y="4119282"/>
                <a:ext cx="579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28E008-A75F-49B2-8581-F9A811F4E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129" y="4119282"/>
                <a:ext cx="579838" cy="276999"/>
              </a:xfrm>
              <a:prstGeom prst="rect">
                <a:avLst/>
              </a:prstGeom>
              <a:blipFill>
                <a:blip r:embed="rId4"/>
                <a:stretch>
                  <a:fillRect l="-3158" r="-105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444E89-EB79-4BBB-9DC7-34D90F9EAB85}"/>
                  </a:ext>
                </a:extLst>
              </p:cNvPr>
              <p:cNvSpPr txBox="1"/>
              <p:nvPr/>
            </p:nvSpPr>
            <p:spPr>
              <a:xfrm>
                <a:off x="5602942" y="3128682"/>
                <a:ext cx="1258934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acc>
                                <m:accPr>
                                  <m:chr m:val="̇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444E89-EB79-4BBB-9DC7-34D90F9EA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942" y="3128682"/>
                <a:ext cx="1258934" cy="6722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736EE86-0D4F-4D1D-8AB5-055DE420E452}"/>
              </a:ext>
            </a:extLst>
          </p:cNvPr>
          <p:cNvCxnSpPr/>
          <p:nvPr/>
        </p:nvCxnSpPr>
        <p:spPr>
          <a:xfrm>
            <a:off x="4240306" y="2622897"/>
            <a:ext cx="1201271" cy="69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E87232A-1108-4C31-AC28-E6C2FF529372}"/>
              </a:ext>
            </a:extLst>
          </p:cNvPr>
          <p:cNvCxnSpPr/>
          <p:nvPr/>
        </p:nvCxnSpPr>
        <p:spPr>
          <a:xfrm>
            <a:off x="4246997" y="3454987"/>
            <a:ext cx="1149756" cy="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73A39A9-DFD4-46AA-A1DA-7B54F23CE8BA}"/>
              </a:ext>
            </a:extLst>
          </p:cNvPr>
          <p:cNvCxnSpPr/>
          <p:nvPr/>
        </p:nvCxnSpPr>
        <p:spPr>
          <a:xfrm flipV="1">
            <a:off x="4272755" y="3706906"/>
            <a:ext cx="1168822" cy="550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FCF13C-DC67-4B17-B9AF-CD135F333746}"/>
              </a:ext>
            </a:extLst>
          </p:cNvPr>
          <p:cNvSpPr/>
          <p:nvPr/>
        </p:nvSpPr>
        <p:spPr>
          <a:xfrm>
            <a:off x="5602942" y="3056965"/>
            <a:ext cx="1258934" cy="783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1009F6D-AF76-454A-8947-6001DAAEA327}"/>
              </a:ext>
            </a:extLst>
          </p:cNvPr>
          <p:cNvCxnSpPr/>
          <p:nvPr/>
        </p:nvCxnSpPr>
        <p:spPr>
          <a:xfrm>
            <a:off x="6974542" y="3464799"/>
            <a:ext cx="735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4DB48F2-00A5-4EF8-9576-E9E9764FF05B}"/>
              </a:ext>
            </a:extLst>
          </p:cNvPr>
          <p:cNvSpPr txBox="1"/>
          <p:nvPr/>
        </p:nvSpPr>
        <p:spPr>
          <a:xfrm>
            <a:off x="7822313" y="3264204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or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4FE6FB-DB2F-4A19-9046-C61276405ADA}"/>
              </a:ext>
            </a:extLst>
          </p:cNvPr>
          <p:cNvSpPr txBox="1"/>
          <p:nvPr/>
        </p:nvSpPr>
        <p:spPr>
          <a:xfrm>
            <a:off x="1030941" y="788894"/>
            <a:ext cx="4338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뇌</a:t>
            </a:r>
            <a:r>
              <a:rPr lang="en-US" altLang="ko-KR" dirty="0"/>
              <a:t>: 26</a:t>
            </a:r>
            <a:r>
              <a:rPr lang="ko-KR" altLang="en-US" dirty="0" err="1"/>
              <a:t>억개의</a:t>
            </a:r>
            <a:r>
              <a:rPr lang="ko-KR" altLang="en-US" dirty="0"/>
              <a:t> 뉴런으로 구성됨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하나의 뉴런은 매우 단순한 구조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63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A48CAA7-15D2-492E-B2E5-3AE7A4CAD16A}"/>
              </a:ext>
            </a:extLst>
          </p:cNvPr>
          <p:cNvCxnSpPr/>
          <p:nvPr/>
        </p:nvCxnSpPr>
        <p:spPr>
          <a:xfrm>
            <a:off x="1204760" y="2061883"/>
            <a:ext cx="0" cy="2537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FE88BB4-9F97-4298-BF3D-C6A11ADAC786}"/>
              </a:ext>
            </a:extLst>
          </p:cNvPr>
          <p:cNvCxnSpPr/>
          <p:nvPr/>
        </p:nvCxnSpPr>
        <p:spPr>
          <a:xfrm>
            <a:off x="819278" y="4195483"/>
            <a:ext cx="2788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401423-B1B0-4F9F-AEC5-E5137AB1259D}"/>
              </a:ext>
            </a:extLst>
          </p:cNvPr>
          <p:cNvSpPr txBox="1"/>
          <p:nvPr/>
        </p:nvSpPr>
        <p:spPr>
          <a:xfrm>
            <a:off x="1298175" y="376876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5BEFE-C18D-4E79-8E44-2A47BE88B8B6}"/>
              </a:ext>
            </a:extLst>
          </p:cNvPr>
          <p:cNvSpPr txBox="1"/>
          <p:nvPr/>
        </p:nvSpPr>
        <p:spPr>
          <a:xfrm>
            <a:off x="3327965" y="212915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6CFE83-2B8C-457D-BA41-A2A73B606992}"/>
              </a:ext>
            </a:extLst>
          </p:cNvPr>
          <p:cNvSpPr txBox="1"/>
          <p:nvPr/>
        </p:nvSpPr>
        <p:spPr>
          <a:xfrm>
            <a:off x="3327965" y="376517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5F8491-EF8D-4ACA-A4AF-599263787860}"/>
              </a:ext>
            </a:extLst>
          </p:cNvPr>
          <p:cNvSpPr txBox="1"/>
          <p:nvPr/>
        </p:nvSpPr>
        <p:spPr>
          <a:xfrm>
            <a:off x="1298175" y="212915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7D6090-F1A8-47B2-B10F-1D1088C01016}"/>
              </a:ext>
            </a:extLst>
          </p:cNvPr>
          <p:cNvSpPr txBox="1"/>
          <p:nvPr/>
        </p:nvSpPr>
        <p:spPr>
          <a:xfrm>
            <a:off x="846749" y="21659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6CAD83-4084-4E79-AC2F-4A58EDE2A8FD}"/>
              </a:ext>
            </a:extLst>
          </p:cNvPr>
          <p:cNvSpPr txBox="1"/>
          <p:nvPr/>
        </p:nvSpPr>
        <p:spPr>
          <a:xfrm>
            <a:off x="3327965" y="42295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435238C-FA89-4B32-9866-AD65E4E00C32}"/>
              </a:ext>
            </a:extLst>
          </p:cNvPr>
          <p:cNvCxnSpPr>
            <a:cxnSpLocks/>
          </p:cNvCxnSpPr>
          <p:nvPr/>
        </p:nvCxnSpPr>
        <p:spPr>
          <a:xfrm>
            <a:off x="2547857" y="2129153"/>
            <a:ext cx="1081816" cy="892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A503722-23E9-4CB5-B55B-58D62BC56AD4}"/>
              </a:ext>
            </a:extLst>
          </p:cNvPr>
          <p:cNvCxnSpPr/>
          <p:nvPr/>
        </p:nvCxnSpPr>
        <p:spPr>
          <a:xfrm>
            <a:off x="4767792" y="2061883"/>
            <a:ext cx="0" cy="2537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84C6A6-BD47-4E66-840B-D39EE3F782C7}"/>
              </a:ext>
            </a:extLst>
          </p:cNvPr>
          <p:cNvCxnSpPr/>
          <p:nvPr/>
        </p:nvCxnSpPr>
        <p:spPr>
          <a:xfrm>
            <a:off x="4382310" y="4195483"/>
            <a:ext cx="2788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735DCCB-3198-48F7-A273-B61E005466E6}"/>
              </a:ext>
            </a:extLst>
          </p:cNvPr>
          <p:cNvSpPr txBox="1"/>
          <p:nvPr/>
        </p:nvSpPr>
        <p:spPr>
          <a:xfrm>
            <a:off x="4861207" y="376876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10AE4F-6713-4FC6-A8B3-02EA2E417E2C}"/>
              </a:ext>
            </a:extLst>
          </p:cNvPr>
          <p:cNvSpPr txBox="1"/>
          <p:nvPr/>
        </p:nvSpPr>
        <p:spPr>
          <a:xfrm>
            <a:off x="6890997" y="212915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D81B5A-9C4E-4FE8-B667-108E69B02AF8}"/>
              </a:ext>
            </a:extLst>
          </p:cNvPr>
          <p:cNvSpPr txBox="1"/>
          <p:nvPr/>
        </p:nvSpPr>
        <p:spPr>
          <a:xfrm>
            <a:off x="6890997" y="376517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241650-7B33-44DD-9BC9-0563F1727CA8}"/>
              </a:ext>
            </a:extLst>
          </p:cNvPr>
          <p:cNvSpPr txBox="1"/>
          <p:nvPr/>
        </p:nvSpPr>
        <p:spPr>
          <a:xfrm>
            <a:off x="4861207" y="212915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E07365-FAB0-4F06-8210-90EF193575D8}"/>
              </a:ext>
            </a:extLst>
          </p:cNvPr>
          <p:cNvSpPr txBox="1"/>
          <p:nvPr/>
        </p:nvSpPr>
        <p:spPr>
          <a:xfrm>
            <a:off x="4409781" y="21659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3B46D7-87F3-47B2-B2ED-59EA107CF266}"/>
              </a:ext>
            </a:extLst>
          </p:cNvPr>
          <p:cNvSpPr txBox="1"/>
          <p:nvPr/>
        </p:nvSpPr>
        <p:spPr>
          <a:xfrm>
            <a:off x="6890997" y="42295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BCEC619-2538-4603-95A6-FEA6D6F06D09}"/>
              </a:ext>
            </a:extLst>
          </p:cNvPr>
          <p:cNvCxnSpPr>
            <a:cxnSpLocks/>
          </p:cNvCxnSpPr>
          <p:nvPr/>
        </p:nvCxnSpPr>
        <p:spPr>
          <a:xfrm>
            <a:off x="4780524" y="3380584"/>
            <a:ext cx="1008529" cy="814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FDA6DE8-BDAD-47DF-8813-1016493D9F10}"/>
              </a:ext>
            </a:extLst>
          </p:cNvPr>
          <p:cNvCxnSpPr/>
          <p:nvPr/>
        </p:nvCxnSpPr>
        <p:spPr>
          <a:xfrm>
            <a:off x="8224677" y="2061883"/>
            <a:ext cx="0" cy="2537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08B2AFA-81F9-486E-A565-46DA47626929}"/>
              </a:ext>
            </a:extLst>
          </p:cNvPr>
          <p:cNvCxnSpPr/>
          <p:nvPr/>
        </p:nvCxnSpPr>
        <p:spPr>
          <a:xfrm>
            <a:off x="7839195" y="4195483"/>
            <a:ext cx="2788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468EE22-97DF-4D5E-AF07-97AA42200A45}"/>
              </a:ext>
            </a:extLst>
          </p:cNvPr>
          <p:cNvSpPr txBox="1"/>
          <p:nvPr/>
        </p:nvSpPr>
        <p:spPr>
          <a:xfrm>
            <a:off x="8318092" y="376876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AE69C3-06CE-44A7-9A1E-222829207005}"/>
              </a:ext>
            </a:extLst>
          </p:cNvPr>
          <p:cNvSpPr txBox="1"/>
          <p:nvPr/>
        </p:nvSpPr>
        <p:spPr>
          <a:xfrm>
            <a:off x="10347882" y="212915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03F52C-AA96-4315-A8CC-409B95844353}"/>
              </a:ext>
            </a:extLst>
          </p:cNvPr>
          <p:cNvSpPr txBox="1"/>
          <p:nvPr/>
        </p:nvSpPr>
        <p:spPr>
          <a:xfrm>
            <a:off x="10347882" y="376517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07C1AB-B748-45EB-AC60-3AF8AE09EBFE}"/>
              </a:ext>
            </a:extLst>
          </p:cNvPr>
          <p:cNvSpPr txBox="1"/>
          <p:nvPr/>
        </p:nvSpPr>
        <p:spPr>
          <a:xfrm>
            <a:off x="8318092" y="212915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C4F9BC-346F-455D-85AD-F491D095692F}"/>
              </a:ext>
            </a:extLst>
          </p:cNvPr>
          <p:cNvSpPr txBox="1"/>
          <p:nvPr/>
        </p:nvSpPr>
        <p:spPr>
          <a:xfrm>
            <a:off x="7866666" y="21659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5CCAF7-1507-4930-BB12-F794686FFD16}"/>
              </a:ext>
            </a:extLst>
          </p:cNvPr>
          <p:cNvSpPr txBox="1"/>
          <p:nvPr/>
        </p:nvSpPr>
        <p:spPr>
          <a:xfrm>
            <a:off x="10347882" y="42295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CA8FDD-0031-449D-9CF6-2948E88F50F2}"/>
              </a:ext>
            </a:extLst>
          </p:cNvPr>
          <p:cNvSpPr txBox="1"/>
          <p:nvPr/>
        </p:nvSpPr>
        <p:spPr>
          <a:xfrm>
            <a:off x="2043952" y="478629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591599-23A4-442A-9A25-DD7B30587285}"/>
              </a:ext>
            </a:extLst>
          </p:cNvPr>
          <p:cNvSpPr txBox="1"/>
          <p:nvPr/>
        </p:nvSpPr>
        <p:spPr>
          <a:xfrm>
            <a:off x="5756804" y="478629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59CC0B-CD99-4889-9A06-9905CCE8A34B}"/>
              </a:ext>
            </a:extLst>
          </p:cNvPr>
          <p:cNvSpPr txBox="1"/>
          <p:nvPr/>
        </p:nvSpPr>
        <p:spPr>
          <a:xfrm>
            <a:off x="9233206" y="4786298"/>
            <a:ext cx="64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XOR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50EFF0-F634-47EC-80EB-B80E7B42628A}"/>
              </a:ext>
            </a:extLst>
          </p:cNvPr>
          <p:cNvSpPr txBox="1"/>
          <p:nvPr/>
        </p:nvSpPr>
        <p:spPr>
          <a:xfrm>
            <a:off x="9343203" y="2774740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21656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642717-F92B-4F07-ACE0-60D9ACC02538}"/>
              </a:ext>
            </a:extLst>
          </p:cNvPr>
          <p:cNvSpPr txBox="1"/>
          <p:nvPr/>
        </p:nvSpPr>
        <p:spPr>
          <a:xfrm>
            <a:off x="403412" y="322729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err="1"/>
              <a:t>오차역전파법</a:t>
            </a:r>
            <a:endParaRPr lang="en-US" altLang="ko-KR" sz="5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5BA76E-4ECC-4875-B6AD-EB1267D1BD77}"/>
                  </a:ext>
                </a:extLst>
              </p:cNvPr>
              <p:cNvSpPr txBox="1"/>
              <p:nvPr/>
            </p:nvSpPr>
            <p:spPr>
              <a:xfrm>
                <a:off x="3007010" y="2384612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5BA76E-4ECC-4875-B6AD-EB1267D1B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010" y="2384612"/>
                <a:ext cx="591670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04F447-B754-41ED-80CC-902F0E6AAE36}"/>
                  </a:ext>
                </a:extLst>
              </p:cNvPr>
              <p:cNvSpPr txBox="1"/>
              <p:nvPr/>
            </p:nvSpPr>
            <p:spPr>
              <a:xfrm>
                <a:off x="3007010" y="3408366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04F447-B754-41ED-80CC-902F0E6AA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010" y="3408366"/>
                <a:ext cx="591670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4819FE65-45B4-4501-8704-D247B43951D0}"/>
              </a:ext>
            </a:extLst>
          </p:cNvPr>
          <p:cNvSpPr/>
          <p:nvPr/>
        </p:nvSpPr>
        <p:spPr>
          <a:xfrm>
            <a:off x="4145528" y="2312895"/>
            <a:ext cx="828586" cy="6992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2110C1-9084-4806-B213-A837EAE214AC}"/>
              </a:ext>
            </a:extLst>
          </p:cNvPr>
          <p:cNvSpPr/>
          <p:nvPr/>
        </p:nvSpPr>
        <p:spPr>
          <a:xfrm>
            <a:off x="4145528" y="3316942"/>
            <a:ext cx="828586" cy="6992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C3A149C-A3AA-4BD6-9D3C-B2925143EB1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517998" y="2662518"/>
            <a:ext cx="6275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E9B5655-8A05-47C4-9043-8A411A65F3E2}"/>
              </a:ext>
            </a:extLst>
          </p:cNvPr>
          <p:cNvCxnSpPr>
            <a:cxnSpLocks/>
          </p:cNvCxnSpPr>
          <p:nvPr/>
        </p:nvCxnSpPr>
        <p:spPr>
          <a:xfrm>
            <a:off x="3517998" y="2753944"/>
            <a:ext cx="627530" cy="654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E941286-BB08-43D5-BFC9-0188678CAC2D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598680" y="3666566"/>
            <a:ext cx="546848" cy="4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3DB27C8-9105-4811-9822-E0AB7085FBE6}"/>
              </a:ext>
            </a:extLst>
          </p:cNvPr>
          <p:cNvCxnSpPr>
            <a:stCxn id="5" idx="3"/>
          </p:cNvCxnSpPr>
          <p:nvPr/>
        </p:nvCxnSpPr>
        <p:spPr>
          <a:xfrm flipV="1">
            <a:off x="3598680" y="2900083"/>
            <a:ext cx="546848" cy="692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229F700-5599-478B-84C8-F86CAE071A06}"/>
              </a:ext>
            </a:extLst>
          </p:cNvPr>
          <p:cNvCxnSpPr>
            <a:stCxn id="6" idx="3"/>
          </p:cNvCxnSpPr>
          <p:nvPr/>
        </p:nvCxnSpPr>
        <p:spPr>
          <a:xfrm flipV="1">
            <a:off x="4974114" y="2662518"/>
            <a:ext cx="5519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21B7472-82EA-4CF0-914A-CB07A73205E5}"/>
              </a:ext>
            </a:extLst>
          </p:cNvPr>
          <p:cNvCxnSpPr>
            <a:stCxn id="7" idx="3"/>
          </p:cNvCxnSpPr>
          <p:nvPr/>
        </p:nvCxnSpPr>
        <p:spPr>
          <a:xfrm flipV="1">
            <a:off x="4974114" y="3666565"/>
            <a:ext cx="6275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27020CA-3279-4A85-8D52-239AD9007FED}"/>
                  </a:ext>
                </a:extLst>
              </p:cNvPr>
              <p:cNvSpPr txBox="1"/>
              <p:nvPr/>
            </p:nvSpPr>
            <p:spPr>
              <a:xfrm>
                <a:off x="5650300" y="2474259"/>
                <a:ext cx="304800" cy="396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27020CA-3279-4A85-8D52-239AD9007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300" y="2474259"/>
                <a:ext cx="304800" cy="396006"/>
              </a:xfrm>
              <a:prstGeom prst="rect">
                <a:avLst/>
              </a:prstGeom>
              <a:blipFill>
                <a:blip r:embed="rId4"/>
                <a:stretch>
                  <a:fillRect r="-108000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1294CBD-113F-499E-A9E0-6B23467D83DB}"/>
                  </a:ext>
                </a:extLst>
              </p:cNvPr>
              <p:cNvSpPr txBox="1"/>
              <p:nvPr/>
            </p:nvSpPr>
            <p:spPr>
              <a:xfrm>
                <a:off x="5650300" y="3408366"/>
                <a:ext cx="304800" cy="396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1294CBD-113F-499E-A9E0-6B23467D8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300" y="3408366"/>
                <a:ext cx="304800" cy="396006"/>
              </a:xfrm>
              <a:prstGeom prst="rect">
                <a:avLst/>
              </a:prstGeom>
              <a:blipFill>
                <a:blip r:embed="rId5"/>
                <a:stretch>
                  <a:fillRect r="-110000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BB4493-3CD0-46D8-9E52-C6C34471BF58}"/>
              </a:ext>
            </a:extLst>
          </p:cNvPr>
          <p:cNvSpPr/>
          <p:nvPr/>
        </p:nvSpPr>
        <p:spPr>
          <a:xfrm>
            <a:off x="7121811" y="2848742"/>
            <a:ext cx="828586" cy="6992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F74DDDD-A856-4F50-B58E-8A642B3E38B9}"/>
              </a:ext>
            </a:extLst>
          </p:cNvPr>
          <p:cNvCxnSpPr>
            <a:endCxn id="27" idx="1"/>
          </p:cNvCxnSpPr>
          <p:nvPr/>
        </p:nvCxnSpPr>
        <p:spPr>
          <a:xfrm>
            <a:off x="6314986" y="2672262"/>
            <a:ext cx="806825" cy="52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319B32C-A93E-478C-8397-E5335A7D8FAD}"/>
              </a:ext>
            </a:extLst>
          </p:cNvPr>
          <p:cNvCxnSpPr/>
          <p:nvPr/>
        </p:nvCxnSpPr>
        <p:spPr>
          <a:xfrm flipV="1">
            <a:off x="6279128" y="3316942"/>
            <a:ext cx="842683" cy="289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8090478-C2F4-48B4-927A-A345BE425188}"/>
              </a:ext>
            </a:extLst>
          </p:cNvPr>
          <p:cNvCxnSpPr>
            <a:stCxn id="27" idx="3"/>
          </p:cNvCxnSpPr>
          <p:nvPr/>
        </p:nvCxnSpPr>
        <p:spPr>
          <a:xfrm flipV="1">
            <a:off x="7950397" y="3198365"/>
            <a:ext cx="6774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49E4112-3314-4A05-80E6-D30ACE9A14B9}"/>
                  </a:ext>
                </a:extLst>
              </p:cNvPr>
              <p:cNvSpPr txBox="1"/>
              <p:nvPr/>
            </p:nvSpPr>
            <p:spPr>
              <a:xfrm>
                <a:off x="8640680" y="2994213"/>
                <a:ext cx="304800" cy="396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49E4112-3314-4A05-80E6-D30ACE9A1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680" y="2994213"/>
                <a:ext cx="304800" cy="396006"/>
              </a:xfrm>
              <a:prstGeom prst="rect">
                <a:avLst/>
              </a:prstGeom>
              <a:blipFill>
                <a:blip r:embed="rId6"/>
                <a:stretch>
                  <a:fillRect r="-90000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6F79492-E8EE-47B9-A771-DBF2AF672AF3}"/>
                  </a:ext>
                </a:extLst>
              </p:cNvPr>
              <p:cNvSpPr txBox="1"/>
              <p:nvPr/>
            </p:nvSpPr>
            <p:spPr>
              <a:xfrm>
                <a:off x="3001879" y="5369858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6F79492-E8EE-47B9-A771-DBF2AF672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879" y="5369858"/>
                <a:ext cx="59167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92E4E5-E7FF-43AF-B1D7-045E32B1F7AD}"/>
              </a:ext>
            </a:extLst>
          </p:cNvPr>
          <p:cNvCxnSpPr>
            <a:stCxn id="36" idx="3"/>
          </p:cNvCxnSpPr>
          <p:nvPr/>
        </p:nvCxnSpPr>
        <p:spPr>
          <a:xfrm>
            <a:off x="3593549" y="5554524"/>
            <a:ext cx="551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8E3C59E-43D6-4856-B7DE-894D8DB06D26}"/>
              </a:ext>
            </a:extLst>
          </p:cNvPr>
          <p:cNvSpPr/>
          <p:nvPr/>
        </p:nvSpPr>
        <p:spPr>
          <a:xfrm>
            <a:off x="4145528" y="5204900"/>
            <a:ext cx="828586" cy="6992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9287C10-3EBB-4EAF-B340-ACB43FA2D22F}"/>
              </a:ext>
            </a:extLst>
          </p:cNvPr>
          <p:cNvCxnSpPr>
            <a:stCxn id="39" idx="3"/>
          </p:cNvCxnSpPr>
          <p:nvPr/>
        </p:nvCxnSpPr>
        <p:spPr>
          <a:xfrm flipV="1">
            <a:off x="4974114" y="5554523"/>
            <a:ext cx="6275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4F7C05-45A0-47B7-B69F-BCAB6545FFB5}"/>
                  </a:ext>
                </a:extLst>
              </p:cNvPr>
              <p:cNvSpPr txBox="1"/>
              <p:nvPr/>
            </p:nvSpPr>
            <p:spPr>
              <a:xfrm>
                <a:off x="5650300" y="5343184"/>
                <a:ext cx="304800" cy="396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4F7C05-45A0-47B7-B69F-BCAB6545F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300" y="5343184"/>
                <a:ext cx="304800" cy="396006"/>
              </a:xfrm>
              <a:prstGeom prst="rect">
                <a:avLst/>
              </a:prstGeom>
              <a:blipFill>
                <a:blip r:embed="rId8"/>
                <a:stretch>
                  <a:fillRect r="-78000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직사각형 44">
            <a:extLst>
              <a:ext uri="{FF2B5EF4-FFF2-40B4-BE49-F238E27FC236}">
                <a16:creationId xmlns:a16="http://schemas.microsoft.com/office/drawing/2014/main" id="{7AC4CE2F-E53E-448E-91EA-C129834F73C2}"/>
              </a:ext>
            </a:extLst>
          </p:cNvPr>
          <p:cNvSpPr/>
          <p:nvPr/>
        </p:nvSpPr>
        <p:spPr>
          <a:xfrm>
            <a:off x="7121811" y="5191563"/>
            <a:ext cx="828586" cy="6992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E6805D2-F545-4ECF-8FB9-70C60D0F2677}"/>
              </a:ext>
            </a:extLst>
          </p:cNvPr>
          <p:cNvCxnSpPr>
            <a:endCxn id="45" idx="1"/>
          </p:cNvCxnSpPr>
          <p:nvPr/>
        </p:nvCxnSpPr>
        <p:spPr>
          <a:xfrm>
            <a:off x="6277830" y="5541187"/>
            <a:ext cx="843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AB61939-AC54-4988-8CC6-13C0408D2CA2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7950397" y="5541186"/>
            <a:ext cx="7722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5A114BF-E182-4E10-95FD-A2C44730DD5C}"/>
                  </a:ext>
                </a:extLst>
              </p:cNvPr>
              <p:cNvSpPr txBox="1"/>
              <p:nvPr/>
            </p:nvSpPr>
            <p:spPr>
              <a:xfrm>
                <a:off x="8671410" y="5343183"/>
                <a:ext cx="304800" cy="396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5A114BF-E182-4E10-95FD-A2C44730D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410" y="5343183"/>
                <a:ext cx="304800" cy="396006"/>
              </a:xfrm>
              <a:prstGeom prst="rect">
                <a:avLst/>
              </a:prstGeom>
              <a:blipFill>
                <a:blip r:embed="rId9"/>
                <a:stretch>
                  <a:fillRect r="-90000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1DAEBFE1-EE6D-4023-ACB3-C1BCE88BA693}"/>
              </a:ext>
            </a:extLst>
          </p:cNvPr>
          <p:cNvSpPr/>
          <p:nvPr/>
        </p:nvSpPr>
        <p:spPr>
          <a:xfrm>
            <a:off x="1470212" y="5369858"/>
            <a:ext cx="1508605" cy="369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64EA37-4D3E-44D0-8706-93B1EFB8BD6D}"/>
              </a:ext>
            </a:extLst>
          </p:cNvPr>
          <p:cNvSpPr txBox="1"/>
          <p:nvPr/>
        </p:nvSpPr>
        <p:spPr>
          <a:xfrm>
            <a:off x="1356877" y="500793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벡터로 바꾸면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92E8A82-5688-433A-892A-5E1643062AF7}"/>
              </a:ext>
            </a:extLst>
          </p:cNvPr>
          <p:cNvSpPr txBox="1"/>
          <p:nvPr/>
        </p:nvSpPr>
        <p:spPr>
          <a:xfrm>
            <a:off x="4087883" y="2476365"/>
            <a:ext cx="95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Sigmoid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786CF0E6-0E46-4073-8C17-7820B589EA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36902" y="285139"/>
            <a:ext cx="3902546" cy="2193969"/>
          </a:xfrm>
          <a:prstGeom prst="rect">
            <a:avLst/>
          </a:prstGeom>
        </p:spPr>
      </p:pic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6ABF6C57-DD41-4766-9751-A24188A896BD}"/>
              </a:ext>
            </a:extLst>
          </p:cNvPr>
          <p:cNvSpPr/>
          <p:nvPr/>
        </p:nvSpPr>
        <p:spPr>
          <a:xfrm>
            <a:off x="10318376" y="1183341"/>
            <a:ext cx="600636" cy="3048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7A55EBD-0351-43A1-9549-08E7E4A11E7E}"/>
              </a:ext>
            </a:extLst>
          </p:cNvPr>
          <p:cNvSpPr txBox="1"/>
          <p:nvPr/>
        </p:nvSpPr>
        <p:spPr>
          <a:xfrm>
            <a:off x="10919012" y="1151075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Sigmoid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EBF978E-A892-4935-8859-A94A9DC1FFE4}"/>
              </a:ext>
            </a:extLst>
          </p:cNvPr>
          <p:cNvSpPr/>
          <p:nvPr/>
        </p:nvSpPr>
        <p:spPr>
          <a:xfrm>
            <a:off x="4095251" y="3465818"/>
            <a:ext cx="9509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Sigmoid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341FEF9-59B1-4E67-8C42-135CC90DC727}"/>
              </a:ext>
            </a:extLst>
          </p:cNvPr>
          <p:cNvSpPr/>
          <p:nvPr/>
        </p:nvSpPr>
        <p:spPr>
          <a:xfrm>
            <a:off x="7060653" y="3040350"/>
            <a:ext cx="9509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Sigmoid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3D3DE49-63D4-499B-86F7-5C68F83AEB49}"/>
              </a:ext>
            </a:extLst>
          </p:cNvPr>
          <p:cNvSpPr/>
          <p:nvPr/>
        </p:nvSpPr>
        <p:spPr>
          <a:xfrm>
            <a:off x="4095251" y="5385246"/>
            <a:ext cx="9509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Sigmoid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1DCA748-8DA6-4D0D-A86A-C261E72C1BFD}"/>
              </a:ext>
            </a:extLst>
          </p:cNvPr>
          <p:cNvSpPr/>
          <p:nvPr/>
        </p:nvSpPr>
        <p:spPr>
          <a:xfrm>
            <a:off x="7060653" y="5369858"/>
            <a:ext cx="9509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Sigmoid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2F8FAA0-4B6A-4FBF-96DF-87B0F4650266}"/>
              </a:ext>
            </a:extLst>
          </p:cNvPr>
          <p:cNvCxnSpPr>
            <a:cxnSpLocks/>
          </p:cNvCxnSpPr>
          <p:nvPr/>
        </p:nvCxnSpPr>
        <p:spPr>
          <a:xfrm flipH="1">
            <a:off x="3186546" y="4191000"/>
            <a:ext cx="594848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F852754-4D0D-405D-BC94-1526E95793A8}"/>
              </a:ext>
            </a:extLst>
          </p:cNvPr>
          <p:cNvSpPr txBox="1"/>
          <p:nvPr/>
        </p:nvSpPr>
        <p:spPr>
          <a:xfrm>
            <a:off x="4257978" y="4241083"/>
            <a:ext cx="468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오차를 보내 연쇄미분해 문제가 되는 </a:t>
            </a:r>
            <a:r>
              <a:rPr lang="en-US" altLang="ko-KR" dirty="0"/>
              <a:t>w</a:t>
            </a:r>
            <a:r>
              <a:rPr lang="ko-KR" altLang="en-US" dirty="0"/>
              <a:t>수정</a:t>
            </a:r>
            <a:endParaRPr 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1E18E344-A0FF-4F42-B9C7-38D0CDD9B619}"/>
              </a:ext>
            </a:extLst>
          </p:cNvPr>
          <p:cNvCxnSpPr>
            <a:cxnSpLocks/>
          </p:cNvCxnSpPr>
          <p:nvPr/>
        </p:nvCxnSpPr>
        <p:spPr>
          <a:xfrm flipH="1">
            <a:off x="3186546" y="6095213"/>
            <a:ext cx="594848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8C90805-6859-4893-9FCC-08793BC10C31}"/>
              </a:ext>
            </a:extLst>
          </p:cNvPr>
          <p:cNvSpPr txBox="1"/>
          <p:nvPr/>
        </p:nvSpPr>
        <p:spPr>
          <a:xfrm>
            <a:off x="4257978" y="6145296"/>
            <a:ext cx="468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오차를 보내 연쇄미분해 문제가 되는 </a:t>
            </a:r>
            <a:r>
              <a:rPr lang="en-US" altLang="ko-KR" dirty="0"/>
              <a:t>w</a:t>
            </a:r>
            <a:r>
              <a:rPr lang="ko-KR" altLang="en-US" dirty="0"/>
              <a:t>수정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9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게임이(가) 표시된 사진&#10;&#10;자동 생성된 설명">
            <a:extLst>
              <a:ext uri="{FF2B5EF4-FFF2-40B4-BE49-F238E27FC236}">
                <a16:creationId xmlns:a16="http://schemas.microsoft.com/office/drawing/2014/main" id="{B306F8D4-6B49-4990-A655-A2E274755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440" y="0"/>
            <a:ext cx="57031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47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회로이(가) 표시된 사진&#10;&#10;자동 생성된 설명">
            <a:extLst>
              <a:ext uri="{FF2B5EF4-FFF2-40B4-BE49-F238E27FC236}">
                <a16:creationId xmlns:a16="http://schemas.microsoft.com/office/drawing/2014/main" id="{45DB8163-D5E9-4B96-BE1C-B7583C4A4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765720"/>
            <a:ext cx="7620000" cy="5076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1C0A2F-61D2-430D-893B-4341C60CDD31}"/>
              </a:ext>
            </a:extLst>
          </p:cNvPr>
          <p:cNvSpPr txBox="1"/>
          <p:nvPr/>
        </p:nvSpPr>
        <p:spPr>
          <a:xfrm>
            <a:off x="362339" y="121146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/>
              <a:t>문제점</a:t>
            </a:r>
            <a:endParaRPr lang="en-US" sz="4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CF41A8-E9C4-43EF-AD86-A1D3D360D191}"/>
              </a:ext>
            </a:extLst>
          </p:cNvPr>
          <p:cNvSpPr/>
          <p:nvPr/>
        </p:nvSpPr>
        <p:spPr>
          <a:xfrm>
            <a:off x="503144" y="1015455"/>
            <a:ext cx="3773581" cy="46706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E9D167-23B5-4F33-91B6-BC5140EFA25B}"/>
              </a:ext>
            </a:extLst>
          </p:cNvPr>
          <p:cNvSpPr txBox="1"/>
          <p:nvPr/>
        </p:nvSpPr>
        <p:spPr>
          <a:xfrm>
            <a:off x="7963766" y="4867836"/>
            <a:ext cx="40559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ko-KR" altLang="en-US" dirty="0"/>
              <a:t>층까지는 최고의 성능</a:t>
            </a:r>
            <a:endParaRPr lang="en-US" altLang="ko-KR" dirty="0"/>
          </a:p>
          <a:p>
            <a:r>
              <a:rPr lang="ko-KR" altLang="en-US" dirty="0"/>
              <a:t>그러나 층이 많아질수록 학습이 안 됨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왜</a:t>
            </a:r>
            <a:r>
              <a:rPr lang="en-US" altLang="ko-KR" dirty="0"/>
              <a:t>? </a:t>
            </a:r>
            <a:r>
              <a:rPr lang="ko-KR" altLang="en-US" dirty="0" err="1"/>
              <a:t>연쇄미분할수록</a:t>
            </a:r>
            <a:r>
              <a:rPr lang="ko-KR" altLang="en-US" dirty="0"/>
              <a:t> 기울기가 </a:t>
            </a:r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에 심하게 </a:t>
            </a:r>
            <a:r>
              <a:rPr lang="ko-KR" altLang="en-US" dirty="0" err="1"/>
              <a:t>가까워지니깐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2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173753-C844-4260-B2CE-BDB711488970}"/>
              </a:ext>
            </a:extLst>
          </p:cNvPr>
          <p:cNvSpPr txBox="1"/>
          <p:nvPr/>
        </p:nvSpPr>
        <p:spPr>
          <a:xfrm>
            <a:off x="421341" y="537882"/>
            <a:ext cx="5372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Solution 1: </a:t>
            </a:r>
            <a:r>
              <a:rPr lang="en-US" sz="5400" dirty="0" err="1"/>
              <a:t>ReLU</a:t>
            </a:r>
            <a:endParaRPr lang="en-US" sz="54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34C0FA2-7A30-4897-A2A2-2468CBE1C9CF}"/>
              </a:ext>
            </a:extLst>
          </p:cNvPr>
          <p:cNvCxnSpPr>
            <a:cxnSpLocks/>
          </p:cNvCxnSpPr>
          <p:nvPr/>
        </p:nvCxnSpPr>
        <p:spPr>
          <a:xfrm flipV="1">
            <a:off x="7019365" y="1559858"/>
            <a:ext cx="0" cy="1837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FB9AC33-CA8A-4B81-847E-1C9F3AC49F3D}"/>
              </a:ext>
            </a:extLst>
          </p:cNvPr>
          <p:cNvCxnSpPr>
            <a:cxnSpLocks/>
          </p:cNvCxnSpPr>
          <p:nvPr/>
        </p:nvCxnSpPr>
        <p:spPr>
          <a:xfrm>
            <a:off x="6571130" y="3003175"/>
            <a:ext cx="2841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0A39F8A-907A-401B-8DC9-A23D8822C4B5}"/>
              </a:ext>
            </a:extLst>
          </p:cNvPr>
          <p:cNvCxnSpPr>
            <a:cxnSpLocks/>
          </p:cNvCxnSpPr>
          <p:nvPr/>
        </p:nvCxnSpPr>
        <p:spPr>
          <a:xfrm>
            <a:off x="6571130" y="3003175"/>
            <a:ext cx="44823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1DA8277-BBF6-4487-98EE-0BFA6853779B}"/>
              </a:ext>
            </a:extLst>
          </p:cNvPr>
          <p:cNvCxnSpPr/>
          <p:nvPr/>
        </p:nvCxnSpPr>
        <p:spPr>
          <a:xfrm flipV="1">
            <a:off x="7019365" y="1864658"/>
            <a:ext cx="2205318" cy="113851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9528F64-FD95-4439-9023-BDE0B6E6ECF4}"/>
              </a:ext>
            </a:extLst>
          </p:cNvPr>
          <p:cNvSpPr txBox="1"/>
          <p:nvPr/>
        </p:nvSpPr>
        <p:spPr>
          <a:xfrm>
            <a:off x="6541812" y="149529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f(z)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069507-7E19-4B50-8B38-7D83987A0211}"/>
              </a:ext>
            </a:extLst>
          </p:cNvPr>
          <p:cNvSpPr txBox="1"/>
          <p:nvPr/>
        </p:nvSpPr>
        <p:spPr>
          <a:xfrm>
            <a:off x="9120874" y="302829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1C74271-9FA2-4EEF-8F32-8E3535EFD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58" y="1758273"/>
            <a:ext cx="3902546" cy="2193969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E40630AF-E2D7-4BBA-B05E-767F59F5CD53}"/>
              </a:ext>
            </a:extLst>
          </p:cNvPr>
          <p:cNvSpPr/>
          <p:nvPr/>
        </p:nvSpPr>
        <p:spPr>
          <a:xfrm>
            <a:off x="5002305" y="2581835"/>
            <a:ext cx="1183340" cy="546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5D324C-DB87-47DF-AC80-CDC5AD3274BB}"/>
              </a:ext>
            </a:extLst>
          </p:cNvPr>
          <p:cNvSpPr txBox="1"/>
          <p:nvPr/>
        </p:nvSpPr>
        <p:spPr>
          <a:xfrm>
            <a:off x="6541812" y="3531219"/>
            <a:ext cx="2864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만약 </a:t>
            </a:r>
            <a:r>
              <a:rPr lang="en-US" altLang="ko-KR" dirty="0"/>
              <a:t>0</a:t>
            </a:r>
            <a:r>
              <a:rPr lang="ko-KR" altLang="en-US" dirty="0"/>
              <a:t>보다 </a:t>
            </a:r>
            <a:r>
              <a:rPr lang="ko-KR" altLang="en-US" dirty="0" err="1"/>
              <a:t>작을땐</a:t>
            </a:r>
            <a:r>
              <a:rPr lang="ko-KR" altLang="en-US" dirty="0"/>
              <a:t> </a:t>
            </a:r>
            <a:r>
              <a:rPr lang="ko-KR" altLang="en-US" dirty="0" err="1"/>
              <a:t>꺼버림</a:t>
            </a:r>
            <a:endParaRPr lang="en-US" altLang="ko-KR" dirty="0"/>
          </a:p>
          <a:p>
            <a:r>
              <a:rPr lang="en-US" dirty="0"/>
              <a:t>0</a:t>
            </a:r>
            <a:r>
              <a:rPr lang="ko-KR" altLang="en-US" dirty="0"/>
              <a:t>보다 크면 쭉 늘어남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46319F-E953-4B36-AE2B-D112C473A529}"/>
              </a:ext>
            </a:extLst>
          </p:cNvPr>
          <p:cNvSpPr txBox="1"/>
          <p:nvPr/>
        </p:nvSpPr>
        <p:spPr>
          <a:xfrm>
            <a:off x="3375258" y="5484368"/>
            <a:ext cx="4437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주의</a:t>
            </a:r>
            <a:r>
              <a:rPr lang="en-US" altLang="ko-KR" dirty="0"/>
              <a:t>! </a:t>
            </a:r>
            <a:r>
              <a:rPr lang="ko-KR" altLang="en-US" dirty="0"/>
              <a:t>그러나 마지막단의 출력은 </a:t>
            </a:r>
            <a:r>
              <a:rPr lang="en-US" altLang="ko-KR" dirty="0"/>
              <a:t>Sigmoid</a:t>
            </a:r>
          </a:p>
          <a:p>
            <a:r>
              <a:rPr lang="ko-KR" altLang="en-US" dirty="0"/>
              <a:t>왜</a:t>
            </a:r>
            <a:r>
              <a:rPr lang="en-US" altLang="ko-KR" dirty="0"/>
              <a:t>? 0</a:t>
            </a:r>
            <a:r>
              <a:rPr lang="ko-KR" altLang="en-US" dirty="0"/>
              <a:t> 또는 </a:t>
            </a:r>
            <a:r>
              <a:rPr lang="en-US" altLang="ko-KR" dirty="0"/>
              <a:t>1</a:t>
            </a:r>
            <a:r>
              <a:rPr lang="ko-KR" altLang="en-US" dirty="0"/>
              <a:t>이 나와야 </a:t>
            </a:r>
            <a:r>
              <a:rPr lang="ko-KR" altLang="en-US" dirty="0" err="1"/>
              <a:t>하니깐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AC9F25-CFEF-4E08-BDF4-10ACF0D83792}"/>
              </a:ext>
            </a:extLst>
          </p:cNvPr>
          <p:cNvSpPr txBox="1"/>
          <p:nvPr/>
        </p:nvSpPr>
        <p:spPr>
          <a:xfrm>
            <a:off x="369143" y="4090560"/>
            <a:ext cx="5121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Sigmoid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보다 </a:t>
            </a:r>
            <a:r>
              <a:rPr lang="ko-KR" altLang="en-US" dirty="0" err="1"/>
              <a:t>작으니깐</a:t>
            </a:r>
            <a:r>
              <a:rPr lang="ko-KR" altLang="en-US" dirty="0"/>
              <a:t> 이런 문제가 생긴 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07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EAC528-12A6-433D-B8C2-A31725CE59E8}"/>
              </a:ext>
            </a:extLst>
          </p:cNvPr>
          <p:cNvSpPr txBox="1"/>
          <p:nvPr/>
        </p:nvSpPr>
        <p:spPr>
          <a:xfrm>
            <a:off x="421341" y="537882"/>
            <a:ext cx="9569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Solution 2 : He’s initialization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5E0AAB-C408-429C-9520-F908C0785071}"/>
              </a:ext>
            </a:extLst>
          </p:cNvPr>
          <p:cNvSpPr txBox="1"/>
          <p:nvPr/>
        </p:nvSpPr>
        <p:spPr>
          <a:xfrm>
            <a:off x="2895600" y="2528047"/>
            <a:ext cx="57310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초기값 설정 시 </a:t>
            </a:r>
            <a:r>
              <a:rPr lang="en-US" altLang="ko-KR" dirty="0"/>
              <a:t>w</a:t>
            </a:r>
            <a:r>
              <a:rPr lang="ko-KR" altLang="en-US" dirty="0"/>
              <a:t>를 다 </a:t>
            </a:r>
            <a:r>
              <a:rPr lang="en-US" altLang="ko-KR" dirty="0"/>
              <a:t>0</a:t>
            </a:r>
            <a:r>
              <a:rPr lang="ko-KR" altLang="en-US" dirty="0"/>
              <a:t>으로 줘버리면</a:t>
            </a:r>
            <a:endParaRPr lang="en-US" altLang="ko-KR" dirty="0"/>
          </a:p>
          <a:p>
            <a:r>
              <a:rPr lang="ko-KR" altLang="en-US" dirty="0"/>
              <a:t>미분하면서 기울기가 자꾸 </a:t>
            </a:r>
            <a:r>
              <a:rPr lang="en-US" altLang="ko-KR" dirty="0"/>
              <a:t>0</a:t>
            </a:r>
            <a:r>
              <a:rPr lang="ko-KR" altLang="en-US" dirty="0"/>
              <a:t>이 나와 학습자체가 안 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He’s initialization</a:t>
            </a:r>
            <a:r>
              <a:rPr lang="ko-KR" altLang="en-US" dirty="0"/>
              <a:t>을 이용해 </a:t>
            </a:r>
            <a:r>
              <a:rPr lang="en-US" altLang="ko-KR" dirty="0"/>
              <a:t>w </a:t>
            </a:r>
            <a:r>
              <a:rPr lang="ko-KR" altLang="en-US" dirty="0" err="1"/>
              <a:t>초기세팅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965300-B947-40F5-B3FC-E548EC815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015" y="4026310"/>
            <a:ext cx="56102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5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188</Words>
  <Application>Microsoft Office PowerPoint</Application>
  <PresentationFormat>와이드스크린</PresentationFormat>
  <Paragraphs>72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Office 테마</vt:lpstr>
      <vt:lpstr>XOR, 오차역전파 ReLU, He’s init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자룡</dc:creator>
  <cp:lastModifiedBy>이 자룡</cp:lastModifiedBy>
  <cp:revision>22</cp:revision>
  <dcterms:created xsi:type="dcterms:W3CDTF">2019-11-07T08:39:09Z</dcterms:created>
  <dcterms:modified xsi:type="dcterms:W3CDTF">2019-11-07T09:38:22Z</dcterms:modified>
</cp:coreProperties>
</file>