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68" r:id="rId6"/>
    <p:sldId id="259" r:id="rId7"/>
    <p:sldId id="261" r:id="rId8"/>
    <p:sldId id="270" r:id="rId9"/>
    <p:sldId id="269" r:id="rId10"/>
    <p:sldId id="272" r:id="rId11"/>
    <p:sldId id="273" r:id="rId12"/>
    <p:sldId id="275" r:id="rId13"/>
    <p:sldId id="277" r:id="rId14"/>
    <p:sldId id="267" r:id="rId15"/>
    <p:sldId id="258" r:id="rId16"/>
    <p:sldId id="278" r:id="rId17"/>
    <p:sldId id="271" r:id="rId18"/>
    <p:sldId id="260" r:id="rId19"/>
    <p:sldId id="265" r:id="rId20"/>
  </p:sldIdLst>
  <p:sldSz cx="9144000" cy="5143500" type="screen16x9"/>
  <p:notesSz cx="6858000" cy="9144000"/>
  <p:embeddedFontLst>
    <p:embeddedFont>
      <p:font typeface="한컴 윤고딕 230" pitchFamily="18" charset="-127"/>
      <p:regular r:id="rId21"/>
    </p:embeddedFont>
    <p:embeddedFont>
      <p:font typeface="한컴 윤고딕 240" pitchFamily="18" charset="-127"/>
      <p:regular r:id="rId22"/>
    </p:embeddedFont>
    <p:embeddedFont>
      <p:font typeface="맑은 고딕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E6B9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946" y="-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613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828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887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427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778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871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466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2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5648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885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F600-2B03-4F90-9995-CD45FF71A167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DE35-D855-43FB-9E84-7ADCE4C5F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993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9F600-2B03-4F90-9995-CD45FF71A167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DE35-D855-43FB-9E84-7ADCE4C5F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4653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816" y="2067694"/>
            <a:ext cx="3312368" cy="8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24168" y="2157742"/>
            <a:ext cx="3060000" cy="6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752" y="2254101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Torest</a:t>
            </a:r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설계서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136" y="3867894"/>
            <a:ext cx="27586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14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팀 토익의 숲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en-US" altLang="ko-KR" sz="500" b="1" dirty="0">
              <a:solidFill>
                <a:schemeClr val="tx1">
                  <a:lumMod val="50000"/>
                  <a:lumOff val="50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이자룡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제태경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박명인 박수진</a:t>
            </a:r>
          </a:p>
        </p:txBody>
      </p:sp>
    </p:spTree>
    <p:extLst>
      <p:ext uri="{BB962C8B-B14F-4D97-AF65-F5344CB8AC3E}">
        <p14:creationId xmlns:p14="http://schemas.microsoft.com/office/powerpoint/2010/main" xmlns="" val="3788687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7617A442-212A-4385-B720-553765098CA1}"/>
              </a:ext>
            </a:extLst>
          </p:cNvPr>
          <p:cNvGrpSpPr/>
          <p:nvPr/>
        </p:nvGrpSpPr>
        <p:grpSpPr>
          <a:xfrm>
            <a:off x="18834" y="0"/>
            <a:ext cx="2915814" cy="619302"/>
            <a:chOff x="7240853" y="2139702"/>
            <a:chExt cx="2220481" cy="61930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DDF6DAE3-F7C8-4827-B6B9-22BD2532B1EC}"/>
                </a:ext>
              </a:extLst>
            </p:cNvPr>
            <p:cNvSpPr/>
            <p:nvPr/>
          </p:nvSpPr>
          <p:spPr>
            <a:xfrm>
              <a:off x="7456876" y="2420450"/>
              <a:ext cx="200445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1CBA215-6DC4-4842-806D-6A5EA5FD61D8}"/>
                </a:ext>
              </a:extLst>
            </p:cNvPr>
            <p:cNvSpPr txBox="1"/>
            <p:nvPr/>
          </p:nvSpPr>
          <p:spPr>
            <a:xfrm>
              <a:off x="7631359" y="2420450"/>
              <a:ext cx="1720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사용자 관점에서의 설계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A3D55C4-3AF7-41C9-8E9B-8153B404BE8E}"/>
                </a:ext>
              </a:extLst>
            </p:cNvPr>
            <p:cNvSpPr txBox="1"/>
            <p:nvPr/>
          </p:nvSpPr>
          <p:spPr>
            <a:xfrm>
              <a:off x="7240853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30" pitchFamily="18" charset="-127"/>
                  <a:ea typeface="한컴 윤고딕 230" pitchFamily="18" charset="-127"/>
                </a:rPr>
                <a:t>2</a:t>
              </a:r>
              <a:endParaRPr lang="ko-KR" altLang="en-US" sz="28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pic>
        <p:nvPicPr>
          <p:cNvPr id="18" name="내용 개체 틀 5">
            <a:extLst>
              <a:ext uri="{FF2B5EF4-FFF2-40B4-BE49-F238E27FC236}">
                <a16:creationId xmlns:a16="http://schemas.microsoft.com/office/drawing/2014/main" xmlns="" id="{AE65ACCE-A0C4-4ACC-9E18-F7DDD2694A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4008" y="1059582"/>
            <a:ext cx="3960440" cy="3543214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147E96EA-0C4D-45C6-86FF-3AD768E27F8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17"/>
          <a:stretch>
            <a:fillRect/>
          </a:stretch>
        </p:blipFill>
        <p:spPr>
          <a:xfrm>
            <a:off x="827584" y="1131590"/>
            <a:ext cx="3319534" cy="322403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D2B0512-2E37-4F8D-81B9-E5BDCFD406A2}"/>
              </a:ext>
            </a:extLst>
          </p:cNvPr>
          <p:cNvSpPr/>
          <p:nvPr/>
        </p:nvSpPr>
        <p:spPr>
          <a:xfrm>
            <a:off x="611560" y="915566"/>
            <a:ext cx="3744416" cy="378608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D2B0512-2E37-4F8D-81B9-E5BDCFD406A2}"/>
              </a:ext>
            </a:extLst>
          </p:cNvPr>
          <p:cNvSpPr/>
          <p:nvPr/>
        </p:nvSpPr>
        <p:spPr>
          <a:xfrm>
            <a:off x="4572000" y="915566"/>
            <a:ext cx="4176464" cy="378608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831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7617A442-212A-4385-B720-553765098CA1}"/>
              </a:ext>
            </a:extLst>
          </p:cNvPr>
          <p:cNvGrpSpPr/>
          <p:nvPr/>
        </p:nvGrpSpPr>
        <p:grpSpPr>
          <a:xfrm>
            <a:off x="18834" y="0"/>
            <a:ext cx="2915814" cy="619302"/>
            <a:chOff x="7240853" y="2139702"/>
            <a:chExt cx="2220481" cy="61930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DDF6DAE3-F7C8-4827-B6B9-22BD2532B1EC}"/>
                </a:ext>
              </a:extLst>
            </p:cNvPr>
            <p:cNvSpPr/>
            <p:nvPr/>
          </p:nvSpPr>
          <p:spPr>
            <a:xfrm>
              <a:off x="7456876" y="2420450"/>
              <a:ext cx="200445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1CBA215-6DC4-4842-806D-6A5EA5FD61D8}"/>
                </a:ext>
              </a:extLst>
            </p:cNvPr>
            <p:cNvSpPr txBox="1"/>
            <p:nvPr/>
          </p:nvSpPr>
          <p:spPr>
            <a:xfrm>
              <a:off x="7631359" y="2420450"/>
              <a:ext cx="1720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사용자 관점에서의 설계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A3D55C4-3AF7-41C9-8E9B-8153B404BE8E}"/>
                </a:ext>
              </a:extLst>
            </p:cNvPr>
            <p:cNvSpPr txBox="1"/>
            <p:nvPr/>
          </p:nvSpPr>
          <p:spPr>
            <a:xfrm>
              <a:off x="7240853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30" pitchFamily="18" charset="-127"/>
                  <a:ea typeface="한컴 윤고딕 230" pitchFamily="18" charset="-127"/>
                </a:rPr>
                <a:t>2</a:t>
              </a:r>
              <a:endParaRPr lang="ko-KR" altLang="en-US" sz="28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83C9EDA-1C70-43E7-9641-4993D33C75A3}"/>
              </a:ext>
            </a:extLst>
          </p:cNvPr>
          <p:cNvSpPr/>
          <p:nvPr/>
        </p:nvSpPr>
        <p:spPr>
          <a:xfrm>
            <a:off x="500044" y="900050"/>
            <a:ext cx="3744416" cy="378608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5" name="내용 개체 틀 5">
            <a:extLst>
              <a:ext uri="{FF2B5EF4-FFF2-40B4-BE49-F238E27FC236}">
                <a16:creationId xmlns:a16="http://schemas.microsoft.com/office/drawing/2014/main" xmlns="" id="{69148B58-45EA-46CC-969B-1610A46166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176" y="987573"/>
            <a:ext cx="3553776" cy="3690071"/>
          </a:xfrm>
        </p:spPr>
      </p:pic>
      <p:pic>
        <p:nvPicPr>
          <p:cNvPr id="16" name="내용 개체 틀 7">
            <a:extLst>
              <a:ext uri="{FF2B5EF4-FFF2-40B4-BE49-F238E27FC236}">
                <a16:creationId xmlns:a16="http://schemas.microsoft.com/office/drawing/2014/main" xmlns="" id="{F7784117-5C46-439E-98B6-C4DB51B0B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4008" y="915566"/>
            <a:ext cx="3993733" cy="379552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D2B0512-2E37-4F8D-81B9-E5BDCFD406A2}"/>
              </a:ext>
            </a:extLst>
          </p:cNvPr>
          <p:cNvSpPr/>
          <p:nvPr/>
        </p:nvSpPr>
        <p:spPr>
          <a:xfrm>
            <a:off x="4427984" y="915566"/>
            <a:ext cx="4392488" cy="378608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95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565C062-54D7-4391-9CFD-63BDB6AB0E84}"/>
              </a:ext>
            </a:extLst>
          </p:cNvPr>
          <p:cNvSpPr/>
          <p:nvPr/>
        </p:nvSpPr>
        <p:spPr>
          <a:xfrm>
            <a:off x="6156177" y="1347614"/>
            <a:ext cx="2736304" cy="302433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3 :</a:t>
            </a:r>
            <a:r>
              <a:rPr lang="ko-KR" altLang="en-US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ko-KR" altLang="en-US" sz="17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단어암기</a:t>
            </a:r>
            <a:endParaRPr lang="en-US" altLang="ko-KR" sz="1700" b="1" u="sng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3.1 –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이미지와 함께 하는 암기공부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3.2 </a:t>
            </a: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-  10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문제가 끝나면 자동으로 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   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테스트 페이지 출력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많은 문제를 맞출수록 예상점수 상승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ko-KR" altLang="en-US" sz="12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F7B0D1E-39B0-4D62-B6AF-225764BDD6BF}"/>
              </a:ext>
            </a:extLst>
          </p:cNvPr>
          <p:cNvSpPr/>
          <p:nvPr/>
        </p:nvSpPr>
        <p:spPr>
          <a:xfrm>
            <a:off x="3165671" y="1347614"/>
            <a:ext cx="2736304" cy="302433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700" b="1" u="sng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ko-KR" altLang="en-US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2 :</a:t>
            </a:r>
            <a:r>
              <a:rPr lang="ko-KR" altLang="en-US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나의 숲</a:t>
            </a:r>
            <a:endParaRPr lang="en-US" altLang="ko-KR" sz="1700" b="1" u="sng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lvl="1"/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lvl="1"/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lvl="1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2.1 –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보유 아이템으로 나의 숲을 꾸밈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4875589-3CB4-44E2-BEBC-EF31811EEA6C}"/>
              </a:ext>
            </a:extLst>
          </p:cNvPr>
          <p:cNvSpPr/>
          <p:nvPr/>
        </p:nvSpPr>
        <p:spPr>
          <a:xfrm>
            <a:off x="175165" y="1347614"/>
            <a:ext cx="2736304" cy="302433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1 :</a:t>
            </a:r>
            <a:r>
              <a:rPr lang="ko-KR" altLang="en-US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회원가입 및 로그인</a:t>
            </a:r>
            <a:endParaRPr lang="en-US" altLang="ko-KR" sz="1700" b="1" u="sng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1.1 -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제출 시 사용자 정보를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DB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에 저장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1.2 -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최초 회원의 경우 레벨테스트 진행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1.3: 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로그인</a:t>
            </a:r>
          </a:p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824D5310-D473-45E9-995D-6A230AE19489}"/>
              </a:ext>
            </a:extLst>
          </p:cNvPr>
          <p:cNvGrpSpPr/>
          <p:nvPr/>
        </p:nvGrpSpPr>
        <p:grpSpPr>
          <a:xfrm>
            <a:off x="18834" y="0"/>
            <a:ext cx="2915814" cy="619302"/>
            <a:chOff x="7240853" y="2139702"/>
            <a:chExt cx="2220481" cy="61930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EC8DC444-A84F-4E63-BEE7-711E68F6875A}"/>
                </a:ext>
              </a:extLst>
            </p:cNvPr>
            <p:cNvSpPr/>
            <p:nvPr/>
          </p:nvSpPr>
          <p:spPr>
            <a:xfrm>
              <a:off x="7456876" y="2420450"/>
              <a:ext cx="200445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328DB05-1611-4DBC-B9D1-6DAE07F44809}"/>
                </a:ext>
              </a:extLst>
            </p:cNvPr>
            <p:cNvSpPr txBox="1"/>
            <p:nvPr/>
          </p:nvSpPr>
          <p:spPr>
            <a:xfrm>
              <a:off x="7631359" y="2420450"/>
              <a:ext cx="1720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기능적 관점에서의 설계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5D4C6C4-036A-447D-8FC5-6AF521CE943C}"/>
                </a:ext>
              </a:extLst>
            </p:cNvPr>
            <p:cNvSpPr txBox="1"/>
            <p:nvPr/>
          </p:nvSpPr>
          <p:spPr>
            <a:xfrm>
              <a:off x="7240853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30" pitchFamily="18" charset="-127"/>
                  <a:ea typeface="한컴 윤고딕 230" pitchFamily="18" charset="-127"/>
                </a:rPr>
                <a:t>3</a:t>
              </a:r>
              <a:endParaRPr lang="ko-KR" altLang="en-US" sz="28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1234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565C062-54D7-4391-9CFD-63BDB6AB0E84}"/>
              </a:ext>
            </a:extLst>
          </p:cNvPr>
          <p:cNvSpPr/>
          <p:nvPr/>
        </p:nvSpPr>
        <p:spPr>
          <a:xfrm>
            <a:off x="6156177" y="1347614"/>
            <a:ext cx="2736304" cy="302433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</a:t>
            </a:r>
            <a:r>
              <a:rPr lang="en-US" altLang="ko-KR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6 : </a:t>
            </a:r>
            <a:r>
              <a:rPr lang="ko-KR" altLang="en-US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측정된 점수 처리</a:t>
            </a:r>
            <a:endParaRPr lang="en-US" altLang="ko-KR" sz="1700" b="1" u="sng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6.1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 -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예상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토익점수를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통계에 저장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6.2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 -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점수에 따라 차별화된 포인트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            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F7B0D1E-39B0-4D62-B6AF-225764BDD6BF}"/>
              </a:ext>
            </a:extLst>
          </p:cNvPr>
          <p:cNvSpPr/>
          <p:nvPr/>
        </p:nvSpPr>
        <p:spPr>
          <a:xfrm>
            <a:off x="3165671" y="1347614"/>
            <a:ext cx="2736304" cy="302433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700" b="1" u="sng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ko-KR" altLang="en-US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5 :</a:t>
            </a:r>
            <a:r>
              <a:rPr lang="ko-KR" altLang="en-US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통계</a:t>
            </a:r>
            <a:endParaRPr lang="en-US" altLang="ko-KR" sz="1700" b="1" u="sng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ko-KR" altLang="en-US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lvl="1"/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5.1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-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날짜별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저장된 예상 토익   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 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              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점수를 그래프로 수치화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4875589-3CB4-44E2-BEBC-EF31811EEA6C}"/>
              </a:ext>
            </a:extLst>
          </p:cNvPr>
          <p:cNvSpPr/>
          <p:nvPr/>
        </p:nvSpPr>
        <p:spPr>
          <a:xfrm>
            <a:off x="175165" y="1347614"/>
            <a:ext cx="2736304" cy="302433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4 :</a:t>
            </a:r>
            <a:r>
              <a:rPr lang="ko-KR" altLang="en-US" sz="17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문제풀기</a:t>
            </a:r>
            <a:endParaRPr lang="en-US" altLang="ko-KR" sz="1700" b="1" u="sng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4.1 -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랜덤으로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10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문제 제공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후 예상점수 보여줌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4.2 -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타이머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=&gt;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사용자가 빨리 맞출수록 더 높은 점수를 획득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824D5310-D473-45E9-995D-6A230AE19489}"/>
              </a:ext>
            </a:extLst>
          </p:cNvPr>
          <p:cNvGrpSpPr/>
          <p:nvPr/>
        </p:nvGrpSpPr>
        <p:grpSpPr>
          <a:xfrm>
            <a:off x="18834" y="0"/>
            <a:ext cx="2915814" cy="619302"/>
            <a:chOff x="7240853" y="2139702"/>
            <a:chExt cx="2220481" cy="61930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EC8DC444-A84F-4E63-BEE7-711E68F6875A}"/>
                </a:ext>
              </a:extLst>
            </p:cNvPr>
            <p:cNvSpPr/>
            <p:nvPr/>
          </p:nvSpPr>
          <p:spPr>
            <a:xfrm>
              <a:off x="7456876" y="2420450"/>
              <a:ext cx="200445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328DB05-1611-4DBC-B9D1-6DAE07F44809}"/>
                </a:ext>
              </a:extLst>
            </p:cNvPr>
            <p:cNvSpPr txBox="1"/>
            <p:nvPr/>
          </p:nvSpPr>
          <p:spPr>
            <a:xfrm>
              <a:off x="7631359" y="2420450"/>
              <a:ext cx="1720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기능적 관점에서의 설계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5D4C6C4-036A-447D-8FC5-6AF521CE943C}"/>
                </a:ext>
              </a:extLst>
            </p:cNvPr>
            <p:cNvSpPr txBox="1"/>
            <p:nvPr/>
          </p:nvSpPr>
          <p:spPr>
            <a:xfrm>
              <a:off x="7240853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30" pitchFamily="18" charset="-127"/>
                  <a:ea typeface="한컴 윤고딕 230" pitchFamily="18" charset="-127"/>
                </a:rPr>
                <a:t>3</a:t>
              </a:r>
              <a:endParaRPr lang="ko-KR" altLang="en-US" sz="28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3915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27A9689B-2C46-452B-B07E-787DFC614951}"/>
              </a:ext>
            </a:extLst>
          </p:cNvPr>
          <p:cNvGrpSpPr/>
          <p:nvPr/>
        </p:nvGrpSpPr>
        <p:grpSpPr>
          <a:xfrm>
            <a:off x="18834" y="0"/>
            <a:ext cx="3473046" cy="803968"/>
            <a:chOff x="7240853" y="2139702"/>
            <a:chExt cx="2644830" cy="8039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D2BFFA94-3A0D-4F8A-AD59-F9DD2194BA93}"/>
                </a:ext>
              </a:extLst>
            </p:cNvPr>
            <p:cNvSpPr/>
            <p:nvPr/>
          </p:nvSpPr>
          <p:spPr>
            <a:xfrm>
              <a:off x="7456876" y="2420450"/>
              <a:ext cx="242880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E1E0279-DAE8-40B5-9842-D42FF95FCBDF}"/>
                </a:ext>
              </a:extLst>
            </p:cNvPr>
            <p:cNvSpPr txBox="1"/>
            <p:nvPr/>
          </p:nvSpPr>
          <p:spPr>
            <a:xfrm>
              <a:off x="7631359" y="2420450"/>
              <a:ext cx="22543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정보적 관점에서의 설계  </a:t>
              </a:r>
              <a:r>
                <a:rPr lang="en-US" altLang="ko-KR" sz="1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:</a:t>
              </a:r>
              <a:r>
                <a:rPr lang="en-US" altLang="ko-KR" sz="1400" b="1" dirty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 E-R Diagram</a:t>
              </a:r>
              <a:endPara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66A59CC-8931-4624-BF75-81B4F9F7CF3F}"/>
                </a:ext>
              </a:extLst>
            </p:cNvPr>
            <p:cNvSpPr txBox="1"/>
            <p:nvPr/>
          </p:nvSpPr>
          <p:spPr>
            <a:xfrm>
              <a:off x="7240853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30" pitchFamily="18" charset="-127"/>
                  <a:ea typeface="한컴 윤고딕 230" pitchFamily="18" charset="-127"/>
                </a:rPr>
                <a:t>4</a:t>
              </a:r>
              <a:endParaRPr lang="ko-KR" altLang="en-US" sz="28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pic>
        <p:nvPicPr>
          <p:cNvPr id="15" name="Picture 4" descr="C:\Users\direc\AppData\Roaming\PolarisOffice\ETemp\12140_1906344\poclip1\12\image2.jpg">
            <a:extLst>
              <a:ext uri="{FF2B5EF4-FFF2-40B4-BE49-F238E27FC236}">
                <a16:creationId xmlns:a16="http://schemas.microsoft.com/office/drawing/2014/main" xmlns="" id="{68853C8A-D986-45BD-B4AE-334B0A394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93867"/>
            <a:ext cx="5791191" cy="429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1794168" y="4389730"/>
            <a:ext cx="21602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799248" y="4510886"/>
            <a:ext cx="21602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499992" y="4534254"/>
            <a:ext cx="21602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4656174"/>
            <a:ext cx="21602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100440" y="3147814"/>
            <a:ext cx="21602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5003" y="3026658"/>
            <a:ext cx="36004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784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7032" y="1461442"/>
            <a:ext cx="2880320" cy="2664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컴 윤고딕 230" pitchFamily="18" charset="-127"/>
                <a:ea typeface="한컴 윤고딕 230" pitchFamily="18" charset="-127"/>
              </a:rPr>
              <a:t>스키마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55D670E-D9D0-40DA-8673-505BBCBE8A77}"/>
              </a:ext>
            </a:extLst>
          </p:cNvPr>
          <p:cNvGrpSpPr/>
          <p:nvPr/>
        </p:nvGrpSpPr>
        <p:grpSpPr>
          <a:xfrm>
            <a:off x="18834" y="0"/>
            <a:ext cx="3473046" cy="619302"/>
            <a:chOff x="7240853" y="2139702"/>
            <a:chExt cx="2644830" cy="61930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ABA8C344-3208-4323-BD36-1F8234617F61}"/>
                </a:ext>
              </a:extLst>
            </p:cNvPr>
            <p:cNvSpPr/>
            <p:nvPr/>
          </p:nvSpPr>
          <p:spPr>
            <a:xfrm>
              <a:off x="7456876" y="2420450"/>
              <a:ext cx="242880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3C83588-4C7D-4440-98D0-547535AF09F5}"/>
                </a:ext>
              </a:extLst>
            </p:cNvPr>
            <p:cNvSpPr txBox="1"/>
            <p:nvPr/>
          </p:nvSpPr>
          <p:spPr>
            <a:xfrm>
              <a:off x="7631359" y="2420450"/>
              <a:ext cx="2254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정보적 관점에서의 설계  </a:t>
              </a:r>
              <a:r>
                <a:rPr lang="en-US" altLang="ko-KR" sz="1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:</a:t>
              </a:r>
              <a:r>
                <a:rPr lang="en-US" altLang="ko-KR" sz="1400" b="1" dirty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스키마</a:t>
              </a:r>
              <a:endPara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EB44DE2-499D-4D6F-8B69-E30170189980}"/>
                </a:ext>
              </a:extLst>
            </p:cNvPr>
            <p:cNvSpPr txBox="1"/>
            <p:nvPr/>
          </p:nvSpPr>
          <p:spPr>
            <a:xfrm>
              <a:off x="7240853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30" pitchFamily="18" charset="-127"/>
                  <a:ea typeface="한컴 윤고딕 230" pitchFamily="18" charset="-127"/>
                </a:rPr>
                <a:t>4</a:t>
              </a:r>
              <a:endParaRPr lang="ko-KR" altLang="en-US" sz="28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BAAA9979-7074-4924-A3B7-0E07905FCF7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7346" y="123478"/>
            <a:ext cx="5397141" cy="17270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8F7D8A0F-99DC-48C3-BF37-36BA239BA6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5564" y="1816213"/>
            <a:ext cx="5493701" cy="14767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FFE0F7AF-3ED1-4AEF-B7F0-5B9523C9386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95564" y="3075806"/>
            <a:ext cx="5493701" cy="20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841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7032" y="1461442"/>
            <a:ext cx="2880320" cy="2664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컴 윤고딕 230" pitchFamily="18" charset="-127"/>
                <a:ea typeface="한컴 윤고딕 230" pitchFamily="18" charset="-127"/>
              </a:rPr>
              <a:t>스키마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55D670E-D9D0-40DA-8673-505BBCBE8A77}"/>
              </a:ext>
            </a:extLst>
          </p:cNvPr>
          <p:cNvGrpSpPr/>
          <p:nvPr/>
        </p:nvGrpSpPr>
        <p:grpSpPr>
          <a:xfrm>
            <a:off x="18834" y="0"/>
            <a:ext cx="3473046" cy="619302"/>
            <a:chOff x="7240853" y="2139702"/>
            <a:chExt cx="2644830" cy="61930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ABA8C344-3208-4323-BD36-1F8234617F61}"/>
                </a:ext>
              </a:extLst>
            </p:cNvPr>
            <p:cNvSpPr/>
            <p:nvPr/>
          </p:nvSpPr>
          <p:spPr>
            <a:xfrm>
              <a:off x="7456876" y="2420450"/>
              <a:ext cx="242880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3C83588-4C7D-4440-98D0-547535AF09F5}"/>
                </a:ext>
              </a:extLst>
            </p:cNvPr>
            <p:cNvSpPr txBox="1"/>
            <p:nvPr/>
          </p:nvSpPr>
          <p:spPr>
            <a:xfrm>
              <a:off x="7631359" y="2420450"/>
              <a:ext cx="2254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정보적 관점에서의 설계  </a:t>
              </a:r>
              <a:r>
                <a:rPr lang="en-US" altLang="ko-KR" sz="1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:</a:t>
              </a:r>
              <a:r>
                <a:rPr lang="en-US" altLang="ko-KR" sz="1400" b="1" dirty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스키마</a:t>
              </a:r>
              <a:endPara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EB44DE2-499D-4D6F-8B69-E30170189980}"/>
                </a:ext>
              </a:extLst>
            </p:cNvPr>
            <p:cNvSpPr txBox="1"/>
            <p:nvPr/>
          </p:nvSpPr>
          <p:spPr>
            <a:xfrm>
              <a:off x="7240853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30" pitchFamily="18" charset="-127"/>
                  <a:ea typeface="한컴 윤고딕 230" pitchFamily="18" charset="-127"/>
                </a:rPr>
                <a:t>4</a:t>
              </a:r>
              <a:endParaRPr lang="ko-KR" altLang="en-US" sz="28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DF7670D-16A5-420F-9054-174AF0645C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699542"/>
            <a:ext cx="590465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177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2504" y="1059582"/>
            <a:ext cx="3837448" cy="338437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9A7D2441-609E-49C0-BAB4-4EE5AA40B7C1}"/>
              </a:ext>
            </a:extLst>
          </p:cNvPr>
          <p:cNvGrpSpPr/>
          <p:nvPr/>
        </p:nvGrpSpPr>
        <p:grpSpPr>
          <a:xfrm>
            <a:off x="18834" y="0"/>
            <a:ext cx="3473046" cy="619302"/>
            <a:chOff x="7240853" y="2139702"/>
            <a:chExt cx="2644830" cy="61930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440D981D-4E32-46EE-8DA7-FF75DB1DF1EB}"/>
                </a:ext>
              </a:extLst>
            </p:cNvPr>
            <p:cNvSpPr/>
            <p:nvPr/>
          </p:nvSpPr>
          <p:spPr>
            <a:xfrm>
              <a:off x="7456876" y="2420450"/>
              <a:ext cx="242880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76952B3-A8D3-4A1C-990D-6F9136754B16}"/>
                </a:ext>
              </a:extLst>
            </p:cNvPr>
            <p:cNvSpPr txBox="1"/>
            <p:nvPr/>
          </p:nvSpPr>
          <p:spPr>
            <a:xfrm>
              <a:off x="7631359" y="2420450"/>
              <a:ext cx="2254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정보적 관점에서의 설계  </a:t>
              </a:r>
              <a:r>
                <a:rPr lang="en-US" altLang="ko-KR" sz="1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:</a:t>
              </a:r>
              <a:r>
                <a:rPr lang="en-US" altLang="ko-KR" sz="1400" b="1" dirty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스키마</a:t>
              </a:r>
              <a:endPara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967A7F5-2AA0-4244-86F3-170B0F025CC6}"/>
                </a:ext>
              </a:extLst>
            </p:cNvPr>
            <p:cNvSpPr txBox="1"/>
            <p:nvPr/>
          </p:nvSpPr>
          <p:spPr>
            <a:xfrm>
              <a:off x="7240853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30" pitchFamily="18" charset="-127"/>
                  <a:ea typeface="한컴 윤고딕 230" pitchFamily="18" charset="-127"/>
                </a:rPr>
                <a:t>4</a:t>
              </a:r>
              <a:endParaRPr lang="ko-KR" altLang="en-US" sz="28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2D149B0-1055-418E-8AEF-5A8BD78CB4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75" y="1275606"/>
            <a:ext cx="3531469" cy="302433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45D70AE-7300-42AD-9A6E-2F5B3E3C1651}"/>
              </a:ext>
            </a:extLst>
          </p:cNvPr>
          <p:cNvSpPr/>
          <p:nvPr/>
        </p:nvSpPr>
        <p:spPr>
          <a:xfrm>
            <a:off x="4644008" y="1059582"/>
            <a:ext cx="3930480" cy="338437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576A0AD-AFA5-45DC-943E-2615EDAD34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532" y="1203598"/>
            <a:ext cx="378543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0498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83568" y="1275606"/>
            <a:ext cx="7598615" cy="1584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1817" y="1347614"/>
            <a:ext cx="2774078" cy="14401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78818" y="1347614"/>
            <a:ext cx="2772890" cy="1440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026" name="Picture 2" descr="C:\Users\Administrator\Desktop\크기변환_그림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7717" y="1385069"/>
            <a:ext cx="13271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8A9F84A6-D589-4145-9EEC-40D0EF8CB7E6}"/>
              </a:ext>
            </a:extLst>
          </p:cNvPr>
          <p:cNvGrpSpPr/>
          <p:nvPr/>
        </p:nvGrpSpPr>
        <p:grpSpPr>
          <a:xfrm>
            <a:off x="18833" y="0"/>
            <a:ext cx="1384814" cy="619302"/>
            <a:chOff x="7240853" y="2139702"/>
            <a:chExt cx="1054578" cy="61930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5F759965-26B8-42CF-AC49-EDB14DD7323D}"/>
                </a:ext>
              </a:extLst>
            </p:cNvPr>
            <p:cNvSpPr/>
            <p:nvPr/>
          </p:nvSpPr>
          <p:spPr>
            <a:xfrm>
              <a:off x="7456876" y="2420450"/>
              <a:ext cx="838555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2772361-B2D9-4D28-9788-CFF401D8738C}"/>
                </a:ext>
              </a:extLst>
            </p:cNvPr>
            <p:cNvSpPr txBox="1"/>
            <p:nvPr/>
          </p:nvSpPr>
          <p:spPr>
            <a:xfrm>
              <a:off x="7484234" y="2427153"/>
              <a:ext cx="756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참고 의견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CFAD1D46-20C0-4E6C-9A66-88CB8623AC15}"/>
                </a:ext>
              </a:extLst>
            </p:cNvPr>
            <p:cNvSpPr txBox="1"/>
            <p:nvPr/>
          </p:nvSpPr>
          <p:spPr>
            <a:xfrm>
              <a:off x="7240853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30" pitchFamily="18" charset="-127"/>
                  <a:ea typeface="한컴 윤고딕 230" pitchFamily="18" charset="-127"/>
                </a:rPr>
                <a:t>5</a:t>
              </a:r>
              <a:endParaRPr lang="ko-KR" altLang="en-US" sz="28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E85F9D-2F28-443A-9E07-9D502DAF145D}"/>
              </a:ext>
            </a:extLst>
          </p:cNvPr>
          <p:cNvSpPr txBox="1"/>
          <p:nvPr/>
        </p:nvSpPr>
        <p:spPr>
          <a:xfrm>
            <a:off x="899592" y="1385069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rPr>
              <a:t>8</a:t>
            </a:r>
            <a:r>
              <a:rPr lang="ko-KR" altLang="en-US" sz="2000" b="1" dirty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rPr>
              <a:t>조 임혜경</a:t>
            </a:r>
            <a:r>
              <a:rPr lang="en-US" altLang="ko-KR" sz="2000" b="1" dirty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rPr>
              <a:t>조인호</a:t>
            </a:r>
            <a:endParaRPr lang="en-US" altLang="ko-KR" sz="2000" b="1" dirty="0">
              <a:solidFill>
                <a:schemeClr val="bg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ko-KR" altLang="en-US" sz="2000" b="1" dirty="0">
              <a:solidFill>
                <a:schemeClr val="bg1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EF4EBCD-5466-439D-9F84-30CB9B7DCFC2}"/>
              </a:ext>
            </a:extLst>
          </p:cNvPr>
          <p:cNvSpPr txBox="1"/>
          <p:nvPr/>
        </p:nvSpPr>
        <p:spPr>
          <a:xfrm>
            <a:off x="5378818" y="1385069"/>
            <a:ext cx="2806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rPr>
              <a:t>6</a:t>
            </a:r>
            <a:r>
              <a:rPr lang="ko-KR" altLang="en-US" sz="2000" b="1" dirty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rPr>
              <a:t>조 최현준</a:t>
            </a:r>
            <a:r>
              <a:rPr lang="en-US" altLang="ko-KR" sz="2000" b="1" dirty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rPr>
              <a:t>, 11</a:t>
            </a:r>
            <a:r>
              <a:rPr lang="ko-KR" altLang="en-US" sz="2000" b="1" dirty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rPr>
              <a:t>조 최효정</a:t>
            </a:r>
            <a:endParaRPr lang="en-US" altLang="ko-KR" sz="2000" b="1" dirty="0">
              <a:solidFill>
                <a:schemeClr val="bg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endParaRPr lang="ko-KR" altLang="en-US" sz="2000" b="1" dirty="0">
              <a:solidFill>
                <a:schemeClr val="bg1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xmlns="" id="{A9E86167-248F-43F7-88B0-525094394FAB}"/>
              </a:ext>
            </a:extLst>
          </p:cNvPr>
          <p:cNvSpPr/>
          <p:nvPr/>
        </p:nvSpPr>
        <p:spPr>
          <a:xfrm>
            <a:off x="1043608" y="1851670"/>
            <a:ext cx="2482505" cy="86409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453"/>
            </a:avLst>
          </a:prstGeom>
          <a:solidFill>
            <a:srgbClr val="E6B9B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ko-KR" altLang="en-US" sz="1600" b="1" dirty="0">
                <a:latin typeface="한컴 윤고딕 230" pitchFamily="18" charset="-127"/>
                <a:ea typeface="한컴 윤고딕 230" pitchFamily="18" charset="-127"/>
              </a:rPr>
              <a:t>단어 기능 추가 필요 </a:t>
            </a:r>
            <a:endParaRPr lang="en-US" altLang="ko-KR" sz="1600" b="1" dirty="0"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endParaRPr lang="ko-KR" altLang="en-US" sz="1600" b="1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22" name="설명선: 왼쪽 화살표 21">
            <a:extLst>
              <a:ext uri="{FF2B5EF4-FFF2-40B4-BE49-F238E27FC236}">
                <a16:creationId xmlns:a16="http://schemas.microsoft.com/office/drawing/2014/main" xmlns="" id="{A7CD18AB-5127-450A-84B7-052C5827E0C6}"/>
              </a:ext>
            </a:extLst>
          </p:cNvPr>
          <p:cNvSpPr/>
          <p:nvPr/>
        </p:nvSpPr>
        <p:spPr>
          <a:xfrm>
            <a:off x="5436097" y="1851670"/>
            <a:ext cx="2592288" cy="86409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30"/>
            </a:avLst>
          </a:prstGeom>
          <a:solidFill>
            <a:srgbClr val="D9969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ko-KR" altLang="en-US" sz="1600" b="1" dirty="0">
                <a:latin typeface="한컴 윤고딕 230" pitchFamily="18" charset="-127"/>
                <a:ea typeface="한컴 윤고딕 230" pitchFamily="18" charset="-127"/>
              </a:rPr>
              <a:t>사용자 수준에 적절한 </a:t>
            </a:r>
            <a:endParaRPr lang="en-US" altLang="ko-KR" sz="1600" b="1" dirty="0">
              <a:latin typeface="한컴 윤고딕 230" pitchFamily="18" charset="-127"/>
              <a:ea typeface="한컴 윤고딕 230" pitchFamily="18" charset="-127"/>
            </a:endParaRPr>
          </a:p>
          <a:p>
            <a:pPr algn="ctr"/>
            <a:r>
              <a:rPr lang="ko-KR" altLang="en-US" sz="1600" b="1" dirty="0">
                <a:latin typeface="한컴 윤고딕 230" pitchFamily="18" charset="-127"/>
                <a:ea typeface="한컴 윤고딕 230" pitchFamily="18" charset="-127"/>
              </a:rPr>
              <a:t>문제 제공 </a:t>
            </a:r>
          </a:p>
          <a:p>
            <a:pPr algn="ctr"/>
            <a:endParaRPr lang="ko-KR" altLang="en-US" sz="1600" b="1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44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816" y="2067694"/>
            <a:ext cx="3312368" cy="8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24168" y="2157742"/>
            <a:ext cx="3060000" cy="6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752" y="225410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</a:rPr>
              <a:t>감사합니다 </a:t>
            </a:r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한컴 윤고딕 230" pitchFamily="18" charset="-127"/>
                <a:ea typeface="한컴 윤고딕 230" pitchFamily="18" charset="-127"/>
                <a:sym typeface="Wingdings" panose="05000000000000000000" pitchFamily="2" charset="2"/>
              </a:rPr>
              <a:t></a:t>
            </a:r>
            <a:endParaRPr lang="ko-KR" altLang="en-US" sz="24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279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98757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Contents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24628" y="2139702"/>
            <a:ext cx="1291587" cy="619302"/>
            <a:chOff x="323528" y="2139702"/>
            <a:chExt cx="1291587" cy="619302"/>
          </a:xfrm>
        </p:grpSpPr>
        <p:sp>
          <p:nvSpPr>
            <p:cNvPr id="6" name="직사각형 5"/>
            <p:cNvSpPr/>
            <p:nvPr/>
          </p:nvSpPr>
          <p:spPr>
            <a:xfrm>
              <a:off x="539551" y="2420450"/>
              <a:ext cx="10755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801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한컴 윤고딕 240" pitchFamily="18" charset="-127"/>
                  <a:ea typeface="한컴 윤고딕 240" pitchFamily="18" charset="-127"/>
                </a:rPr>
                <a:t>개요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3528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40" pitchFamily="18" charset="-127"/>
                  <a:ea typeface="한컴 윤고딕 240" pitchFamily="18" charset="-127"/>
                </a:rPr>
                <a:t>1</a:t>
              </a:r>
              <a:endParaRPr lang="ko-KR" altLang="en-US" sz="28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769991" y="2139702"/>
            <a:ext cx="1867944" cy="625325"/>
            <a:chOff x="7240853" y="2139702"/>
            <a:chExt cx="1291587" cy="625325"/>
          </a:xfrm>
        </p:grpSpPr>
        <p:sp>
          <p:nvSpPr>
            <p:cNvPr id="15" name="직사각형 14"/>
            <p:cNvSpPr/>
            <p:nvPr/>
          </p:nvSpPr>
          <p:spPr>
            <a:xfrm>
              <a:off x="7456876" y="2420450"/>
              <a:ext cx="107556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15335" y="2426473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한컴 윤고딕 240" pitchFamily="18" charset="-127"/>
                  <a:ea typeface="한컴 윤고딕 240" pitchFamily="18" charset="-127"/>
                </a:rPr>
                <a:t>기능적 관점 설계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40853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40" pitchFamily="18" charset="-127"/>
                  <a:ea typeface="한컴 윤고딕 240" pitchFamily="18" charset="-127"/>
                </a:rPr>
                <a:t>4</a:t>
              </a:r>
              <a:endParaRPr lang="ko-KR" altLang="en-US" sz="28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590978" y="2130011"/>
            <a:ext cx="2197693" cy="625325"/>
            <a:chOff x="7240853" y="2139702"/>
            <a:chExt cx="1507611" cy="625325"/>
          </a:xfrm>
        </p:grpSpPr>
        <p:sp>
          <p:nvSpPr>
            <p:cNvPr id="20" name="직사각형 19"/>
            <p:cNvSpPr/>
            <p:nvPr/>
          </p:nvSpPr>
          <p:spPr>
            <a:xfrm>
              <a:off x="7456876" y="2420450"/>
              <a:ext cx="129158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6727" y="2426473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한컴 윤고딕 240" pitchFamily="18" charset="-127"/>
                  <a:ea typeface="한컴 윤고딕 240" pitchFamily="18" charset="-127"/>
                </a:rPr>
                <a:t>기능적 관점 설계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40853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40" pitchFamily="18" charset="-127"/>
                  <a:ea typeface="한컴 윤고딕 240" pitchFamily="18" charset="-127"/>
                </a:rPr>
                <a:t>3</a:t>
              </a:r>
              <a:endParaRPr lang="ko-KR" altLang="en-US" sz="28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469465" y="2139702"/>
            <a:ext cx="2140192" cy="625325"/>
            <a:chOff x="7240853" y="2139702"/>
            <a:chExt cx="1507611" cy="625325"/>
          </a:xfrm>
        </p:grpSpPr>
        <p:sp>
          <p:nvSpPr>
            <p:cNvPr id="24" name="직사각형 23"/>
            <p:cNvSpPr/>
            <p:nvPr/>
          </p:nvSpPr>
          <p:spPr>
            <a:xfrm>
              <a:off x="7456876" y="2420450"/>
              <a:ext cx="129158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46727" y="2426473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한컴 윤고딕 240" pitchFamily="18" charset="-127"/>
                  <a:ea typeface="한컴 윤고딕 240" pitchFamily="18" charset="-127"/>
                </a:rPr>
                <a:t>사용자 관점 설계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853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40" pitchFamily="18" charset="-127"/>
                  <a:ea typeface="한컴 윤고딕 240" pitchFamily="18" charset="-127"/>
                </a:rPr>
                <a:t>2</a:t>
              </a:r>
              <a:endParaRPr lang="ko-KR" altLang="en-US" sz="28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FD6DFECF-5AA6-4B77-BC82-2805C903ACCB}"/>
              </a:ext>
            </a:extLst>
          </p:cNvPr>
          <p:cNvGrpSpPr/>
          <p:nvPr/>
        </p:nvGrpSpPr>
        <p:grpSpPr>
          <a:xfrm>
            <a:off x="7622654" y="2115759"/>
            <a:ext cx="1291587" cy="625325"/>
            <a:chOff x="7240853" y="2139702"/>
            <a:chExt cx="1291587" cy="62532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3B527348-593F-4A7F-9851-91B23004FD9F}"/>
                </a:ext>
              </a:extLst>
            </p:cNvPr>
            <p:cNvSpPr/>
            <p:nvPr/>
          </p:nvSpPr>
          <p:spPr>
            <a:xfrm>
              <a:off x="7456876" y="2420450"/>
              <a:ext cx="107556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5BF2030-7F13-4448-B205-8BD32B856F40}"/>
                </a:ext>
              </a:extLst>
            </p:cNvPr>
            <p:cNvSpPr txBox="1"/>
            <p:nvPr/>
          </p:nvSpPr>
          <p:spPr>
            <a:xfrm>
              <a:off x="7415335" y="2426473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한컴 윤고딕 240" pitchFamily="18" charset="-127"/>
                  <a:ea typeface="한컴 윤고딕 240" pitchFamily="18" charset="-127"/>
                </a:rPr>
                <a:t>참고 의견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DDCDD8E-99DD-4743-AD6C-3AC2E785BAF9}"/>
                </a:ext>
              </a:extLst>
            </p:cNvPr>
            <p:cNvSpPr txBox="1"/>
            <p:nvPr/>
          </p:nvSpPr>
          <p:spPr>
            <a:xfrm>
              <a:off x="7240853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40" pitchFamily="18" charset="-127"/>
                  <a:ea typeface="한컴 윤고딕 240" pitchFamily="18" charset="-127"/>
                </a:rPr>
                <a:t>4</a:t>
              </a:r>
              <a:endParaRPr lang="ko-KR" altLang="en-US" sz="28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3995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691680" cy="625325"/>
            <a:chOff x="7240853" y="2139702"/>
            <a:chExt cx="1291587" cy="625325"/>
          </a:xfrm>
        </p:grpSpPr>
        <p:sp>
          <p:nvSpPr>
            <p:cNvPr id="5" name="직사각형 4"/>
            <p:cNvSpPr/>
            <p:nvPr/>
          </p:nvSpPr>
          <p:spPr>
            <a:xfrm>
              <a:off x="7456876" y="2420450"/>
              <a:ext cx="107556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15335" y="2426473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개요 </a:t>
              </a:r>
              <a:r>
                <a:rPr lang="en-US" altLang="ko-KR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목표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53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115616" y="1059583"/>
            <a:ext cx="6009395" cy="3417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단어 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암기장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 기능 구현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사용자의 수준에 맞는 문제 제공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대략적인 예상 점수 출력 및 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날짜별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 그래프 제공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풀이 시간에 따른 차등 점수 적용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사용자의 개인 숲을 꾸미는 기능 구현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사용자의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 접속 시간을 체크해 기존의 숲을 황폐화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223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9671" y="19138"/>
            <a:ext cx="2382089" cy="600164"/>
            <a:chOff x="7257428" y="2158840"/>
            <a:chExt cx="1247467" cy="600164"/>
          </a:xfrm>
        </p:grpSpPr>
        <p:sp>
          <p:nvSpPr>
            <p:cNvPr id="5" name="직사각형 4"/>
            <p:cNvSpPr/>
            <p:nvPr/>
          </p:nvSpPr>
          <p:spPr>
            <a:xfrm>
              <a:off x="7408561" y="2420450"/>
              <a:ext cx="107556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87790" y="2420450"/>
              <a:ext cx="1117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개요 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내용 및 범위</a:t>
              </a:r>
              <a:endPara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57428" y="2158840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2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54939" y="749424"/>
            <a:ext cx="8613877" cy="41440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D6A43152-21DA-4829-8D47-EE644A661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1570931"/>
              </p:ext>
            </p:extLst>
          </p:nvPr>
        </p:nvGraphicFramePr>
        <p:xfrm>
          <a:off x="1043608" y="866232"/>
          <a:ext cx="6768752" cy="3793750"/>
        </p:xfrm>
        <a:graphic>
          <a:graphicData uri="http://schemas.openxmlformats.org/drawingml/2006/table">
            <a:tbl>
              <a:tblPr/>
              <a:tblGrid>
                <a:gridCol w="1290514">
                  <a:extLst>
                    <a:ext uri="{9D8B030D-6E8A-4147-A177-3AD203B41FA5}">
                      <a16:colId xmlns:a16="http://schemas.microsoft.com/office/drawing/2014/main" xmlns="" val="77266373"/>
                    </a:ext>
                  </a:extLst>
                </a:gridCol>
                <a:gridCol w="5478238">
                  <a:extLst>
                    <a:ext uri="{9D8B030D-6E8A-4147-A177-3AD203B41FA5}">
                      <a16:colId xmlns:a16="http://schemas.microsoft.com/office/drawing/2014/main" xmlns="" val="870192105"/>
                    </a:ext>
                  </a:extLst>
                </a:gridCol>
              </a:tblGrid>
              <a:tr h="379375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서버</a:t>
                      </a:r>
                    </a:p>
                  </a:txBody>
                  <a:tcPr marL="26358" marR="26358" marT="26358" marB="26358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 ▶ 사용자 정보</a:t>
                      </a:r>
                      <a:endParaRPr lang="ko-KR" altLang="en-US" sz="1050" b="1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- 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이름</a:t>
                      </a:r>
                      <a:endParaRPr lang="ko-KR" altLang="en-US" sz="105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- 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프로필 사진</a:t>
                      </a:r>
                      <a:endParaRPr lang="ko-KR" altLang="en-US" sz="105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- 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현재 레벨</a:t>
                      </a:r>
                      <a:endParaRPr lang="ko-KR" altLang="en-US" sz="105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- </a:t>
                      </a:r>
                      <a:r>
                        <a:rPr lang="ko-KR" altLang="en-US" sz="1050" dirty="0" err="1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날짜별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최고점수</a:t>
                      </a:r>
                      <a:endParaRPr lang="ko-KR" altLang="en-US" sz="105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- 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보유 중인 아이템</a:t>
                      </a:r>
                      <a:endParaRPr lang="ko-KR" altLang="en-US" sz="105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- 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숲의 각 영역 </a:t>
                      </a:r>
                      <a:r>
                        <a:rPr lang="ko-KR" altLang="en-US" sz="1050" dirty="0" err="1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좌표별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설치한 아이템</a:t>
                      </a:r>
                      <a:endParaRPr lang="ko-KR" altLang="en-US" sz="105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- 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마지막 문제 풀이 시간 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-&gt; 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황폐화를 위해</a:t>
                      </a:r>
                      <a:endParaRPr lang="ko-KR" altLang="en-US" sz="105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 ▶ 문제</a:t>
                      </a:r>
                      <a:endParaRPr lang="ko-KR" altLang="en-US" sz="1050" b="1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- </a:t>
                      </a:r>
                      <a:r>
                        <a:rPr lang="ko-KR" altLang="en-US" sz="1050" dirty="0" err="1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문제별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난이도를 상중하로 구분</a:t>
                      </a:r>
                      <a:endParaRPr lang="ko-KR" altLang="en-US" sz="105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- 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클라이언트에 사용자 수준에 맞는 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개의 랜덤 문제를 제공</a:t>
                      </a:r>
                      <a:endParaRPr lang="ko-KR" altLang="en-US" sz="105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- </a:t>
                      </a:r>
                      <a:r>
                        <a:rPr lang="ko-KR" altLang="en-US" sz="1050" dirty="0" smtClean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문제 별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난이도를 고려할 계획</a:t>
                      </a:r>
                      <a:endParaRPr lang="ko-KR" altLang="en-US" sz="105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 ▶ 단어</a:t>
                      </a:r>
                      <a:endParaRPr lang="ko-KR" altLang="en-US" sz="1050" b="1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- 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단어와 뜻을 난이도별로 구분</a:t>
                      </a:r>
                      <a:endParaRPr lang="ko-KR" altLang="en-US" sz="105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26358" marR="26358" marT="26358" marB="26358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9107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6409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7504" y="0"/>
            <a:ext cx="2382089" cy="600164"/>
            <a:chOff x="7257428" y="2158840"/>
            <a:chExt cx="1247467" cy="600164"/>
          </a:xfrm>
        </p:grpSpPr>
        <p:sp>
          <p:nvSpPr>
            <p:cNvPr id="5" name="직사각형 4"/>
            <p:cNvSpPr/>
            <p:nvPr/>
          </p:nvSpPr>
          <p:spPr>
            <a:xfrm>
              <a:off x="7408561" y="2420450"/>
              <a:ext cx="107556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87790" y="2420450"/>
              <a:ext cx="11171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개요 </a:t>
              </a:r>
              <a:r>
                <a:rPr lang="en-US" altLang="ko-KR" sz="1400" b="1" dirty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- </a:t>
              </a:r>
              <a:r>
                <a:rPr lang="ko-KR" altLang="en-US" sz="1400" b="1" dirty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내용 및 범위</a:t>
              </a:r>
              <a:endPara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57428" y="215884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한컴 윤고딕 230" pitchFamily="18" charset="-127"/>
                  <a:ea typeface="한컴 윤고딕 230" pitchFamily="18" charset="-127"/>
                </a:rPr>
                <a:t>1</a:t>
              </a:r>
              <a:endParaRPr lang="ko-KR" altLang="en-US" sz="24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65061" y="752164"/>
            <a:ext cx="8613877" cy="4195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한컴 윤고딕 230" pitchFamily="18" charset="-127"/>
              <a:ea typeface="한컴 윤고딕 230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D624834C-5D9B-4DAA-9F7E-1231E96E0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3842826"/>
              </p:ext>
            </p:extLst>
          </p:nvPr>
        </p:nvGraphicFramePr>
        <p:xfrm>
          <a:off x="539552" y="915566"/>
          <a:ext cx="7936665" cy="3808774"/>
        </p:xfrm>
        <a:graphic>
          <a:graphicData uri="http://schemas.openxmlformats.org/drawingml/2006/table">
            <a:tbl>
              <a:tblPr/>
              <a:tblGrid>
                <a:gridCol w="1513187">
                  <a:extLst>
                    <a:ext uri="{9D8B030D-6E8A-4147-A177-3AD203B41FA5}">
                      <a16:colId xmlns:a16="http://schemas.microsoft.com/office/drawing/2014/main" xmlns="" val="2290613754"/>
                    </a:ext>
                  </a:extLst>
                </a:gridCol>
                <a:gridCol w="6423478">
                  <a:extLst>
                    <a:ext uri="{9D8B030D-6E8A-4147-A177-3AD203B41FA5}">
                      <a16:colId xmlns:a16="http://schemas.microsoft.com/office/drawing/2014/main" xmlns="" val="2219879217"/>
                    </a:ext>
                  </a:extLst>
                </a:gridCol>
              </a:tblGrid>
              <a:tr h="48125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최초 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레벨테스트</a:t>
                      </a:r>
                    </a:p>
                  </a:txBody>
                  <a:tcPr marL="49255" marR="49255" marT="49255" marB="4925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사용자가 처음 접속할 시 최초로 하게 되는 레벨테스트</a:t>
                      </a:r>
                      <a:endParaRPr lang="ko-KR" altLang="en-US" sz="100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사용자의 실력을 체크해 적절한 레벨의 문제 제공</a:t>
                      </a:r>
                      <a:endParaRPr lang="ko-KR" altLang="en-US" sz="100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49255" marR="49255" marT="49255" marB="4925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45639662"/>
                  </a:ext>
                </a:extLst>
              </a:tr>
              <a:tr h="9361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나의 숲</a:t>
                      </a:r>
                    </a:p>
                  </a:txBody>
                  <a:tcPr marL="49255" marR="49255" marT="49255" marB="4925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사용자만의 장소</a:t>
                      </a:r>
                      <a:endParaRPr lang="ko-KR" altLang="en-US" sz="100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현재 사용자 숲의 상태를 보여줌</a:t>
                      </a:r>
                      <a:endParaRPr lang="ko-KR" altLang="en-US" sz="100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나무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아이템 등 사용자에게 다양한 요소 제시</a:t>
                      </a:r>
                      <a:endParaRPr lang="ko-KR" altLang="en-US" sz="100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토익 문제 푸는 것을 등한시할 시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숲은 황폐해짐</a:t>
                      </a:r>
                      <a:endParaRPr lang="ko-KR" altLang="en-US" sz="100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49255" marR="49255" marT="49255" marB="4925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878137"/>
                  </a:ext>
                </a:extLst>
              </a:tr>
              <a:tr h="48125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단어 외우기</a:t>
                      </a:r>
                    </a:p>
                  </a:txBody>
                  <a:tcPr marL="49255" marR="49255" marT="49255" marB="4925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사용자의 수준에 맞는 단어 제시</a:t>
                      </a:r>
                      <a:endParaRPr lang="ko-KR" altLang="en-US" sz="100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적절한 보상 제공</a:t>
                      </a:r>
                      <a:endParaRPr lang="ko-KR" altLang="en-US" sz="100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49255" marR="49255" marT="49255" marB="4925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4785342"/>
                  </a:ext>
                </a:extLst>
              </a:tr>
              <a:tr h="9361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문제 풀기</a:t>
                      </a:r>
                    </a:p>
                  </a:txBody>
                  <a:tcPr marL="49255" marR="49255" marT="49255" marB="4925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토익 문제를 푸는 공간</a:t>
                      </a:r>
                      <a:endParaRPr lang="ko-KR" altLang="en-US" sz="100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타이머 기능</a:t>
                      </a:r>
                      <a:endParaRPr lang="ko-KR" altLang="en-US" sz="100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빨리 문제를 맞힐수록 보상 커짐</a:t>
                      </a:r>
                      <a:endParaRPr lang="ko-KR" altLang="en-US" sz="100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문제 난이도별 타이머 시간 다르게</a:t>
                      </a:r>
                      <a:endParaRPr lang="ko-KR" altLang="en-US" sz="100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49255" marR="49255" marT="49255" marB="4925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8183594"/>
                  </a:ext>
                </a:extLst>
              </a:tr>
              <a:tr h="35479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통계</a:t>
                      </a:r>
                    </a:p>
                  </a:txBody>
                  <a:tcPr marL="49255" marR="49255" marT="49255" marB="4925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사용자의 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날짜 별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 예상 점수 제공</a:t>
                      </a:r>
                      <a:endParaRPr lang="ko-KR" altLang="en-US" sz="1000" dirty="0"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49255" marR="49255" marT="49255" marB="4925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025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1222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7503" y="10578"/>
            <a:ext cx="2592286" cy="600627"/>
            <a:chOff x="7300886" y="2158377"/>
            <a:chExt cx="1447578" cy="600627"/>
          </a:xfrm>
        </p:grpSpPr>
        <p:sp>
          <p:nvSpPr>
            <p:cNvPr id="5" name="직사각형 4"/>
            <p:cNvSpPr/>
            <p:nvPr/>
          </p:nvSpPr>
          <p:spPr>
            <a:xfrm>
              <a:off x="7456876" y="2420450"/>
              <a:ext cx="129158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56876" y="2401312"/>
              <a:ext cx="1251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개요 </a:t>
              </a:r>
              <a:r>
                <a:rPr lang="en-US" altLang="ko-KR" sz="1600" b="1" dirty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– </a:t>
              </a:r>
              <a:r>
                <a:rPr lang="ko-KR" altLang="en-US" sz="1600" b="1" dirty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설계 제한요소</a:t>
              </a:r>
              <a:endPara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00886" y="2158377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30" pitchFamily="18" charset="-127"/>
                  <a:ea typeface="한컴 윤고딕 230" pitchFamily="18" charset="-127"/>
                </a:rPr>
                <a:t>1</a:t>
              </a:r>
              <a:endParaRPr lang="ko-KR" altLang="en-US" sz="28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565C062-54D7-4391-9CFD-63BDB6AB0E84}"/>
              </a:ext>
            </a:extLst>
          </p:cNvPr>
          <p:cNvSpPr/>
          <p:nvPr/>
        </p:nvSpPr>
        <p:spPr>
          <a:xfrm>
            <a:off x="6156177" y="1347614"/>
            <a:ext cx="2736304" cy="302433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F7B0D1E-39B0-4D62-B6AF-225764BDD6BF}"/>
              </a:ext>
            </a:extLst>
          </p:cNvPr>
          <p:cNvSpPr/>
          <p:nvPr/>
        </p:nvSpPr>
        <p:spPr>
          <a:xfrm>
            <a:off x="3165671" y="1347614"/>
            <a:ext cx="2736304" cy="302433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4875589-3CB4-44E2-BEBC-EF31811EEA6C}"/>
              </a:ext>
            </a:extLst>
          </p:cNvPr>
          <p:cNvSpPr/>
          <p:nvPr/>
        </p:nvSpPr>
        <p:spPr>
          <a:xfrm>
            <a:off x="175165" y="1347614"/>
            <a:ext cx="2736304" cy="302433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3EAA4E8-4E75-45AC-A955-B1C04825C75D}"/>
              </a:ext>
            </a:extLst>
          </p:cNvPr>
          <p:cNvSpPr txBox="1"/>
          <p:nvPr/>
        </p:nvSpPr>
        <p:spPr>
          <a:xfrm>
            <a:off x="386846" y="1419622"/>
            <a:ext cx="209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소프트웨어 측면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CE2B116-A52A-4FAE-A6A8-998331E8B6FF}"/>
              </a:ext>
            </a:extLst>
          </p:cNvPr>
          <p:cNvSpPr txBox="1"/>
          <p:nvPr/>
        </p:nvSpPr>
        <p:spPr>
          <a:xfrm>
            <a:off x="3419872" y="1419622"/>
            <a:ext cx="209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하드웨어 측면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8CD97AB-6656-4E52-8827-F9EC572CA0AD}"/>
              </a:ext>
            </a:extLst>
          </p:cNvPr>
          <p:cNvSpPr txBox="1"/>
          <p:nvPr/>
        </p:nvSpPr>
        <p:spPr>
          <a:xfrm>
            <a:off x="6475868" y="1419622"/>
            <a:ext cx="209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itchFamily="18" charset="-127"/>
                <a:ea typeface="한컴 윤고딕 230" pitchFamily="18" charset="-127"/>
              </a:rPr>
              <a:t>네트워크 측면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714677-C712-4BE6-A33B-4A23F0D9A6BC}"/>
              </a:ext>
            </a:extLst>
          </p:cNvPr>
          <p:cNvSpPr txBox="1"/>
          <p:nvPr/>
        </p:nvSpPr>
        <p:spPr>
          <a:xfrm>
            <a:off x="350840" y="2006624"/>
            <a:ext cx="23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한컴 윤고딕 230" pitchFamily="18" charset="-127"/>
                <a:ea typeface="한컴 윤고딕 230" pitchFamily="18" charset="-127"/>
              </a:rPr>
              <a:t>실제 서비스 시</a:t>
            </a:r>
            <a:r>
              <a:rPr lang="en-US" altLang="ko-KR" sz="1200" b="1" dirty="0">
                <a:latin typeface="한컴 윤고딕 230" pitchFamily="18" charset="-127"/>
                <a:ea typeface="한컴 윤고딕 230" pitchFamily="18" charset="-127"/>
              </a:rPr>
              <a:t>,</a:t>
            </a:r>
          </a:p>
          <a:p>
            <a:r>
              <a:rPr lang="ko-KR" altLang="en-US" sz="1200" b="1" dirty="0">
                <a:latin typeface="한컴 윤고딕 230" pitchFamily="18" charset="-127"/>
                <a:ea typeface="한컴 윤고딕 230" pitchFamily="18" charset="-127"/>
              </a:rPr>
              <a:t>수천개의 문제와 단어 필요</a:t>
            </a:r>
            <a:endParaRPr lang="en-US" altLang="ko-KR" sz="1200" b="1" dirty="0"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1200" dirty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dirty="0">
                <a:latin typeface="한컴 윤고딕 230" pitchFamily="18" charset="-127"/>
                <a:ea typeface="한컴 윤고딕 230" pitchFamily="18" charset="-127"/>
              </a:rPr>
              <a:t>▶ 한 학기 내에 현실적으로 어려움</a:t>
            </a:r>
            <a:endParaRPr lang="en-US" altLang="ko-KR" sz="1200" dirty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dirty="0">
                <a:latin typeface="한컴 윤고딕 230" pitchFamily="18" charset="-127"/>
                <a:ea typeface="한컴 윤고딕 230" pitchFamily="18" charset="-127"/>
              </a:rPr>
              <a:t>    몇 </a:t>
            </a:r>
            <a:r>
              <a:rPr lang="ko-KR" altLang="en-US" sz="1200" dirty="0" err="1">
                <a:latin typeface="한컴 윤고딕 230" pitchFamily="18" charset="-127"/>
                <a:ea typeface="한컴 윤고딕 230" pitchFamily="18" charset="-127"/>
              </a:rPr>
              <a:t>십개의</a:t>
            </a:r>
            <a:r>
              <a:rPr lang="ko-KR" altLang="en-US" sz="1200" dirty="0"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ko-KR" altLang="en-US" sz="1200" dirty="0" err="1">
                <a:latin typeface="한컴 윤고딕 230" pitchFamily="18" charset="-127"/>
                <a:ea typeface="한컴 윤고딕 230" pitchFamily="18" charset="-127"/>
              </a:rPr>
              <a:t>샘플들로만</a:t>
            </a:r>
            <a:r>
              <a:rPr lang="ko-KR" altLang="en-US" sz="1200" dirty="0">
                <a:latin typeface="한컴 윤고딕 230" pitchFamily="18" charset="-127"/>
                <a:ea typeface="한컴 윤고딕 230" pitchFamily="18" charset="-127"/>
              </a:rPr>
              <a:t> 구현</a:t>
            </a:r>
            <a:endParaRPr lang="en-US" altLang="ko-KR" sz="12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F05E4C4-B8CE-4594-800A-200AF0A19ABE}"/>
              </a:ext>
            </a:extLst>
          </p:cNvPr>
          <p:cNvSpPr txBox="1"/>
          <p:nvPr/>
        </p:nvSpPr>
        <p:spPr>
          <a:xfrm>
            <a:off x="3300996" y="2167284"/>
            <a:ext cx="26729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한컴 윤고딕 230" pitchFamily="18" charset="-127"/>
                <a:ea typeface="한컴 윤고딕 230" pitchFamily="18" charset="-127"/>
              </a:rPr>
              <a:t>웹 앱이므로 모바일과 </a:t>
            </a:r>
            <a:r>
              <a:rPr lang="en-US" altLang="ko-KR" sz="1200" b="1" dirty="0">
                <a:latin typeface="한컴 윤고딕 230" pitchFamily="18" charset="-127"/>
                <a:ea typeface="한컴 윤고딕 230" pitchFamily="18" charset="-127"/>
              </a:rPr>
              <a:t>PC</a:t>
            </a:r>
            <a:r>
              <a:rPr lang="ko-KR" altLang="en-US" sz="1200" b="1" dirty="0">
                <a:latin typeface="한컴 윤고딕 230" pitchFamily="18" charset="-127"/>
                <a:ea typeface="한컴 윤고딕 230" pitchFamily="18" charset="-127"/>
              </a:rPr>
              <a:t>모두에서 </a:t>
            </a:r>
            <a:endParaRPr lang="en-US" altLang="ko-KR" sz="1200" b="1" dirty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b="1" dirty="0">
                <a:latin typeface="한컴 윤고딕 230" pitchFamily="18" charset="-127"/>
                <a:ea typeface="한컴 윤고딕 230" pitchFamily="18" charset="-127"/>
              </a:rPr>
              <a:t>구현이 가능하나</a:t>
            </a:r>
            <a:r>
              <a:rPr lang="en-US" altLang="ko-KR" sz="1200" b="1" dirty="0">
                <a:latin typeface="한컴 윤고딕 230" pitchFamily="18" charset="-127"/>
                <a:ea typeface="한컴 윤고딕 230" pitchFamily="18" charset="-127"/>
              </a:rPr>
              <a:t>, </a:t>
            </a:r>
          </a:p>
          <a:p>
            <a:r>
              <a:rPr lang="en-US" altLang="ko-KR" sz="1200" b="1" dirty="0">
                <a:latin typeface="한컴 윤고딕 230" pitchFamily="18" charset="-127"/>
                <a:ea typeface="한컴 윤고딕 230" pitchFamily="18" charset="-127"/>
              </a:rPr>
              <a:t>CSS</a:t>
            </a:r>
            <a:r>
              <a:rPr lang="ko-KR" altLang="en-US" sz="1200" b="1" dirty="0">
                <a:latin typeface="한컴 윤고딕 230" pitchFamily="18" charset="-127"/>
                <a:ea typeface="한컴 윤고딕 230" pitchFamily="18" charset="-127"/>
              </a:rPr>
              <a:t>를 서비스 예상 기기 해상도마다 </a:t>
            </a:r>
            <a:endParaRPr lang="en-US" altLang="ko-KR" sz="1200" b="1" dirty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b="1" dirty="0">
                <a:latin typeface="한컴 윤고딕 230" pitchFamily="18" charset="-127"/>
                <a:ea typeface="한컴 윤고딕 230" pitchFamily="18" charset="-127"/>
              </a:rPr>
              <a:t>바꿔줘야 함</a:t>
            </a:r>
            <a:endParaRPr lang="en-US" altLang="ko-KR" sz="1200" b="1" dirty="0"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1200" dirty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dirty="0">
                <a:latin typeface="한컴 윤고딕 230" pitchFamily="18" charset="-127"/>
                <a:ea typeface="한컴 윤고딕 230" pitchFamily="18" charset="-127"/>
              </a:rPr>
              <a:t>▶ 우선 시연을 위한 </a:t>
            </a:r>
            <a:endParaRPr lang="en-US" altLang="ko-KR" sz="1200" dirty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1200" dirty="0">
                <a:latin typeface="한컴 윤고딕 230" pitchFamily="18" charset="-127"/>
                <a:ea typeface="한컴 윤고딕 230" pitchFamily="18" charset="-127"/>
              </a:rPr>
              <a:t>    1920*1080</a:t>
            </a:r>
            <a:r>
              <a:rPr lang="ko-KR" altLang="en-US" sz="1200" dirty="0">
                <a:latin typeface="한컴 윤고딕 230" pitchFamily="18" charset="-127"/>
                <a:ea typeface="한컴 윤고딕 230" pitchFamily="18" charset="-127"/>
              </a:rPr>
              <a:t>으로 구현</a:t>
            </a:r>
            <a:endParaRPr lang="en-US" altLang="ko-KR" sz="12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730E635-56C4-47FC-9791-6412C5CC5478}"/>
              </a:ext>
            </a:extLst>
          </p:cNvPr>
          <p:cNvSpPr txBox="1"/>
          <p:nvPr/>
        </p:nvSpPr>
        <p:spPr>
          <a:xfrm>
            <a:off x="6419542" y="2283718"/>
            <a:ext cx="23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한컴 윤고딕 230" pitchFamily="18" charset="-127"/>
                <a:ea typeface="한컴 윤고딕 230" pitchFamily="18" charset="-127"/>
              </a:rPr>
              <a:t>PHP </a:t>
            </a:r>
            <a:r>
              <a:rPr lang="ko-KR" altLang="en-US" sz="1200" b="1" dirty="0">
                <a:latin typeface="한컴 윤고딕 230" pitchFamily="18" charset="-127"/>
                <a:ea typeface="한컴 윤고딕 230" pitchFamily="18" charset="-127"/>
              </a:rPr>
              <a:t>보안 이슈</a:t>
            </a:r>
            <a:endParaRPr lang="en-US" altLang="ko-KR" sz="1200" b="1" dirty="0"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1200" dirty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dirty="0">
                <a:latin typeface="한컴 윤고딕 230" pitchFamily="18" charset="-127"/>
                <a:ea typeface="한컴 윤고딕 230" pitchFamily="18" charset="-127"/>
              </a:rPr>
              <a:t>▶  실제 서비스 목적보다 하나의</a:t>
            </a:r>
            <a:endParaRPr lang="en-US" altLang="ko-KR" sz="1200" dirty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1200" dirty="0">
                <a:latin typeface="한컴 윤고딕 230" pitchFamily="18" charset="-127"/>
                <a:ea typeface="한컴 윤고딕 230" pitchFamily="18" charset="-127"/>
              </a:rPr>
              <a:t>  </a:t>
            </a:r>
            <a:r>
              <a:rPr lang="ko-KR" altLang="en-US" sz="1200" dirty="0">
                <a:latin typeface="한컴 윤고딕 230" pitchFamily="18" charset="-127"/>
                <a:ea typeface="한컴 윤고딕 230" pitchFamily="18" charset="-127"/>
              </a:rPr>
              <a:t>   프로그램을 만드는 데 의의를    </a:t>
            </a:r>
            <a:endParaRPr lang="en-US" altLang="ko-KR" sz="1200" dirty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en-US" altLang="ko-KR" sz="1200" dirty="0">
                <a:latin typeface="한컴 윤고딕 230" pitchFamily="18" charset="-127"/>
                <a:ea typeface="한컴 윤고딕 230" pitchFamily="18" charset="-127"/>
              </a:rPr>
              <a:t>     </a:t>
            </a:r>
            <a:r>
              <a:rPr lang="ko-KR" altLang="en-US" sz="1200" dirty="0">
                <a:latin typeface="한컴 윤고딕 230" pitchFamily="18" charset="-127"/>
                <a:ea typeface="한컴 윤고딕 230" pitchFamily="18" charset="-127"/>
              </a:rPr>
              <a:t>두고 개발</a:t>
            </a:r>
            <a:endParaRPr lang="en-US" altLang="ko-KR" sz="12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D0744D2-5A60-4287-A0A5-1C7D3A7322CB}"/>
              </a:ext>
            </a:extLst>
          </p:cNvPr>
          <p:cNvSpPr txBox="1"/>
          <p:nvPr/>
        </p:nvSpPr>
        <p:spPr>
          <a:xfrm>
            <a:off x="371658" y="3216835"/>
            <a:ext cx="2439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한컴 윤고딕 230" pitchFamily="18" charset="-127"/>
                <a:ea typeface="한컴 윤고딕 230" pitchFamily="18" charset="-127"/>
              </a:rPr>
              <a:t>리딩 파트 </a:t>
            </a:r>
            <a:r>
              <a:rPr lang="en-US" altLang="ko-KR" sz="1200" b="1" dirty="0">
                <a:latin typeface="한컴 윤고딕 230" pitchFamily="18" charset="-127"/>
                <a:ea typeface="한컴 윤고딕 230" pitchFamily="18" charset="-127"/>
              </a:rPr>
              <a:t>5,6,7 </a:t>
            </a:r>
            <a:r>
              <a:rPr lang="ko-KR" altLang="en-US" sz="1200" b="1" dirty="0">
                <a:latin typeface="한컴 윤고딕 230" pitchFamily="18" charset="-127"/>
                <a:ea typeface="한컴 윤고딕 230" pitchFamily="18" charset="-127"/>
              </a:rPr>
              <a:t>모두 구현할 시</a:t>
            </a:r>
            <a:r>
              <a:rPr lang="en-US" altLang="ko-KR" sz="1200" b="1" dirty="0">
                <a:latin typeface="한컴 윤고딕 230" pitchFamily="18" charset="-127"/>
                <a:ea typeface="한컴 윤고딕 230" pitchFamily="18" charset="-127"/>
              </a:rPr>
              <a:t>,</a:t>
            </a:r>
          </a:p>
          <a:p>
            <a:r>
              <a:rPr lang="ko-KR" altLang="en-US" sz="1200" b="1" dirty="0">
                <a:latin typeface="한컴 윤고딕 230" pitchFamily="18" charset="-127"/>
                <a:ea typeface="한컴 윤고딕 230" pitchFamily="18" charset="-127"/>
              </a:rPr>
              <a:t>데이터와 알고리즘이 상당히 늘어남</a:t>
            </a:r>
            <a:endParaRPr lang="en-US" altLang="ko-KR" sz="1200" b="1" dirty="0">
              <a:latin typeface="한컴 윤고딕 230" pitchFamily="18" charset="-127"/>
              <a:ea typeface="한컴 윤고딕 230" pitchFamily="18" charset="-127"/>
            </a:endParaRPr>
          </a:p>
          <a:p>
            <a:endParaRPr lang="en-US" altLang="ko-KR" sz="1200" dirty="0">
              <a:latin typeface="한컴 윤고딕 230" pitchFamily="18" charset="-127"/>
              <a:ea typeface="한컴 윤고딕 230" pitchFamily="18" charset="-127"/>
            </a:endParaRPr>
          </a:p>
          <a:p>
            <a:r>
              <a:rPr lang="ko-KR" altLang="en-US" sz="1200" dirty="0">
                <a:latin typeface="한컴 윤고딕 230" pitchFamily="18" charset="-127"/>
                <a:ea typeface="한컴 윤고딕 230" pitchFamily="18" charset="-127"/>
              </a:rPr>
              <a:t>▶ 우선 파트 </a:t>
            </a:r>
            <a:r>
              <a:rPr lang="en-US" altLang="ko-KR" sz="1200" dirty="0">
                <a:latin typeface="한컴 윤고딕 230" pitchFamily="18" charset="-127"/>
                <a:ea typeface="한컴 윤고딕 230" pitchFamily="18" charset="-127"/>
              </a:rPr>
              <a:t>5</a:t>
            </a:r>
            <a:r>
              <a:rPr lang="ko-KR" altLang="en-US" sz="1200" dirty="0">
                <a:latin typeface="한컴 윤고딕 230" pitchFamily="18" charset="-127"/>
                <a:ea typeface="한컴 윤고딕 230" pitchFamily="18" charset="-127"/>
              </a:rPr>
              <a:t>만 제공하도록 함</a:t>
            </a:r>
            <a:endParaRPr lang="en-US" altLang="ko-KR" sz="1200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29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" grpId="0"/>
      <p:bldP spid="15" grpId="0"/>
      <p:bldP spid="16" grpId="0"/>
      <p:bldP spid="3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2915814" cy="619302"/>
            <a:chOff x="7240853" y="2139702"/>
            <a:chExt cx="2220481" cy="619302"/>
          </a:xfrm>
        </p:grpSpPr>
        <p:sp>
          <p:nvSpPr>
            <p:cNvPr id="5" name="직사각형 4"/>
            <p:cNvSpPr/>
            <p:nvPr/>
          </p:nvSpPr>
          <p:spPr>
            <a:xfrm>
              <a:off x="7456876" y="2420450"/>
              <a:ext cx="200445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31359" y="2420450"/>
              <a:ext cx="1720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사용자 관점에서의 설계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53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30" pitchFamily="18" charset="-127"/>
                  <a:ea typeface="한컴 윤고딕 230" pitchFamily="18" charset="-127"/>
                </a:rPr>
                <a:t>2</a:t>
              </a:r>
              <a:endParaRPr lang="ko-KR" altLang="en-US" sz="28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4254" y="3488612"/>
            <a:ext cx="9144000" cy="13489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139702"/>
            <a:ext cx="9144000" cy="13489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0" name="내용 개체 틀 6">
            <a:extLst>
              <a:ext uri="{FF2B5EF4-FFF2-40B4-BE49-F238E27FC236}">
                <a16:creationId xmlns:a16="http://schemas.microsoft.com/office/drawing/2014/main" xmlns="" id="{7265B8C0-1EAC-47DE-9E41-541D5F4B4E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843558"/>
            <a:ext cx="6696744" cy="3732692"/>
          </a:xfrm>
        </p:spPr>
      </p:pic>
    </p:spTree>
    <p:extLst>
      <p:ext uri="{BB962C8B-B14F-4D97-AF65-F5344CB8AC3E}">
        <p14:creationId xmlns:p14="http://schemas.microsoft.com/office/powerpoint/2010/main" xmlns="" val="351155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2915814" cy="619302"/>
            <a:chOff x="7240853" y="2139702"/>
            <a:chExt cx="2220481" cy="619302"/>
          </a:xfrm>
        </p:grpSpPr>
        <p:sp>
          <p:nvSpPr>
            <p:cNvPr id="5" name="직사각형 4"/>
            <p:cNvSpPr/>
            <p:nvPr/>
          </p:nvSpPr>
          <p:spPr>
            <a:xfrm>
              <a:off x="7456876" y="2420450"/>
              <a:ext cx="200445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31359" y="2420450"/>
              <a:ext cx="1720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사용자 관점에서의 설계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53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30" pitchFamily="18" charset="-127"/>
                  <a:ea typeface="한컴 윤고딕 230" pitchFamily="18" charset="-127"/>
                </a:rPr>
                <a:t>2</a:t>
              </a:r>
              <a:endParaRPr lang="ko-KR" altLang="en-US" sz="28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4254" y="3488612"/>
            <a:ext cx="9144000" cy="13489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139702"/>
            <a:ext cx="9144000" cy="13489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1" name="내용 개체 틀 8">
            <a:extLst>
              <a:ext uri="{FF2B5EF4-FFF2-40B4-BE49-F238E27FC236}">
                <a16:creationId xmlns:a16="http://schemas.microsoft.com/office/drawing/2014/main" xmlns="" id="{3526256C-3FC2-4BDF-A30E-92BEA43284C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915566"/>
            <a:ext cx="6408712" cy="36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163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00044" y="900050"/>
            <a:ext cx="3744416" cy="378608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7617A442-212A-4385-B720-553765098CA1}"/>
              </a:ext>
            </a:extLst>
          </p:cNvPr>
          <p:cNvGrpSpPr/>
          <p:nvPr/>
        </p:nvGrpSpPr>
        <p:grpSpPr>
          <a:xfrm>
            <a:off x="18834" y="0"/>
            <a:ext cx="2915814" cy="619302"/>
            <a:chOff x="7240853" y="2139702"/>
            <a:chExt cx="2220481" cy="61930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DDF6DAE3-F7C8-4827-B6B9-22BD2532B1EC}"/>
                </a:ext>
              </a:extLst>
            </p:cNvPr>
            <p:cNvSpPr/>
            <p:nvPr/>
          </p:nvSpPr>
          <p:spPr>
            <a:xfrm>
              <a:off x="7456876" y="2420450"/>
              <a:ext cx="200445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1CBA215-6DC4-4842-806D-6A5EA5FD61D8}"/>
                </a:ext>
              </a:extLst>
            </p:cNvPr>
            <p:cNvSpPr txBox="1"/>
            <p:nvPr/>
          </p:nvSpPr>
          <p:spPr>
            <a:xfrm>
              <a:off x="7631359" y="2420450"/>
              <a:ext cx="1720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사용자 관점에서의 설계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A3D55C4-3AF7-41C9-8E9B-8153B404BE8E}"/>
                </a:ext>
              </a:extLst>
            </p:cNvPr>
            <p:cNvSpPr txBox="1"/>
            <p:nvPr/>
          </p:nvSpPr>
          <p:spPr>
            <a:xfrm>
              <a:off x="7240853" y="213970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 윤고딕 230" pitchFamily="18" charset="-127"/>
                  <a:ea typeface="한컴 윤고딕 230" pitchFamily="18" charset="-127"/>
                </a:rPr>
                <a:t>2</a:t>
              </a:r>
              <a:endParaRPr lang="ko-KR" altLang="en-US" sz="2800" dirty="0"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pic>
        <p:nvPicPr>
          <p:cNvPr id="15" name="내용 개체 틀 5">
            <a:extLst>
              <a:ext uri="{FF2B5EF4-FFF2-40B4-BE49-F238E27FC236}">
                <a16:creationId xmlns:a16="http://schemas.microsoft.com/office/drawing/2014/main" xmlns="" id="{6D89A820-5247-46BC-AB42-91A9C2B146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843558"/>
            <a:ext cx="3960440" cy="3875640"/>
          </a:xfr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D2B0512-2E37-4F8D-81B9-E5BDCFD406A2}"/>
              </a:ext>
            </a:extLst>
          </p:cNvPr>
          <p:cNvSpPr/>
          <p:nvPr/>
        </p:nvSpPr>
        <p:spPr>
          <a:xfrm>
            <a:off x="395536" y="915566"/>
            <a:ext cx="3744416" cy="378608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0" name="내용 개체 틀 7">
            <a:extLst>
              <a:ext uri="{FF2B5EF4-FFF2-40B4-BE49-F238E27FC236}">
                <a16:creationId xmlns:a16="http://schemas.microsoft.com/office/drawing/2014/main" xmlns="" id="{33864EDE-3856-4579-A242-99BB7653253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948"/>
          <a:stretch>
            <a:fillRect/>
          </a:stretch>
        </p:blipFill>
        <p:spPr>
          <a:xfrm>
            <a:off x="4283968" y="1419622"/>
            <a:ext cx="4608512" cy="317581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D2B0512-2E37-4F8D-81B9-E5BDCFD406A2}"/>
              </a:ext>
            </a:extLst>
          </p:cNvPr>
          <p:cNvSpPr/>
          <p:nvPr/>
        </p:nvSpPr>
        <p:spPr>
          <a:xfrm>
            <a:off x="4355976" y="915566"/>
            <a:ext cx="4536504" cy="378608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079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333</Words>
  <Application>Microsoft Office PowerPoint</Application>
  <PresentationFormat>화면 슬라이드 쇼(16:9)</PresentationFormat>
  <Paragraphs>178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굴림</vt:lpstr>
      <vt:lpstr>Arial</vt:lpstr>
      <vt:lpstr>한컴 윤고딕 230</vt:lpstr>
      <vt:lpstr>한컴 윤고딕 240</vt:lpstr>
      <vt:lpstr>맑은 고딕</vt:lpstr>
      <vt:lpstr>Wingdings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User</cp:lastModifiedBy>
  <cp:revision>17</cp:revision>
  <dcterms:created xsi:type="dcterms:W3CDTF">2015-11-29T15:20:28Z</dcterms:created>
  <dcterms:modified xsi:type="dcterms:W3CDTF">2019-04-02T14:08:52Z</dcterms:modified>
</cp:coreProperties>
</file>