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5" r:id="rId6"/>
    <p:sldId id="266" r:id="rId7"/>
    <p:sldId id="267" r:id="rId8"/>
    <p:sldId id="268" r:id="rId9"/>
    <p:sldId id="261" r:id="rId10"/>
    <p:sldId id="269" r:id="rId11"/>
    <p:sldId id="270" r:id="rId12"/>
    <p:sldId id="274" r:id="rId13"/>
    <p:sldId id="275" r:id="rId14"/>
    <p:sldId id="271" r:id="rId15"/>
    <p:sldId id="276" r:id="rId16"/>
    <p:sldId id="277" r:id="rId17"/>
    <p:sldId id="278" r:id="rId18"/>
    <p:sldId id="273" r:id="rId19"/>
    <p:sldId id="282" r:id="rId20"/>
    <p:sldId id="283" r:id="rId21"/>
    <p:sldId id="285" r:id="rId22"/>
    <p:sldId id="284" r:id="rId23"/>
    <p:sldId id="272" r:id="rId24"/>
    <p:sldId id="279" r:id="rId25"/>
    <p:sldId id="280" r:id="rId26"/>
    <p:sldId id="281" r:id="rId27"/>
    <p:sldId id="286" r:id="rId28"/>
    <p:sldId id="264" r:id="rId29"/>
  </p:sldIdLst>
  <p:sldSz cx="9144000" cy="5143500" type="screen16x9"/>
  <p:notesSz cx="6858000" cy="9144000"/>
  <p:embeddedFontLst>
    <p:embeddedFont>
      <p:font typeface="HY헤드라인M" panose="02030600000101010101" pitchFamily="18" charset="-127"/>
      <p:regular r:id="rId30"/>
    </p:embeddedFont>
    <p:embeddedFont>
      <p:font typeface="맑은 고딕" panose="020B0503020000020004" pitchFamily="50" charset="-127"/>
      <p:regular r:id="rId31"/>
      <p:bold r:id="rId3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39" autoAdjust="0"/>
    <p:restoredTop sz="94660"/>
  </p:normalViewPr>
  <p:slideViewPr>
    <p:cSldViewPr showGuides="1">
      <p:cViewPr varScale="1">
        <p:scale>
          <a:sx n="143" d="100"/>
          <a:sy n="143" d="100"/>
        </p:scale>
        <p:origin x="86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A7400-8044-4826-BE41-D6E2BE37E327}" type="datetimeFigureOut">
              <a:rPr lang="ko-KR" altLang="en-US" smtClean="0"/>
              <a:t>2019-05-26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0FE57-7B26-4E25-81C5-492A4B00BD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631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A7400-8044-4826-BE41-D6E2BE37E327}" type="datetimeFigureOut">
              <a:rPr lang="ko-KR" altLang="en-US" smtClean="0"/>
              <a:t>2019-05-26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0FE57-7B26-4E25-81C5-492A4B00BD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218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A7400-8044-4826-BE41-D6E2BE37E327}" type="datetimeFigureOut">
              <a:rPr lang="ko-KR" altLang="en-US" smtClean="0"/>
              <a:t>2019-05-26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0FE57-7B26-4E25-81C5-492A4B00BD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388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A7400-8044-4826-BE41-D6E2BE37E327}" type="datetimeFigureOut">
              <a:rPr lang="ko-KR" altLang="en-US" smtClean="0"/>
              <a:t>2019-05-26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0FE57-7B26-4E25-81C5-492A4B00BD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624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A7400-8044-4826-BE41-D6E2BE37E327}" type="datetimeFigureOut">
              <a:rPr lang="ko-KR" altLang="en-US" smtClean="0"/>
              <a:t>2019-05-26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0FE57-7B26-4E25-81C5-492A4B00BD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347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A7400-8044-4826-BE41-D6E2BE37E327}" type="datetimeFigureOut">
              <a:rPr lang="ko-KR" altLang="en-US" smtClean="0"/>
              <a:t>2019-05-26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0FE57-7B26-4E25-81C5-492A4B00BD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141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A7400-8044-4826-BE41-D6E2BE37E327}" type="datetimeFigureOut">
              <a:rPr lang="ko-KR" altLang="en-US" smtClean="0"/>
              <a:t>2019-05-26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0FE57-7B26-4E25-81C5-492A4B00BD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907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A7400-8044-4826-BE41-D6E2BE37E327}" type="datetimeFigureOut">
              <a:rPr lang="ko-KR" altLang="en-US" smtClean="0"/>
              <a:t>2019-05-26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0FE57-7B26-4E25-81C5-492A4B00BD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479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A7400-8044-4826-BE41-D6E2BE37E327}" type="datetimeFigureOut">
              <a:rPr lang="ko-KR" altLang="en-US" smtClean="0"/>
              <a:t>2019-05-26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0FE57-7B26-4E25-81C5-492A4B00BD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910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A7400-8044-4826-BE41-D6E2BE37E327}" type="datetimeFigureOut">
              <a:rPr lang="ko-KR" altLang="en-US" smtClean="0"/>
              <a:t>2019-05-26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0FE57-7B26-4E25-81C5-492A4B00BD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073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A7400-8044-4826-BE41-D6E2BE37E327}" type="datetimeFigureOut">
              <a:rPr lang="ko-KR" altLang="en-US" smtClean="0"/>
              <a:t>2019-05-26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0FE57-7B26-4E25-81C5-492A4B00BD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100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A7400-8044-4826-BE41-D6E2BE37E327}" type="datetimeFigureOut">
              <a:rPr lang="ko-KR" altLang="en-US" smtClean="0"/>
              <a:t>2019-05-26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0FE57-7B26-4E25-81C5-492A4B00BD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8226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825556"/>
            <a:ext cx="9144000" cy="34923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DC9AFF8-E632-4487-9905-A9F07BAACD33}"/>
              </a:ext>
            </a:extLst>
          </p:cNvPr>
          <p:cNvSpPr/>
          <p:nvPr/>
        </p:nvSpPr>
        <p:spPr>
          <a:xfrm>
            <a:off x="3491880" y="1419622"/>
            <a:ext cx="1944216" cy="64807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1835696" y="1059582"/>
            <a:ext cx="4825970" cy="2763997"/>
            <a:chOff x="1835696" y="1250985"/>
            <a:chExt cx="4825970" cy="2763997"/>
          </a:xfrm>
        </p:grpSpPr>
        <p:grpSp>
          <p:nvGrpSpPr>
            <p:cNvPr id="7" name="그룹 6"/>
            <p:cNvGrpSpPr/>
            <p:nvPr/>
          </p:nvGrpSpPr>
          <p:grpSpPr>
            <a:xfrm>
              <a:off x="1835696" y="1250985"/>
              <a:ext cx="3600400" cy="1087437"/>
              <a:chOff x="1390114" y="1250985"/>
              <a:chExt cx="3600400" cy="1087437"/>
            </a:xfrm>
          </p:grpSpPr>
          <p:sp>
            <p:nvSpPr>
              <p:cNvPr id="6" name="직사각형 5"/>
              <p:cNvSpPr/>
              <p:nvPr/>
            </p:nvSpPr>
            <p:spPr>
              <a:xfrm>
                <a:off x="3059832" y="1635646"/>
                <a:ext cx="972000" cy="576064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3059832" y="1559826"/>
                <a:ext cx="193068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4000" b="1" dirty="0" err="1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Torest</a:t>
                </a:r>
                <a:endParaRPr lang="ko-KR" altLang="en-US" sz="40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pic>
            <p:nvPicPr>
              <p:cNvPr id="1027" name="Picture 3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9804" b="97759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609" r="10751"/>
              <a:stretch/>
            </p:blipFill>
            <p:spPr bwMode="auto">
              <a:xfrm>
                <a:off x="1390114" y="1250985"/>
                <a:ext cx="1010052" cy="10874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0" name="TextBox 9"/>
            <p:cNvSpPr txBox="1"/>
            <p:nvPr/>
          </p:nvSpPr>
          <p:spPr>
            <a:xfrm>
              <a:off x="2293162" y="2978865"/>
              <a:ext cx="4368504" cy="10361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24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토익의 숲</a:t>
              </a:r>
              <a:endPara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Team 14 _ </a:t>
              </a:r>
              <a:r>
                <a:rPr lang="ko-KR" altLang="en-US" sz="2000" spc="-15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이자룡</a:t>
              </a:r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  <a:r>
                <a:rPr lang="ko-KR" altLang="en-US" sz="2000" spc="-15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제태경</a:t>
              </a:r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박명인 박수진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428466" y="4899298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@blog.naver.com/</a:t>
            </a:r>
            <a:r>
              <a:rPr lang="en-US" altLang="ko-KR" sz="900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hyuneee_d</a:t>
            </a:r>
            <a:endParaRPr lang="ko-KR" altLang="en-US" sz="9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0160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5536" y="46025"/>
            <a:ext cx="8568952" cy="47525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539552" y="275206"/>
            <a:ext cx="2664296" cy="624226"/>
            <a:chOff x="411655" y="710304"/>
            <a:chExt cx="719724" cy="360000"/>
          </a:xfrm>
        </p:grpSpPr>
        <p:sp>
          <p:nvSpPr>
            <p:cNvPr id="7" name="직사각형 6"/>
            <p:cNvSpPr/>
            <p:nvPr/>
          </p:nvSpPr>
          <p:spPr>
            <a:xfrm>
              <a:off x="510683" y="710304"/>
              <a:ext cx="620696" cy="360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411655" y="727235"/>
              <a:ext cx="648765" cy="30174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     이 자 </a:t>
              </a:r>
              <a:r>
                <a:rPr lang="ko-KR" altLang="en-US" sz="2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룡</a:t>
              </a:r>
              <a:r>
                <a:rPr lang="ko-KR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</a:t>
              </a:r>
              <a:endPara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755576" y="1491630"/>
            <a:ext cx="3390672" cy="830997"/>
            <a:chOff x="1040335" y="1615352"/>
            <a:chExt cx="2897415" cy="689844"/>
          </a:xfrm>
        </p:grpSpPr>
        <p:sp>
          <p:nvSpPr>
            <p:cNvPr id="9" name="TextBox 8"/>
            <p:cNvSpPr txBox="1"/>
            <p:nvPr/>
          </p:nvSpPr>
          <p:spPr>
            <a:xfrm>
              <a:off x="1040335" y="1615352"/>
              <a:ext cx="2897415" cy="68984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ko-KR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클라이언트 개발 담당</a:t>
              </a:r>
              <a:endPara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endPara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12" name="직선 화살표 연결선 11"/>
            <p:cNvCxnSpPr/>
            <p:nvPr/>
          </p:nvCxnSpPr>
          <p:spPr>
            <a:xfrm>
              <a:off x="1259632" y="2153343"/>
              <a:ext cx="2664296" cy="0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2F5D27D-DD3E-44F9-B545-326FFC0013A4}"/>
              </a:ext>
            </a:extLst>
          </p:cNvPr>
          <p:cNvSpPr txBox="1"/>
          <p:nvPr/>
        </p:nvSpPr>
        <p:spPr>
          <a:xfrm>
            <a:off x="3995936" y="2211710"/>
            <a:ext cx="38884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en-US" altLang="ko-KR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Vuetify</a:t>
            </a:r>
            <a:b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클라이언트 사이드 렌더링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4944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5536" y="35501"/>
            <a:ext cx="8568952" cy="47525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539552" y="222859"/>
            <a:ext cx="5112568" cy="620700"/>
            <a:chOff x="1040335" y="1660703"/>
            <a:chExt cx="3516567" cy="689844"/>
          </a:xfrm>
        </p:grpSpPr>
        <p:sp>
          <p:nvSpPr>
            <p:cNvPr id="9" name="TextBox 8"/>
            <p:cNvSpPr txBox="1"/>
            <p:nvPr/>
          </p:nvSpPr>
          <p:spPr>
            <a:xfrm>
              <a:off x="1040335" y="1660703"/>
              <a:ext cx="3516567" cy="68984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ko-KR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문제풀이 초기 데이터 설정</a:t>
              </a:r>
              <a:endPara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endPara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12" name="직선 화살표 연결선 11"/>
            <p:cNvCxnSpPr/>
            <p:nvPr/>
          </p:nvCxnSpPr>
          <p:spPr>
            <a:xfrm>
              <a:off x="1259632" y="2153343"/>
              <a:ext cx="2664296" cy="0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그림 9" descr="텍스트, 검은색이(가) 표시된 사진&#10;&#10;자동 생성된 설명">
            <a:extLst>
              <a:ext uri="{FF2B5EF4-FFF2-40B4-BE49-F238E27FC236}">
                <a16:creationId xmlns:a16="http://schemas.microsoft.com/office/drawing/2014/main" id="{016ADA0E-FDBA-4079-903D-EE89EB203F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928402"/>
            <a:ext cx="5485656" cy="37747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95AEA3D-541A-4196-9E32-0C26E2F34799}"/>
              </a:ext>
            </a:extLst>
          </p:cNvPr>
          <p:cNvSpPr txBox="1"/>
          <p:nvPr/>
        </p:nvSpPr>
        <p:spPr>
          <a:xfrm>
            <a:off x="6156176" y="843559"/>
            <a:ext cx="259228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문제풀기를 </a:t>
            </a:r>
            <a:r>
              <a:rPr lang="ko-KR" alt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클릭시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초기 데이터 설정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600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- if</a:t>
            </a:r>
            <a:r>
              <a:rPr lang="ko-KR" altLang="en-US" sz="1600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사용자 레벨 </a:t>
            </a:r>
            <a:r>
              <a:rPr lang="en-US" altLang="ko-KR" sz="1600" b="1" u="sng" dirty="0">
                <a:solidFill>
                  <a:srgbClr val="FF0000"/>
                </a:solidFill>
              </a:rPr>
              <a:t>“</a:t>
            </a:r>
            <a:r>
              <a:rPr lang="ko-KR" altLang="en-US" sz="1600" b="1" u="sng" dirty="0">
                <a:solidFill>
                  <a:srgbClr val="FF0000"/>
                </a:solidFill>
              </a:rPr>
              <a:t>상</a:t>
            </a:r>
            <a:r>
              <a:rPr lang="en-US" altLang="ko-KR" sz="1600" b="1" u="sng" dirty="0">
                <a:solidFill>
                  <a:srgbClr val="FF0000"/>
                </a:solidFill>
              </a:rPr>
              <a:t>”   </a:t>
            </a:r>
          </a:p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-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다 틀려도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800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점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-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한 문제당 최대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19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점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600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- else if </a:t>
            </a:r>
            <a:r>
              <a:rPr lang="ko-KR" altLang="en-US" sz="1600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 레벨 </a:t>
            </a:r>
            <a:r>
              <a:rPr lang="en-US" altLang="ko-KR" sz="1600" b="1" u="sng" dirty="0">
                <a:solidFill>
                  <a:srgbClr val="FF0000"/>
                </a:solidFill>
              </a:rPr>
              <a:t>“</a:t>
            </a:r>
            <a:r>
              <a:rPr lang="ko-KR" altLang="en-US" sz="1600" b="1" u="sng" dirty="0">
                <a:solidFill>
                  <a:srgbClr val="FF0000"/>
                </a:solidFill>
              </a:rPr>
              <a:t>중</a:t>
            </a:r>
            <a:r>
              <a:rPr lang="en-US" altLang="ko-KR" sz="1600" b="1" u="sng" dirty="0">
                <a:solidFill>
                  <a:srgbClr val="FF0000"/>
                </a:solidFill>
              </a:rPr>
              <a:t>”</a:t>
            </a:r>
          </a:p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-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다 틀려도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600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점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-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한 문제당 최대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점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600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- else </a:t>
            </a:r>
            <a:r>
              <a:rPr lang="ko-KR" altLang="en-US" sz="1600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 레벨 </a:t>
            </a:r>
            <a:r>
              <a:rPr lang="en-US" altLang="ko-KR" sz="1600" b="1" u="sng" dirty="0">
                <a:solidFill>
                  <a:srgbClr val="FF0000"/>
                </a:solidFill>
              </a:rPr>
              <a:t>“</a:t>
            </a:r>
            <a:r>
              <a:rPr lang="ko-KR" altLang="en-US" sz="1600" b="1" u="sng" dirty="0">
                <a:solidFill>
                  <a:srgbClr val="FF0000"/>
                </a:solidFill>
              </a:rPr>
              <a:t>하</a:t>
            </a:r>
            <a:r>
              <a:rPr lang="en-US" altLang="ko-KR" sz="1600" b="1" u="sng" dirty="0">
                <a:solidFill>
                  <a:srgbClr val="FF0000"/>
                </a:solidFill>
              </a:rPr>
              <a:t>”</a:t>
            </a:r>
          </a:p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-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다 틀리면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점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-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한 문제당 최대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60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점</a:t>
            </a:r>
          </a:p>
          <a:p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4315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5536" y="35501"/>
            <a:ext cx="8568952" cy="47525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539552" y="-92546"/>
            <a:ext cx="4192317" cy="856587"/>
            <a:chOff x="1040335" y="1749078"/>
            <a:chExt cx="2883593" cy="513093"/>
          </a:xfrm>
        </p:grpSpPr>
        <p:sp>
          <p:nvSpPr>
            <p:cNvPr id="9" name="TextBox 8"/>
            <p:cNvSpPr txBox="1"/>
            <p:nvPr/>
          </p:nvSpPr>
          <p:spPr>
            <a:xfrm>
              <a:off x="1040335" y="1749078"/>
              <a:ext cx="2830570" cy="513093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ko-KR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풀이시간에 따른 점수 지급</a:t>
              </a:r>
              <a:endPara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12" name="직선 화살표 연결선 11"/>
            <p:cNvCxnSpPr/>
            <p:nvPr/>
          </p:nvCxnSpPr>
          <p:spPr>
            <a:xfrm>
              <a:off x="1259632" y="2153343"/>
              <a:ext cx="2664296" cy="0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95AEA3D-541A-4196-9E32-0C26E2F34799}"/>
              </a:ext>
            </a:extLst>
          </p:cNvPr>
          <p:cNvSpPr txBox="1"/>
          <p:nvPr/>
        </p:nvSpPr>
        <p:spPr>
          <a:xfrm>
            <a:off x="6305124" y="965215"/>
            <a:ext cx="259228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만약 정답이면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</a:p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- </a:t>
            </a:r>
            <a:r>
              <a:rPr lang="en-US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rightCounter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++</a:t>
            </a:r>
          </a:p>
          <a:p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if, 3</a:t>
            </a:r>
            <a:r>
              <a:rPr lang="ko-KR" altLang="en-US" sz="14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초만에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맞추면</a:t>
            </a: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-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 </a:t>
            </a:r>
            <a:r>
              <a:rPr lang="ko-KR" alt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레벨별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최고점수            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(</a:t>
            </a:r>
            <a:r>
              <a:rPr lang="en-US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onePoint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지급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else if, 5</a:t>
            </a:r>
            <a:r>
              <a:rPr lang="ko-KR" altLang="en-US" sz="14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초만에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맞추면</a:t>
            </a: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- </a:t>
            </a:r>
            <a:r>
              <a:rPr lang="en-US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onePoint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의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70%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만 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지급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정수형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else if, 7</a:t>
            </a:r>
            <a:r>
              <a:rPr lang="ko-KR" altLang="en-US" sz="14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초만에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맞추면</a:t>
            </a: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- </a:t>
            </a:r>
            <a:r>
              <a:rPr lang="en-US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onePoint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의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50%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만 지급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else, 7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초를 넘겨버리면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</a:p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- </a:t>
            </a:r>
            <a:r>
              <a:rPr lang="en-US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onePoint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의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20%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만 지급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02D5939B-05E3-4C81-89D5-A0D96D5DCA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321" y="764041"/>
            <a:ext cx="5778872" cy="3903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082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0811" y="181"/>
            <a:ext cx="8568952" cy="47525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858378" y="111706"/>
            <a:ext cx="3873492" cy="470646"/>
            <a:chOff x="1259632" y="1871427"/>
            <a:chExt cx="2664296" cy="281916"/>
          </a:xfrm>
        </p:grpSpPr>
        <p:sp>
          <p:nvSpPr>
            <p:cNvPr id="9" name="TextBox 8"/>
            <p:cNvSpPr txBox="1"/>
            <p:nvPr/>
          </p:nvSpPr>
          <p:spPr>
            <a:xfrm>
              <a:off x="1259632" y="1871427"/>
              <a:ext cx="1260481" cy="27653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ko-KR" altLang="en-US" sz="2400" b="1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레벨업</a:t>
              </a:r>
              <a:r>
                <a:rPr lang="ko-KR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기준</a:t>
              </a:r>
              <a:endPara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12" name="직선 화살표 연결선 11"/>
            <p:cNvCxnSpPr/>
            <p:nvPr/>
          </p:nvCxnSpPr>
          <p:spPr>
            <a:xfrm>
              <a:off x="1259632" y="2153343"/>
              <a:ext cx="2664296" cy="0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95AEA3D-541A-4196-9E32-0C26E2F34799}"/>
              </a:ext>
            </a:extLst>
          </p:cNvPr>
          <p:cNvSpPr txBox="1"/>
          <p:nvPr/>
        </p:nvSpPr>
        <p:spPr>
          <a:xfrm>
            <a:off x="4578358" y="1257603"/>
            <a:ext cx="4244831" cy="232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맞춘 개수와 총 </a:t>
            </a:r>
            <a:r>
              <a:rPr lang="ko-KR" altLang="en-U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문제수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(10)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가 일치할 때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</a:p>
          <a:p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600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If, </a:t>
            </a:r>
            <a:r>
              <a:rPr lang="ko-KR" altLang="en-US" sz="1600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사용자가 </a:t>
            </a:r>
            <a:r>
              <a:rPr lang="en-US" altLang="ko-KR" sz="1600" u="sng" dirty="0">
                <a:solidFill>
                  <a:srgbClr val="FF0000"/>
                </a:solidFill>
              </a:rPr>
              <a:t>“</a:t>
            </a:r>
            <a:r>
              <a:rPr lang="ko-KR" altLang="en-US" sz="1600" u="sng" dirty="0">
                <a:solidFill>
                  <a:srgbClr val="FF0000"/>
                </a:solidFill>
              </a:rPr>
              <a:t>중</a:t>
            </a:r>
            <a:r>
              <a:rPr lang="en-US" altLang="ko-KR" sz="1600" u="sng" dirty="0">
                <a:solidFill>
                  <a:srgbClr val="FF0000"/>
                </a:solidFill>
              </a:rPr>
              <a:t>”</a:t>
            </a:r>
            <a:r>
              <a:rPr lang="en-US" altLang="ko-KR" sz="1600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600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이라면</a:t>
            </a:r>
            <a:r>
              <a:rPr lang="en-US" altLang="ko-KR" sz="1600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</a:p>
          <a:p>
            <a:endParaRPr lang="en-US" altLang="ko-KR" sz="400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-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서버에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상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”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으로 </a:t>
            </a:r>
            <a:r>
              <a:rPr lang="ko-KR" alt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레벨업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요청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600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Else if, </a:t>
            </a:r>
            <a:r>
              <a:rPr lang="ko-KR" altLang="en-US" sz="1600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사용자가 </a:t>
            </a:r>
            <a:r>
              <a:rPr lang="en-US" altLang="ko-KR" sz="1600" u="sng" dirty="0">
                <a:solidFill>
                  <a:srgbClr val="FF0000"/>
                </a:solidFill>
              </a:rPr>
              <a:t>“</a:t>
            </a:r>
            <a:r>
              <a:rPr lang="ko-KR" altLang="en-US" sz="1600" u="sng" dirty="0">
                <a:solidFill>
                  <a:srgbClr val="FF0000"/>
                </a:solidFill>
              </a:rPr>
              <a:t>하</a:t>
            </a:r>
            <a:r>
              <a:rPr lang="en-US" altLang="ko-KR" sz="1600" u="sng" dirty="0">
                <a:solidFill>
                  <a:srgbClr val="FF0000"/>
                </a:solidFill>
              </a:rPr>
              <a:t>”</a:t>
            </a:r>
            <a:r>
              <a:rPr lang="en-US" altLang="ko-KR" sz="1600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600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라면</a:t>
            </a:r>
            <a:r>
              <a:rPr lang="en-US" altLang="ko-KR" sz="1600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</a:p>
          <a:p>
            <a:endParaRPr lang="en-US" altLang="ko-KR" sz="700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-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서버에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중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”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으로 </a:t>
            </a:r>
            <a:r>
              <a:rPr lang="ko-KR" alt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레벨업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요청</a:t>
            </a:r>
          </a:p>
        </p:txBody>
      </p:sp>
      <p:pic>
        <p:nvPicPr>
          <p:cNvPr id="10" name="내용 개체 틀 4" descr="텍스트, 실외이(가) 표시된 사진&#10;&#10;자동 생성된 설명">
            <a:extLst>
              <a:ext uri="{FF2B5EF4-FFF2-40B4-BE49-F238E27FC236}">
                <a16:creationId xmlns:a16="http://schemas.microsoft.com/office/drawing/2014/main" id="{ED69CACA-18B7-4F9A-BFC1-FF11AAEF89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19" y="771553"/>
            <a:ext cx="3964081" cy="3954783"/>
          </a:xfrm>
        </p:spPr>
      </p:pic>
    </p:spTree>
    <p:extLst>
      <p:ext uri="{BB962C8B-B14F-4D97-AF65-F5344CB8AC3E}">
        <p14:creationId xmlns:p14="http://schemas.microsoft.com/office/powerpoint/2010/main" val="1866193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5536" y="46025"/>
            <a:ext cx="8568952" cy="47525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539552" y="275206"/>
            <a:ext cx="2664296" cy="624226"/>
            <a:chOff x="411655" y="710304"/>
            <a:chExt cx="719724" cy="360000"/>
          </a:xfrm>
        </p:grpSpPr>
        <p:sp>
          <p:nvSpPr>
            <p:cNvPr id="7" name="직사각형 6"/>
            <p:cNvSpPr/>
            <p:nvPr/>
          </p:nvSpPr>
          <p:spPr>
            <a:xfrm>
              <a:off x="510683" y="710304"/>
              <a:ext cx="620696" cy="360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411655" y="727235"/>
              <a:ext cx="648765" cy="30174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     제 태 경 </a:t>
              </a:r>
              <a:endPara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755577" y="1491630"/>
            <a:ext cx="2664296" cy="830997"/>
            <a:chOff x="1040335" y="1615352"/>
            <a:chExt cx="2883593" cy="689844"/>
          </a:xfrm>
        </p:grpSpPr>
        <p:sp>
          <p:nvSpPr>
            <p:cNvPr id="9" name="TextBox 8"/>
            <p:cNvSpPr txBox="1"/>
            <p:nvPr/>
          </p:nvSpPr>
          <p:spPr>
            <a:xfrm>
              <a:off x="1040335" y="1615352"/>
              <a:ext cx="2108406" cy="68984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ko-KR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서버 개발 담당</a:t>
              </a:r>
              <a:endPara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endPara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12" name="직선 화살표 연결선 11"/>
            <p:cNvCxnSpPr/>
            <p:nvPr/>
          </p:nvCxnSpPr>
          <p:spPr>
            <a:xfrm>
              <a:off x="1259632" y="2153343"/>
              <a:ext cx="2664296" cy="0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2F5D27D-DD3E-44F9-B545-326FFC0013A4}"/>
              </a:ext>
            </a:extLst>
          </p:cNvPr>
          <p:cNvSpPr txBox="1"/>
          <p:nvPr/>
        </p:nvSpPr>
        <p:spPr>
          <a:xfrm>
            <a:off x="1115616" y="2672660"/>
            <a:ext cx="246167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PHP</a:t>
            </a:r>
            <a:b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PhpMyAdmin</a:t>
            </a:r>
          </a:p>
          <a:p>
            <a:pPr lvl="1"/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1BBDC38-9786-48A9-A73B-83BA281D9755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32040" y="220232"/>
            <a:ext cx="2717432" cy="4404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1723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5536" y="35501"/>
            <a:ext cx="8568952" cy="47525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539552" y="104913"/>
            <a:ext cx="4974943" cy="477441"/>
            <a:chOff x="1040335" y="1867357"/>
            <a:chExt cx="2883593" cy="285986"/>
          </a:xfrm>
        </p:grpSpPr>
        <p:sp>
          <p:nvSpPr>
            <p:cNvPr id="9" name="TextBox 8"/>
            <p:cNvSpPr txBox="1"/>
            <p:nvPr/>
          </p:nvSpPr>
          <p:spPr>
            <a:xfrm>
              <a:off x="1040335" y="1867357"/>
              <a:ext cx="2736497" cy="27653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ko-KR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로그인</a:t>
              </a:r>
              <a:r>
                <a:rPr lang="en-US" altLang="ko-KR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ko-KR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처리</a:t>
              </a:r>
              <a:r>
                <a:rPr lang="en-US" altLang="ko-KR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</a:t>
              </a:r>
              <a:r>
                <a:rPr lang="ko-KR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사용자 정보 제공</a:t>
              </a:r>
              <a:endPara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12" name="직선 화살표 연결선 11"/>
            <p:cNvCxnSpPr/>
            <p:nvPr/>
          </p:nvCxnSpPr>
          <p:spPr>
            <a:xfrm>
              <a:off x="1259632" y="2153343"/>
              <a:ext cx="2664296" cy="0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89FBAD8A-B6E3-4390-A149-9E8FFD0C1BE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1" y="771550"/>
            <a:ext cx="5207393" cy="247923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7F53EAF-B5F6-49FE-AF67-6546C3C8E149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1562" y="3319097"/>
            <a:ext cx="5207392" cy="141289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67BE270-4C0C-4B28-8A45-C90ABA6EC65C}"/>
              </a:ext>
            </a:extLst>
          </p:cNvPr>
          <p:cNvSpPr txBox="1"/>
          <p:nvPr/>
        </p:nvSpPr>
        <p:spPr>
          <a:xfrm>
            <a:off x="5818954" y="1104308"/>
            <a:ext cx="324036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입력 받은 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ID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와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PW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가 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DB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에 존재하면</a:t>
            </a: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-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해당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ID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로 세션 실행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개의 쿼리로 유저 정보 접근</a:t>
            </a: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-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닉네임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프로필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난이도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-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아이템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날짜 점수 통계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쿼리 결과를 연관 배열에 저장</a:t>
            </a: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-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클라이언트와 소통을 위한 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JSON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문법 변환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DB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에 존재하지 않으면 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error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처리</a:t>
            </a: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4938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5536" y="35501"/>
            <a:ext cx="8568952" cy="47525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539552" y="104916"/>
            <a:ext cx="6552728" cy="461665"/>
            <a:chOff x="1040335" y="1867357"/>
            <a:chExt cx="3137884" cy="276536"/>
          </a:xfrm>
        </p:grpSpPr>
        <p:sp>
          <p:nvSpPr>
            <p:cNvPr id="9" name="TextBox 8"/>
            <p:cNvSpPr txBox="1"/>
            <p:nvPr/>
          </p:nvSpPr>
          <p:spPr>
            <a:xfrm>
              <a:off x="1040335" y="1867357"/>
              <a:ext cx="3137884" cy="27653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ko-KR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사용자 난이도에 맞는 문제</a:t>
              </a:r>
              <a:r>
                <a:rPr lang="en-US" altLang="ko-KR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</a:t>
              </a:r>
              <a:r>
                <a:rPr lang="ko-KR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단어 제공</a:t>
              </a:r>
              <a:endPara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12" name="직선 화살표 연결선 11"/>
            <p:cNvCxnSpPr>
              <a:cxnSpLocks/>
            </p:cNvCxnSpPr>
            <p:nvPr/>
          </p:nvCxnSpPr>
          <p:spPr>
            <a:xfrm>
              <a:off x="1074818" y="2143893"/>
              <a:ext cx="2655132" cy="0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97E52205-6421-4737-B23A-D344C8B3BFD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-368" t="2176" r="387" b="-353"/>
          <a:stretch/>
        </p:blipFill>
        <p:spPr>
          <a:xfrm>
            <a:off x="730981" y="771550"/>
            <a:ext cx="4322257" cy="243522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153673E-6AF6-4AE9-80C9-9DFB0521A9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/>
          <a:srcRect b="60161"/>
          <a:stretch/>
        </p:blipFill>
        <p:spPr>
          <a:xfrm>
            <a:off x="753895" y="3412654"/>
            <a:ext cx="7490264" cy="116426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72B6A6E-97C2-4F09-8C0F-3A707BBB6812}"/>
              </a:ext>
            </a:extLst>
          </p:cNvPr>
          <p:cNvSpPr txBox="1"/>
          <p:nvPr/>
        </p:nvSpPr>
        <p:spPr>
          <a:xfrm>
            <a:off x="5100651" y="1186057"/>
            <a:ext cx="391125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난이도에 맞는 문제 풀기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단어 암기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세션 변수로 </a:t>
            </a:r>
            <a:r>
              <a:rPr lang="ko-KR" alt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접속자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난이도 파악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-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난이도에 맞는 문제를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개씩 랜덤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-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난이도에 맞는 문제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개 랜덤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95639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5536" y="35501"/>
            <a:ext cx="8568952" cy="47525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539552" y="104922"/>
            <a:ext cx="3168352" cy="461666"/>
            <a:chOff x="1040335" y="1867357"/>
            <a:chExt cx="2689615" cy="276536"/>
          </a:xfrm>
        </p:grpSpPr>
        <p:sp>
          <p:nvSpPr>
            <p:cNvPr id="9" name="TextBox 8"/>
            <p:cNvSpPr txBox="1"/>
            <p:nvPr/>
          </p:nvSpPr>
          <p:spPr>
            <a:xfrm>
              <a:off x="1040335" y="1867357"/>
              <a:ext cx="1371899" cy="27653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ko-KR" altLang="en-US" sz="24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레벨업</a:t>
              </a:r>
              <a:r>
                <a:rPr lang="ko-KR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아이템 제공</a:t>
              </a:r>
              <a:endPara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12" name="직선 화살표 연결선 11"/>
            <p:cNvCxnSpPr>
              <a:cxnSpLocks/>
            </p:cNvCxnSpPr>
            <p:nvPr/>
          </p:nvCxnSpPr>
          <p:spPr>
            <a:xfrm>
              <a:off x="1074818" y="2143893"/>
              <a:ext cx="2655132" cy="0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6392BD49-0C86-4A45-81B7-22D92005E15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r="7561" b="71877"/>
          <a:stretch/>
        </p:blipFill>
        <p:spPr>
          <a:xfrm>
            <a:off x="584839" y="771550"/>
            <a:ext cx="4851257" cy="155176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88294E6-7F93-4C0E-B3AC-076EC4ADBBA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1" t="35494" r="-613" b="29012"/>
          <a:stretch/>
        </p:blipFill>
        <p:spPr>
          <a:xfrm>
            <a:off x="552493" y="2411765"/>
            <a:ext cx="4883603" cy="232022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36E82EB-151A-4D82-9719-86096769C890}"/>
              </a:ext>
            </a:extLst>
          </p:cNvPr>
          <p:cNvSpPr txBox="1"/>
          <p:nvPr/>
        </p:nvSpPr>
        <p:spPr>
          <a:xfrm>
            <a:off x="5443185" y="1203598"/>
            <a:ext cx="352839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레벨업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신호가 들어오면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</a:p>
          <a:p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현재 사용자의 숲에 심어져 있는 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나무 좌표 확인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	</a:t>
            </a:r>
          </a:p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-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모든 좌표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(0~8)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와 비교해 중복 제거 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나무가 심어져 있지 않은 좌표만 남음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-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남겨진 좌표에 나무들을 랜덤으로 제공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283064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5536" y="46025"/>
            <a:ext cx="8568952" cy="47525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539552" y="275206"/>
            <a:ext cx="2664296" cy="624226"/>
            <a:chOff x="411655" y="710304"/>
            <a:chExt cx="719724" cy="360000"/>
          </a:xfrm>
        </p:grpSpPr>
        <p:sp>
          <p:nvSpPr>
            <p:cNvPr id="7" name="직사각형 6"/>
            <p:cNvSpPr/>
            <p:nvPr/>
          </p:nvSpPr>
          <p:spPr>
            <a:xfrm>
              <a:off x="510683" y="710304"/>
              <a:ext cx="620696" cy="360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411655" y="727235"/>
              <a:ext cx="614556" cy="30174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     박 명 인</a:t>
              </a:r>
              <a:endPara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755576" y="1491630"/>
            <a:ext cx="3374497" cy="830997"/>
            <a:chOff x="1040335" y="1615352"/>
            <a:chExt cx="2883593" cy="689844"/>
          </a:xfrm>
        </p:grpSpPr>
        <p:sp>
          <p:nvSpPr>
            <p:cNvPr id="9" name="TextBox 8"/>
            <p:cNvSpPr txBox="1"/>
            <p:nvPr/>
          </p:nvSpPr>
          <p:spPr>
            <a:xfrm>
              <a:off x="1040335" y="1615352"/>
              <a:ext cx="2727558" cy="68984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ko-KR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웹 디자인 개발 담당</a:t>
              </a:r>
              <a:endPara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endPara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12" name="직선 화살표 연결선 11"/>
            <p:cNvCxnSpPr/>
            <p:nvPr/>
          </p:nvCxnSpPr>
          <p:spPr>
            <a:xfrm>
              <a:off x="1259632" y="2153343"/>
              <a:ext cx="2664296" cy="0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2F5D27D-DD3E-44F9-B545-326FFC0013A4}"/>
              </a:ext>
            </a:extLst>
          </p:cNvPr>
          <p:cNvSpPr txBox="1"/>
          <p:nvPr/>
        </p:nvSpPr>
        <p:spPr>
          <a:xfrm>
            <a:off x="3975446" y="2322627"/>
            <a:ext cx="38884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Tx/>
              <a:buChar char="-"/>
            </a:pP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HTML</a:t>
            </a:r>
          </a:p>
          <a:p>
            <a:pPr marL="800100" lvl="1" indent="-342900">
              <a:buFontTx/>
              <a:buChar char="-"/>
            </a:pP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CSS</a:t>
            </a:r>
          </a:p>
          <a:p>
            <a:pPr marL="800100" lvl="1" indent="-342900">
              <a:buFontTx/>
              <a:buChar char="-"/>
            </a:pP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Photoshop cs2</a:t>
            </a:r>
          </a:p>
          <a:p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63451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5536" y="0"/>
            <a:ext cx="8568952" cy="47525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917411" y="79230"/>
            <a:ext cx="4590694" cy="476296"/>
            <a:chOff x="1259632" y="1851057"/>
            <a:chExt cx="2664296" cy="302286"/>
          </a:xfrm>
        </p:grpSpPr>
        <p:sp>
          <p:nvSpPr>
            <p:cNvPr id="9" name="TextBox 8"/>
            <p:cNvSpPr txBox="1"/>
            <p:nvPr/>
          </p:nvSpPr>
          <p:spPr>
            <a:xfrm>
              <a:off x="1259632" y="1851057"/>
              <a:ext cx="2414400" cy="29300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lvl="1"/>
              <a:r>
                <a:rPr lang="ko-KR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나의 숲 페이지 랜드 정렬</a:t>
              </a:r>
              <a:endPara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12" name="직선 화살표 연결선 11"/>
            <p:cNvCxnSpPr/>
            <p:nvPr/>
          </p:nvCxnSpPr>
          <p:spPr>
            <a:xfrm>
              <a:off x="1259632" y="2153343"/>
              <a:ext cx="2664296" cy="0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58B4B554-A9F5-4BCE-A26C-0920FFB2CD4A}"/>
              </a:ext>
            </a:extLst>
          </p:cNvPr>
          <p:cNvSpPr txBox="1"/>
          <p:nvPr/>
        </p:nvSpPr>
        <p:spPr>
          <a:xfrm>
            <a:off x="5117425" y="1755860"/>
            <a:ext cx="31861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랜드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땅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이미지 삽입 후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크기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700*700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정의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이미지 가운데 정렬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B57EEBE-E27E-4409-8A8D-1D80EDB53F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419" y="766762"/>
            <a:ext cx="4053105" cy="3821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518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03648" y="0"/>
            <a:ext cx="6336704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3375481" y="358847"/>
            <a:ext cx="2393038" cy="834115"/>
            <a:chOff x="3798391" y="358847"/>
            <a:chExt cx="2393038" cy="834115"/>
          </a:xfrm>
        </p:grpSpPr>
        <p:sp>
          <p:nvSpPr>
            <p:cNvPr id="5" name="TextBox 4"/>
            <p:cNvSpPr txBox="1"/>
            <p:nvPr/>
          </p:nvSpPr>
          <p:spPr>
            <a:xfrm>
              <a:off x="3798391" y="483518"/>
              <a:ext cx="154721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32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목      차</a:t>
              </a:r>
            </a:p>
          </p:txBody>
        </p:sp>
        <p:pic>
          <p:nvPicPr>
            <p:cNvPr id="2050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5848" b="93860" l="3922" r="9355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41" t="6112" r="6091" b="6012"/>
            <a:stretch/>
          </p:blipFill>
          <p:spPr bwMode="auto">
            <a:xfrm>
              <a:off x="5345609" y="358847"/>
              <a:ext cx="845820" cy="834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TextBox 6"/>
          <p:cNvSpPr txBox="1"/>
          <p:nvPr/>
        </p:nvSpPr>
        <p:spPr>
          <a:xfrm>
            <a:off x="3188448" y="1563638"/>
            <a:ext cx="215956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0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목표와 내용</a:t>
            </a:r>
            <a:endParaRPr lang="en-US" altLang="ko-KR" sz="20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lvl="1"/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2000" b="1" dirty="0">
                <a:latin typeface="나눔스퀘어" panose="020B0600000101010101" pitchFamily="50" charset="-127"/>
                <a:ea typeface="나눔스퀘어 ExtraBold" panose="020B0600000101010101" pitchFamily="50" charset="-127"/>
              </a:rPr>
              <a:t>유용성</a:t>
            </a:r>
            <a:endParaRPr lang="en-US" altLang="ko-KR" sz="2000" b="1" dirty="0">
              <a:latin typeface="나눔스퀘어" panose="020B0600000101010101" pitchFamily="50" charset="-127"/>
              <a:ea typeface="나눔스퀘어 ExtraBold" panose="020B0600000101010101" pitchFamily="50" charset="-127"/>
            </a:endParaRPr>
          </a:p>
          <a:p>
            <a:pPr marL="342900" indent="-342900">
              <a:buAutoNum type="arabicPeriod"/>
            </a:pPr>
            <a:endParaRPr lang="en-US" altLang="ko-KR" sz="2000" b="1" dirty="0">
              <a:latin typeface="나눔스퀘어" panose="020B0600000101010101" pitchFamily="50" charset="-127"/>
              <a:ea typeface="나눔스퀘어 ExtraBold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2000" b="1" dirty="0">
                <a:latin typeface="나눔스퀘어" panose="020B0600000101010101" pitchFamily="50" charset="-127"/>
                <a:ea typeface="나눔스퀘어 ExtraBold" panose="020B0600000101010101" pitchFamily="50" charset="-127"/>
              </a:rPr>
              <a:t>변경사항</a:t>
            </a:r>
            <a:endParaRPr lang="en-US" altLang="ko-KR" sz="2000" b="1" dirty="0">
              <a:latin typeface="나눔스퀘어" panose="020B0600000101010101" pitchFamily="50" charset="-127"/>
              <a:ea typeface="나눔스퀘어 ExtraBold" panose="020B0600000101010101" pitchFamily="50" charset="-127"/>
            </a:endParaRPr>
          </a:p>
          <a:p>
            <a:pPr marL="342900" indent="-342900">
              <a:buAutoNum type="arabicPeriod"/>
            </a:pPr>
            <a:endParaRPr lang="en-US" altLang="ko-KR" sz="2000" b="1" dirty="0">
              <a:ea typeface="나눔스퀘어 ExtraBold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2000" b="1" dirty="0"/>
              <a:t>개별 업무보고</a:t>
            </a:r>
            <a:endParaRPr lang="en-US" altLang="ko-KR" sz="2000" b="1" dirty="0"/>
          </a:p>
          <a:p>
            <a:pPr marL="342900" indent="-342900">
              <a:buAutoNum type="arabicPeriod"/>
            </a:pPr>
            <a:endParaRPr lang="en-US" altLang="ko-KR" sz="20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시연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89450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5536" y="0"/>
            <a:ext cx="8568952" cy="47525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917411" y="79230"/>
            <a:ext cx="4590694" cy="476296"/>
            <a:chOff x="1259632" y="1851057"/>
            <a:chExt cx="2664296" cy="302286"/>
          </a:xfrm>
        </p:grpSpPr>
        <p:sp>
          <p:nvSpPr>
            <p:cNvPr id="9" name="TextBox 8"/>
            <p:cNvSpPr txBox="1"/>
            <p:nvPr/>
          </p:nvSpPr>
          <p:spPr>
            <a:xfrm>
              <a:off x="1259632" y="1851057"/>
              <a:ext cx="1994820" cy="29300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lvl="1"/>
              <a:r>
                <a:rPr lang="ko-KR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리워드 아이템 개발</a:t>
              </a:r>
              <a:endPara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12" name="직선 화살표 연결선 11"/>
            <p:cNvCxnSpPr/>
            <p:nvPr/>
          </p:nvCxnSpPr>
          <p:spPr>
            <a:xfrm>
              <a:off x="1259632" y="2153343"/>
              <a:ext cx="2664296" cy="0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" name="그림 24">
            <a:extLst>
              <a:ext uri="{FF2B5EF4-FFF2-40B4-BE49-F238E27FC236}">
                <a16:creationId xmlns:a16="http://schemas.microsoft.com/office/drawing/2014/main" id="{A05C9057-28C7-4A4D-8BB1-1EE2204378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987574"/>
            <a:ext cx="760563" cy="760563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D6D53C54-3DF3-4AD6-B546-CBF8177AE5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070572"/>
            <a:ext cx="720080" cy="72008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BD71205E-57D7-4F6C-8435-48E0EDC9F0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905" y="974862"/>
            <a:ext cx="760563" cy="760563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6EA26E34-56A5-4234-AD9D-7637C0A8AF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905" y="1995982"/>
            <a:ext cx="760563" cy="760563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3CA7DDB5-6918-4EDA-8F2E-5DFF07B572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226" y="960230"/>
            <a:ext cx="760563" cy="760563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1A89A0B2-21D2-44DD-880B-F0888674187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2031" y="1958221"/>
            <a:ext cx="760563" cy="760563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C71765F3-EB78-4B0A-9415-3B2373D1EC8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093" y="3106486"/>
            <a:ext cx="760563" cy="760563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E6547196-30EF-4269-8873-7475FA748E3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109" y="3096803"/>
            <a:ext cx="760563" cy="760563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E84BDF7C-F0AD-4CF9-B594-C97FF0747FE0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468" y="3051786"/>
            <a:ext cx="836367" cy="836367"/>
          </a:xfrm>
          <a:prstGeom prst="rect">
            <a:avLst/>
          </a:prstGeom>
        </p:spPr>
      </p:pic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089A403F-1A87-422D-9E8E-F3E414F8709F}"/>
              </a:ext>
            </a:extLst>
          </p:cNvPr>
          <p:cNvSpPr/>
          <p:nvPr/>
        </p:nvSpPr>
        <p:spPr>
          <a:xfrm>
            <a:off x="611560" y="771550"/>
            <a:ext cx="3600400" cy="3411716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713A8C06-BAD7-4042-BAD5-55146B15087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066" y="987574"/>
            <a:ext cx="508044" cy="648072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ADDCDF09-66CE-48A3-8D94-ED07CAFE349C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4634" y="1958221"/>
            <a:ext cx="873202" cy="760563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F1736AD2-B8B1-4A61-A412-07EC8EBB1C85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665" y="3070756"/>
            <a:ext cx="786610" cy="786610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328DDF5-85FF-41C5-8D51-D14C209138D6}"/>
              </a:ext>
            </a:extLst>
          </p:cNvPr>
          <p:cNvSpPr txBox="1"/>
          <p:nvPr/>
        </p:nvSpPr>
        <p:spPr>
          <a:xfrm>
            <a:off x="4765455" y="1720793"/>
            <a:ext cx="22322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기본 리워드 아이템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나무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새싹</a:t>
            </a:r>
          </a:p>
        </p:txBody>
      </p:sp>
    </p:spTree>
    <p:extLst>
      <p:ext uri="{BB962C8B-B14F-4D97-AF65-F5344CB8AC3E}">
        <p14:creationId xmlns:p14="http://schemas.microsoft.com/office/powerpoint/2010/main" val="25059463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5536" y="-18844"/>
            <a:ext cx="8568952" cy="47525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917411" y="79230"/>
            <a:ext cx="4594528" cy="476296"/>
            <a:chOff x="1259632" y="1851057"/>
            <a:chExt cx="2666521" cy="302286"/>
          </a:xfrm>
        </p:grpSpPr>
        <p:sp>
          <p:nvSpPr>
            <p:cNvPr id="9" name="TextBox 8"/>
            <p:cNvSpPr txBox="1"/>
            <p:nvPr/>
          </p:nvSpPr>
          <p:spPr>
            <a:xfrm>
              <a:off x="1259632" y="1851057"/>
              <a:ext cx="2666521" cy="29300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lvl="1"/>
              <a:r>
                <a:rPr lang="ko-KR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리워드 아이템 개발 </a:t>
              </a:r>
              <a:r>
                <a:rPr lang="en-US" altLang="ko-KR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 </a:t>
              </a:r>
              <a:r>
                <a:rPr lang="ko-KR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황폐화</a:t>
              </a:r>
              <a:endPara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12" name="직선 화살표 연결선 11"/>
            <p:cNvCxnSpPr/>
            <p:nvPr/>
          </p:nvCxnSpPr>
          <p:spPr>
            <a:xfrm>
              <a:off x="1259632" y="2153343"/>
              <a:ext cx="2664296" cy="0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089A403F-1A87-422D-9E8E-F3E414F8709F}"/>
              </a:ext>
            </a:extLst>
          </p:cNvPr>
          <p:cNvSpPr/>
          <p:nvPr/>
        </p:nvSpPr>
        <p:spPr>
          <a:xfrm>
            <a:off x="2431843" y="931431"/>
            <a:ext cx="3600400" cy="3411716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9A5529B-3F14-48CD-AC9E-0FD2AB8EB0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26" y="1267186"/>
            <a:ext cx="720080" cy="72008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6B4DDF8-798F-4FBE-AE05-195EE2C1054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912" y="1235391"/>
            <a:ext cx="783668" cy="78366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E53B4A0-BFE3-4EEF-914D-3FE4D1E1F39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7476" y="1214924"/>
            <a:ext cx="997935" cy="99793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46E9054-9A8A-4A17-A1A2-57E1B1D6AB3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846" y="2537107"/>
            <a:ext cx="1185824" cy="118582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B93D55A6-2299-4E6B-A5C7-66D03D260DE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349" y="2516729"/>
            <a:ext cx="1301388" cy="1301388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2EC2EEE-EA66-4ED1-91C5-909668A7988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3075" y="2516729"/>
            <a:ext cx="1185824" cy="156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6617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5536" y="0"/>
            <a:ext cx="8568952" cy="47525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917411" y="79230"/>
            <a:ext cx="4590694" cy="476296"/>
            <a:chOff x="1259632" y="1851057"/>
            <a:chExt cx="2664296" cy="302286"/>
          </a:xfrm>
        </p:grpSpPr>
        <p:sp>
          <p:nvSpPr>
            <p:cNvPr id="9" name="TextBox 8"/>
            <p:cNvSpPr txBox="1"/>
            <p:nvPr/>
          </p:nvSpPr>
          <p:spPr>
            <a:xfrm>
              <a:off x="1259632" y="1851057"/>
              <a:ext cx="1688741" cy="29300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lvl="1"/>
              <a:r>
                <a:rPr lang="ko-KR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백그라운드 개발</a:t>
              </a:r>
              <a:endPara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12" name="직선 화살표 연결선 11"/>
            <p:cNvCxnSpPr/>
            <p:nvPr/>
          </p:nvCxnSpPr>
          <p:spPr>
            <a:xfrm>
              <a:off x="1259632" y="2153343"/>
              <a:ext cx="2664296" cy="0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089A403F-1A87-422D-9E8E-F3E414F8709F}"/>
              </a:ext>
            </a:extLst>
          </p:cNvPr>
          <p:cNvSpPr/>
          <p:nvPr/>
        </p:nvSpPr>
        <p:spPr>
          <a:xfrm>
            <a:off x="611560" y="771550"/>
            <a:ext cx="3600400" cy="3411716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653B0D3-3F57-4C57-8494-4D293EC20B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649262"/>
            <a:ext cx="3185849" cy="450289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ABA0B3B-9A98-4893-B33C-0BCA740C7B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2830" y="1371553"/>
            <a:ext cx="3020225" cy="2211710"/>
          </a:xfrm>
          <a:prstGeom prst="rect">
            <a:avLst/>
          </a:prstGeom>
        </p:spPr>
      </p:pic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39EC202F-2BB0-4B4B-84DE-3CBE9429B8B9}"/>
              </a:ext>
            </a:extLst>
          </p:cNvPr>
          <p:cNvSpPr/>
          <p:nvPr/>
        </p:nvSpPr>
        <p:spPr>
          <a:xfrm>
            <a:off x="4679141" y="771550"/>
            <a:ext cx="3600400" cy="3411716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5201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5536" y="46025"/>
            <a:ext cx="8568952" cy="47525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539552" y="275206"/>
            <a:ext cx="2664296" cy="624226"/>
            <a:chOff x="411655" y="710304"/>
            <a:chExt cx="719724" cy="360000"/>
          </a:xfrm>
        </p:grpSpPr>
        <p:sp>
          <p:nvSpPr>
            <p:cNvPr id="7" name="직사각형 6"/>
            <p:cNvSpPr/>
            <p:nvPr/>
          </p:nvSpPr>
          <p:spPr>
            <a:xfrm>
              <a:off x="510683" y="710304"/>
              <a:ext cx="620696" cy="360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411655" y="727235"/>
              <a:ext cx="648765" cy="30174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     박 수 진 </a:t>
              </a:r>
              <a:endPara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755576" y="1491630"/>
            <a:ext cx="4392488" cy="830997"/>
            <a:chOff x="1040335" y="1615352"/>
            <a:chExt cx="3253565" cy="689844"/>
          </a:xfrm>
        </p:grpSpPr>
        <p:sp>
          <p:nvSpPr>
            <p:cNvPr id="9" name="TextBox 8"/>
            <p:cNvSpPr txBox="1"/>
            <p:nvPr/>
          </p:nvSpPr>
          <p:spPr>
            <a:xfrm>
              <a:off x="1040335" y="1615352"/>
              <a:ext cx="3253565" cy="68984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ko-KR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데이터 베이스 관리 담당</a:t>
              </a:r>
              <a:endPara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endPara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12" name="직선 화살표 연결선 11"/>
            <p:cNvCxnSpPr/>
            <p:nvPr/>
          </p:nvCxnSpPr>
          <p:spPr>
            <a:xfrm>
              <a:off x="1259632" y="2153343"/>
              <a:ext cx="2664296" cy="0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2F5D27D-DD3E-44F9-B545-326FFC0013A4}"/>
              </a:ext>
            </a:extLst>
          </p:cNvPr>
          <p:cNvSpPr txBox="1"/>
          <p:nvPr/>
        </p:nvSpPr>
        <p:spPr>
          <a:xfrm>
            <a:off x="4648508" y="2211710"/>
            <a:ext cx="3888432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서버 개발 보조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00100" lvl="1" indent="-342900">
              <a:buFontTx/>
              <a:buChar char="-"/>
            </a:pP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php</a:t>
            </a:r>
          </a:p>
          <a:p>
            <a:pPr marL="800100" lvl="1" indent="-342900">
              <a:buFontTx/>
              <a:buChar char="-"/>
            </a:pP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phpMyAdmin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2600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5536" y="35501"/>
            <a:ext cx="8568952" cy="47525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917411" y="92199"/>
            <a:ext cx="4590694" cy="463325"/>
            <a:chOff x="1259632" y="1859289"/>
            <a:chExt cx="2664296" cy="294054"/>
          </a:xfrm>
        </p:grpSpPr>
        <p:sp>
          <p:nvSpPr>
            <p:cNvPr id="9" name="TextBox 8"/>
            <p:cNvSpPr txBox="1"/>
            <p:nvPr/>
          </p:nvSpPr>
          <p:spPr>
            <a:xfrm>
              <a:off x="1259632" y="1859289"/>
              <a:ext cx="1660555" cy="27653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ko-KR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데이터 베이스 관리</a:t>
              </a:r>
              <a:endPara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12" name="직선 화살표 연결선 11"/>
            <p:cNvCxnSpPr/>
            <p:nvPr/>
          </p:nvCxnSpPr>
          <p:spPr>
            <a:xfrm>
              <a:off x="1259632" y="2153343"/>
              <a:ext cx="2664296" cy="0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2">
            <a:extLst>
              <a:ext uri="{FF2B5EF4-FFF2-40B4-BE49-F238E27FC236}">
                <a16:creationId xmlns:a16="http://schemas.microsoft.com/office/drawing/2014/main" id="{39379730-994C-4A24-9E73-D287C342A6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/>
          <a:srcRect r="37931"/>
          <a:stretch/>
        </p:blipFill>
        <p:spPr bwMode="auto">
          <a:xfrm>
            <a:off x="755576" y="1131590"/>
            <a:ext cx="1512168" cy="2664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4">
            <a:extLst>
              <a:ext uri="{FF2B5EF4-FFF2-40B4-BE49-F238E27FC236}">
                <a16:creationId xmlns:a16="http://schemas.microsoft.com/office/drawing/2014/main" id="{8F708F00-A1B6-4B01-88FC-61B0C0E9A7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48014" y="915564"/>
            <a:ext cx="6412445" cy="3528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940916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5536" y="35501"/>
            <a:ext cx="8568952" cy="47525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917411" y="79230"/>
            <a:ext cx="4590694" cy="476296"/>
            <a:chOff x="1259632" y="1851057"/>
            <a:chExt cx="2664296" cy="302286"/>
          </a:xfrm>
        </p:grpSpPr>
        <p:sp>
          <p:nvSpPr>
            <p:cNvPr id="9" name="TextBox 8"/>
            <p:cNvSpPr txBox="1"/>
            <p:nvPr/>
          </p:nvSpPr>
          <p:spPr>
            <a:xfrm>
              <a:off x="1259632" y="1851057"/>
              <a:ext cx="1725954" cy="29300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ko-KR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이름 설정 값 넘기기</a:t>
              </a:r>
              <a:endPara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12" name="직선 화살표 연결선 11"/>
            <p:cNvCxnSpPr/>
            <p:nvPr/>
          </p:nvCxnSpPr>
          <p:spPr>
            <a:xfrm>
              <a:off x="1259632" y="2153343"/>
              <a:ext cx="2664296" cy="0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Picture 2">
            <a:extLst>
              <a:ext uri="{FF2B5EF4-FFF2-40B4-BE49-F238E27FC236}">
                <a16:creationId xmlns:a16="http://schemas.microsoft.com/office/drawing/2014/main" id="{3F149A90-34B9-4FCC-8D22-6545BF101F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6136" y="275352"/>
            <a:ext cx="2690249" cy="412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id="{8B504F53-C704-409E-BABB-7E3430AB7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3497" y="688274"/>
            <a:ext cx="4536506" cy="3888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7D5D73B-5E70-4C80-9C1E-5A10FCB9F1B1}"/>
              </a:ext>
            </a:extLst>
          </p:cNvPr>
          <p:cNvSpPr txBox="1"/>
          <p:nvPr/>
        </p:nvSpPr>
        <p:spPr>
          <a:xfrm>
            <a:off x="5061493" y="802035"/>
            <a:ext cx="383098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DB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접속 후</a:t>
            </a: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기본 클라이언트 문자 집합 설정</a:t>
            </a: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vue.js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에서 </a:t>
            </a:r>
            <a:r>
              <a:rPr lang="en-US" altLang="ko-KR" sz="14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json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으로 넘어오기 때문에</a:t>
            </a: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다시 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decode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해주는 과정</a:t>
            </a: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14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현재접속한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DB($con) , user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테이블에서 </a:t>
            </a: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14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현재접속한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id(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세션변수로 회원가입시 </a:t>
            </a: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생성됨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!)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와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4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같은것에서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name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을 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$name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으로 바꿈</a:t>
            </a: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14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쿼리문이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정상적으로 작성되었으면 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success</a:t>
            </a:r>
          </a:p>
          <a:p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아니면 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fail</a:t>
            </a:r>
          </a:p>
          <a:p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success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나 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fail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의 결과를 </a:t>
            </a:r>
            <a:r>
              <a:rPr lang="en-US" altLang="ko-KR" sz="14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json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으로 알려준다</a:t>
            </a: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4327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5536" y="35501"/>
            <a:ext cx="8568952" cy="47525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917411" y="79230"/>
            <a:ext cx="4590694" cy="476296"/>
            <a:chOff x="1259632" y="1851057"/>
            <a:chExt cx="2664296" cy="302286"/>
          </a:xfrm>
        </p:grpSpPr>
        <p:sp>
          <p:nvSpPr>
            <p:cNvPr id="9" name="TextBox 8"/>
            <p:cNvSpPr txBox="1"/>
            <p:nvPr/>
          </p:nvSpPr>
          <p:spPr>
            <a:xfrm>
              <a:off x="1259632" y="1851057"/>
              <a:ext cx="974245" cy="29300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lvl="1"/>
              <a:r>
                <a:rPr lang="ko-KR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불</a:t>
              </a:r>
              <a:r>
                <a:rPr lang="ko-KR" altLang="en-US" sz="24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ko-KR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제거</a:t>
              </a:r>
              <a:endPara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12" name="직선 화살표 연결선 11"/>
            <p:cNvCxnSpPr/>
            <p:nvPr/>
          </p:nvCxnSpPr>
          <p:spPr>
            <a:xfrm>
              <a:off x="1259632" y="2153343"/>
              <a:ext cx="2664296" cy="0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4">
            <a:extLst>
              <a:ext uri="{FF2B5EF4-FFF2-40B4-BE49-F238E27FC236}">
                <a16:creationId xmlns:a16="http://schemas.microsoft.com/office/drawing/2014/main" id="{4E9B9DE6-4B12-43FC-8478-FD0B3BE341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771550"/>
            <a:ext cx="4590695" cy="3816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3">
            <a:extLst>
              <a:ext uri="{FF2B5EF4-FFF2-40B4-BE49-F238E27FC236}">
                <a16:creationId xmlns:a16="http://schemas.microsoft.com/office/drawing/2014/main" id="{06E37AE5-11E4-43A6-8FD0-4685754CBB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24128" y="297710"/>
            <a:ext cx="2323345" cy="473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8B4B554-A9F5-4BCE-A26C-0920FFB2CD4A}"/>
              </a:ext>
            </a:extLst>
          </p:cNvPr>
          <p:cNvSpPr txBox="1"/>
          <p:nvPr/>
        </p:nvSpPr>
        <p:spPr>
          <a:xfrm>
            <a:off x="5130247" y="1319670"/>
            <a:ext cx="31861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manage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테이블에서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아이디가 로그인시 발급된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세션변수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현재사용자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와 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같은 필드들을 삭제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96457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87524" y="195486"/>
            <a:ext cx="8568952" cy="47525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096509" y="2086705"/>
            <a:ext cx="5783753" cy="584774"/>
            <a:chOff x="510683" y="707841"/>
            <a:chExt cx="1320421" cy="362463"/>
          </a:xfrm>
        </p:grpSpPr>
        <p:sp>
          <p:nvSpPr>
            <p:cNvPr id="7" name="직사각형 6"/>
            <p:cNvSpPr/>
            <p:nvPr/>
          </p:nvSpPr>
          <p:spPr>
            <a:xfrm>
              <a:off x="510683" y="710304"/>
              <a:ext cx="620696" cy="360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696792" y="707841"/>
              <a:ext cx="1134312" cy="3624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시연</a:t>
              </a:r>
              <a:endPara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10244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03648" y="0"/>
            <a:ext cx="6336704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2890645" y="1296862"/>
            <a:ext cx="3362715" cy="2534707"/>
            <a:chOff x="2890645" y="836952"/>
            <a:chExt cx="3362715" cy="2534707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59113" y="836952"/>
              <a:ext cx="1625774" cy="17347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2890645" y="2474939"/>
              <a:ext cx="3362715" cy="8967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4000" b="1" spc="-150" dirty="0">
                  <a:solidFill>
                    <a:srgbClr val="92D05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THANK YOU 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85693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87524" y="555526"/>
            <a:ext cx="8568952" cy="4320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23528" y="627534"/>
            <a:ext cx="1311308" cy="461665"/>
            <a:chOff x="372751" y="659472"/>
            <a:chExt cx="1311308" cy="461665"/>
          </a:xfrm>
        </p:grpSpPr>
        <p:sp>
          <p:nvSpPr>
            <p:cNvPr id="7" name="직사각형 6"/>
            <p:cNvSpPr/>
            <p:nvPr/>
          </p:nvSpPr>
          <p:spPr>
            <a:xfrm>
              <a:off x="819964" y="710304"/>
              <a:ext cx="864095" cy="360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72751" y="659472"/>
              <a:ext cx="130676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1)  </a:t>
              </a:r>
              <a:r>
                <a:rPr lang="ko-KR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목표</a:t>
              </a:r>
              <a:endPara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907704" y="1398716"/>
            <a:ext cx="5431295" cy="289310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/>
              <a:t>단어 </a:t>
            </a:r>
            <a:r>
              <a:rPr lang="ko-KR" altLang="en-US" b="1" dirty="0" err="1"/>
              <a:t>암기장</a:t>
            </a:r>
            <a:r>
              <a:rPr lang="ko-KR" altLang="en-US" b="1" dirty="0"/>
              <a:t> 기능 구현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sz="1400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사용자의 수준에 맞는 문제 제공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sz="1400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대략적인 예상 점수 출력 및 </a:t>
            </a:r>
            <a:r>
              <a:rPr lang="ko-KR" altLang="en-US" b="1" dirty="0" err="1"/>
              <a:t>날짜별</a:t>
            </a:r>
            <a:r>
              <a:rPr lang="ko-KR" altLang="en-US" b="1" dirty="0"/>
              <a:t> 그래프 제공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sz="1400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풀이 시간에 따른 차등 점수 적용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sz="1400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사용자의 개인 숲을 꾸미는 기능 구현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sz="1400" b="1" dirty="0"/>
          </a:p>
          <a:p>
            <a:r>
              <a:rPr lang="en-US" altLang="ko-KR" dirty="0"/>
              <a:t>-  </a:t>
            </a:r>
            <a:r>
              <a:rPr lang="ko-KR" altLang="en-US" b="1" dirty="0"/>
              <a:t>사용자의 접속 시간을 체크해 기존 숲을 황폐화</a:t>
            </a:r>
          </a:p>
        </p:txBody>
      </p:sp>
    </p:spTree>
    <p:extLst>
      <p:ext uri="{BB962C8B-B14F-4D97-AF65-F5344CB8AC3E}">
        <p14:creationId xmlns:p14="http://schemas.microsoft.com/office/powerpoint/2010/main" val="3881923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87524" y="123478"/>
            <a:ext cx="8568952" cy="47525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10971" y="195574"/>
            <a:ext cx="1306768" cy="461665"/>
            <a:chOff x="360194" y="227512"/>
            <a:chExt cx="1306768" cy="461665"/>
          </a:xfrm>
        </p:grpSpPr>
        <p:sp>
          <p:nvSpPr>
            <p:cNvPr id="7" name="직사각형 6"/>
            <p:cNvSpPr/>
            <p:nvPr/>
          </p:nvSpPr>
          <p:spPr>
            <a:xfrm>
              <a:off x="802867" y="269462"/>
              <a:ext cx="864095" cy="360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60194" y="227512"/>
              <a:ext cx="130676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1)  </a:t>
              </a:r>
              <a:r>
                <a:rPr lang="ko-KR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내용</a:t>
              </a:r>
              <a:endPara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767942"/>
              </p:ext>
            </p:extLst>
          </p:nvPr>
        </p:nvGraphicFramePr>
        <p:xfrm>
          <a:off x="774158" y="657238"/>
          <a:ext cx="7542257" cy="405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85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66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3053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서버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1" dirty="0"/>
                        <a:t>사용자 정보</a:t>
                      </a:r>
                      <a:endParaRPr lang="en-US" altLang="ko-KR" sz="1600" b="1" dirty="0"/>
                    </a:p>
                    <a:p>
                      <a:pPr algn="l" latinLnBrk="1"/>
                      <a:endParaRPr lang="en-US" altLang="ko-KR" sz="1000" b="1" dirty="0"/>
                    </a:p>
                    <a:p>
                      <a:pPr latinLnBrk="1"/>
                      <a:r>
                        <a:rPr lang="en-US" altLang="ko-KR" sz="1600" b="1" dirty="0"/>
                        <a:t> </a:t>
                      </a:r>
                      <a:r>
                        <a:rPr lang="en-US" altLang="ko-KR" sz="1400" dirty="0"/>
                        <a:t>- </a:t>
                      </a:r>
                      <a:r>
                        <a:rPr lang="ko-KR" altLang="en-US" sz="1400" dirty="0"/>
                        <a:t>이름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en-US" altLang="ko-KR" sz="1400" dirty="0"/>
                        <a:t> - </a:t>
                      </a:r>
                      <a:r>
                        <a:rPr lang="ko-KR" altLang="en-US" sz="1400" dirty="0"/>
                        <a:t>프로필 사진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en-US" altLang="ko-KR" sz="1400" dirty="0"/>
                        <a:t> - </a:t>
                      </a:r>
                      <a:r>
                        <a:rPr lang="ko-KR" altLang="en-US" sz="1400" dirty="0"/>
                        <a:t>현재 레벨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en-US" altLang="ko-KR" sz="1400" dirty="0"/>
                        <a:t> - </a:t>
                      </a:r>
                      <a:r>
                        <a:rPr lang="ko-KR" altLang="en-US" sz="1400" dirty="0" err="1"/>
                        <a:t>날짜별</a:t>
                      </a:r>
                      <a:r>
                        <a:rPr lang="ko-KR" altLang="en-US" sz="1400" dirty="0"/>
                        <a:t> 최고점수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en-US" altLang="ko-KR" sz="1400" dirty="0"/>
                        <a:t> - </a:t>
                      </a:r>
                      <a:r>
                        <a:rPr lang="ko-KR" altLang="en-US" sz="1400" dirty="0"/>
                        <a:t>보유 중인 아이템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en-US" altLang="ko-KR" sz="1400" dirty="0"/>
                        <a:t> - </a:t>
                      </a:r>
                      <a:r>
                        <a:rPr lang="ko-KR" altLang="en-US" sz="1400" dirty="0"/>
                        <a:t>숲의 각 영역 </a:t>
                      </a:r>
                      <a:r>
                        <a:rPr lang="ko-KR" altLang="en-US" sz="1400" dirty="0" err="1"/>
                        <a:t>좌표별</a:t>
                      </a:r>
                      <a:r>
                        <a:rPr lang="ko-KR" altLang="en-US" sz="1400" dirty="0"/>
                        <a:t> 설치한 아이템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en-US" altLang="ko-KR" sz="1400" dirty="0"/>
                        <a:t> - </a:t>
                      </a:r>
                      <a:r>
                        <a:rPr lang="ko-KR" altLang="en-US" sz="1400" dirty="0"/>
                        <a:t>마지막 문제 풀이 시간 </a:t>
                      </a:r>
                      <a:r>
                        <a:rPr lang="en-US" altLang="ko-KR" sz="1400" dirty="0"/>
                        <a:t>-&gt; </a:t>
                      </a:r>
                      <a:r>
                        <a:rPr lang="ko-KR" altLang="en-US" sz="1400" dirty="0"/>
                        <a:t>황폐화를 위해</a:t>
                      </a:r>
                      <a:endParaRPr lang="en-US" altLang="ko-KR" sz="1400" dirty="0"/>
                    </a:p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649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/>
                        <a:t>문제</a:t>
                      </a:r>
                      <a:endParaRPr lang="en-US" altLang="ko-KR" sz="1800" b="1" dirty="0"/>
                    </a:p>
                    <a:p>
                      <a:pPr latinLnBrk="1"/>
                      <a:r>
                        <a:rPr lang="en-US" altLang="ko-KR" sz="1400" dirty="0"/>
                        <a:t> - </a:t>
                      </a:r>
                      <a:r>
                        <a:rPr lang="ko-KR" altLang="en-US" sz="1400" dirty="0" err="1"/>
                        <a:t>문제별</a:t>
                      </a:r>
                      <a:r>
                        <a:rPr lang="ko-KR" altLang="en-US" sz="1400" dirty="0"/>
                        <a:t> 난이도를 상중하로 구분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en-US" altLang="ko-KR" sz="1400" dirty="0"/>
                        <a:t> - </a:t>
                      </a:r>
                      <a:r>
                        <a:rPr lang="ko-KR" altLang="en-US" sz="1400" dirty="0"/>
                        <a:t>클라이언트에 사용자 수준에 맞는 </a:t>
                      </a:r>
                      <a:r>
                        <a:rPr lang="en-US" altLang="ko-KR" sz="1400" dirty="0"/>
                        <a:t>10</a:t>
                      </a:r>
                      <a:r>
                        <a:rPr lang="ko-KR" altLang="en-US" sz="1400" dirty="0"/>
                        <a:t>개의 랜덤 문제를 제공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en-US" altLang="ko-KR" sz="1400" dirty="0"/>
                        <a:t> - </a:t>
                      </a:r>
                      <a:r>
                        <a:rPr lang="ko-KR" altLang="en-US" sz="1400" dirty="0" err="1"/>
                        <a:t>섹션별</a:t>
                      </a:r>
                      <a:r>
                        <a:rPr lang="ko-KR" altLang="en-US" sz="1400" dirty="0"/>
                        <a:t> 난이도를 고려할 계획</a:t>
                      </a:r>
                      <a:endParaRPr lang="en-US" altLang="ko-KR" sz="1400" dirty="0"/>
                    </a:p>
                    <a:p>
                      <a:pPr latinLnBrk="1"/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b="1" dirty="0"/>
                        <a:t>단어</a:t>
                      </a:r>
                      <a:endParaRPr lang="en-US" altLang="ko-KR" sz="1400" b="1" dirty="0"/>
                    </a:p>
                    <a:p>
                      <a:pPr latinLnBrk="1"/>
                      <a:r>
                        <a:rPr lang="en-US" altLang="ko-KR" sz="1400" dirty="0"/>
                        <a:t> - </a:t>
                      </a:r>
                      <a:r>
                        <a:rPr lang="ko-KR" altLang="en-US" sz="1400" dirty="0"/>
                        <a:t>단어와 뜻을 난이도별로 구분</a:t>
                      </a:r>
                    </a:p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11214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479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87524" y="303498"/>
            <a:ext cx="8568952" cy="45365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10971" y="396701"/>
            <a:ext cx="1306768" cy="461665"/>
            <a:chOff x="360194" y="428639"/>
            <a:chExt cx="1306768" cy="461665"/>
          </a:xfrm>
        </p:grpSpPr>
        <p:sp>
          <p:nvSpPr>
            <p:cNvPr id="7" name="직사각형 6"/>
            <p:cNvSpPr/>
            <p:nvPr/>
          </p:nvSpPr>
          <p:spPr>
            <a:xfrm>
              <a:off x="802867" y="479471"/>
              <a:ext cx="864095" cy="360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60194" y="428639"/>
              <a:ext cx="130676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1)  </a:t>
              </a:r>
              <a:r>
                <a:rPr lang="ko-KR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내용</a:t>
              </a:r>
              <a:endPara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5039053"/>
              </p:ext>
            </p:extLst>
          </p:nvPr>
        </p:nvGraphicFramePr>
        <p:xfrm>
          <a:off x="647564" y="1635646"/>
          <a:ext cx="7848872" cy="17398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622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66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398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최초</a:t>
                      </a:r>
                      <a:endParaRPr lang="en-US" altLang="ko-KR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레벨테스트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/>
                        <a:t>사용자가 처음 접속할 시 최초로 하게 되는 레벨테스트</a:t>
                      </a:r>
                      <a:endParaRPr lang="en-US" altLang="ko-KR" sz="1800" b="1" dirty="0"/>
                    </a:p>
                    <a:p>
                      <a:pPr latinLnBrk="1"/>
                      <a:endParaRPr lang="en-US" altLang="ko-KR" sz="1800" b="1" dirty="0"/>
                    </a:p>
                    <a:p>
                      <a:pPr latinLnBrk="1"/>
                      <a:r>
                        <a:rPr lang="ko-KR" altLang="en-US" sz="1800" b="1" dirty="0"/>
                        <a:t>사용자의 실력을 체크해 적절한 레벨의 문제 제공</a:t>
                      </a:r>
                      <a:endParaRPr lang="en-US" altLang="ko-KR" sz="1800" b="1" dirty="0"/>
                    </a:p>
                    <a:p>
                      <a:pPr algn="ctr" latinLnBrk="1"/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9777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87524" y="123478"/>
            <a:ext cx="8568952" cy="47525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10971" y="195574"/>
            <a:ext cx="1306768" cy="461665"/>
            <a:chOff x="360194" y="227512"/>
            <a:chExt cx="1306768" cy="461665"/>
          </a:xfrm>
        </p:grpSpPr>
        <p:sp>
          <p:nvSpPr>
            <p:cNvPr id="7" name="직사각형 6"/>
            <p:cNvSpPr/>
            <p:nvPr/>
          </p:nvSpPr>
          <p:spPr>
            <a:xfrm>
              <a:off x="802867" y="269462"/>
              <a:ext cx="864095" cy="360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60194" y="227512"/>
              <a:ext cx="130676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1)  </a:t>
              </a:r>
              <a:r>
                <a:rPr lang="ko-KR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내용</a:t>
              </a:r>
              <a:endPara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1530915"/>
              </p:ext>
            </p:extLst>
          </p:nvPr>
        </p:nvGraphicFramePr>
        <p:xfrm>
          <a:off x="800871" y="627941"/>
          <a:ext cx="7542258" cy="41580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85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66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396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나의 숲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/>
                    </a:p>
                    <a:p>
                      <a:pPr algn="l" latinLnBrk="1"/>
                      <a:r>
                        <a:rPr lang="ko-KR" altLang="en-US" sz="1400" b="0" dirty="0"/>
                        <a:t>사용자만의 장소</a:t>
                      </a:r>
                      <a:endParaRPr lang="en-US" altLang="ko-KR" sz="1400" b="0" dirty="0"/>
                    </a:p>
                    <a:p>
                      <a:pPr algn="l" latinLnBrk="1"/>
                      <a:r>
                        <a:rPr lang="ko-KR" altLang="en-US" sz="1400" b="0" dirty="0"/>
                        <a:t>현재 사용자 숲의 상태를 보여줌</a:t>
                      </a:r>
                      <a:endParaRPr lang="en-US" altLang="ko-KR" sz="1400" b="0" dirty="0"/>
                    </a:p>
                    <a:p>
                      <a:pPr algn="l" latinLnBrk="1"/>
                      <a:r>
                        <a:rPr lang="ko-KR" altLang="en-US" sz="1400" b="0" dirty="0"/>
                        <a:t>나무</a:t>
                      </a:r>
                      <a:r>
                        <a:rPr lang="en-US" altLang="ko-KR" sz="1400" b="0" dirty="0"/>
                        <a:t>, </a:t>
                      </a:r>
                      <a:r>
                        <a:rPr lang="ko-KR" altLang="en-US" sz="1400" b="0" dirty="0"/>
                        <a:t>아이템 등 사용자에게 다양한 요소 제시</a:t>
                      </a:r>
                      <a:endParaRPr lang="en-US" altLang="ko-KR" sz="1400" b="0" dirty="0"/>
                    </a:p>
                    <a:p>
                      <a:pPr algn="l" latinLnBrk="1"/>
                      <a:r>
                        <a:rPr lang="ko-KR" altLang="en-US" sz="1400" b="0" dirty="0"/>
                        <a:t>토익 문제를 푸는 것을 등한시 할 시</a:t>
                      </a:r>
                      <a:r>
                        <a:rPr lang="en-US" altLang="ko-KR" sz="1400" b="0" dirty="0"/>
                        <a:t>, </a:t>
                      </a:r>
                      <a:r>
                        <a:rPr lang="ko-KR" altLang="en-US" sz="1400" b="0" dirty="0"/>
                        <a:t>숲은 황폐해짐</a:t>
                      </a:r>
                    </a:p>
                    <a:p>
                      <a:pPr algn="l" latinLnBrk="1"/>
                      <a:endParaRPr lang="ko-KR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07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단어 암기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/>
                        <a:t>사용자의 수준에 맞는 단어 제시</a:t>
                      </a:r>
                      <a:endParaRPr lang="en-US" altLang="ko-KR" sz="1400" b="0" dirty="0"/>
                    </a:p>
                    <a:p>
                      <a:pPr algn="l" latinLnBrk="1"/>
                      <a:r>
                        <a:rPr lang="ko-KR" altLang="en-US" sz="1400" b="0" dirty="0"/>
                        <a:t>적절한 보상 제공</a:t>
                      </a:r>
                    </a:p>
                    <a:p>
                      <a:pPr algn="l" latinLnBrk="1"/>
                      <a:endParaRPr lang="ko-KR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5372597"/>
                  </a:ext>
                </a:extLst>
              </a:tr>
              <a:tr h="9228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문제 풀기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/>
                        <a:t>토익 문제를 푸는 공간</a:t>
                      </a:r>
                      <a:endParaRPr lang="en-US" altLang="ko-KR" sz="1400" b="0" dirty="0"/>
                    </a:p>
                    <a:p>
                      <a:pPr algn="l" latinLnBrk="1"/>
                      <a:r>
                        <a:rPr lang="ko-KR" altLang="en-US" sz="1400" b="0" dirty="0"/>
                        <a:t>타이머 기능</a:t>
                      </a:r>
                      <a:endParaRPr lang="en-US" altLang="ko-KR" sz="1400" b="0" dirty="0"/>
                    </a:p>
                    <a:p>
                      <a:pPr algn="l" latinLnBrk="1"/>
                      <a:r>
                        <a:rPr lang="en-US" altLang="ko-KR" sz="1400" b="0" dirty="0"/>
                        <a:t> - </a:t>
                      </a:r>
                      <a:r>
                        <a:rPr lang="ko-KR" altLang="en-US" sz="1400" b="0" dirty="0"/>
                        <a:t>빨리 문제를 맞출수록 점수 올라감</a:t>
                      </a:r>
                      <a:endParaRPr lang="en-US" altLang="ko-KR" sz="1400" b="0" dirty="0"/>
                    </a:p>
                    <a:p>
                      <a:pPr algn="l" latinLnBrk="1"/>
                      <a:endParaRPr lang="ko-KR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6199600"/>
                  </a:ext>
                </a:extLst>
              </a:tr>
              <a:tr h="9207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통계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/>
                        <a:t>사용자의 </a:t>
                      </a:r>
                      <a:r>
                        <a:rPr lang="ko-KR" altLang="en-US" sz="1600" b="0" dirty="0" err="1"/>
                        <a:t>날짜별</a:t>
                      </a:r>
                      <a:r>
                        <a:rPr lang="ko-KR" altLang="en-US" sz="1600" b="0" dirty="0"/>
                        <a:t> 예상 점수 제공</a:t>
                      </a:r>
                    </a:p>
                    <a:p>
                      <a:pPr algn="l" latinLnBrk="1"/>
                      <a:endParaRPr lang="ko-KR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75767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2809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87524" y="555526"/>
            <a:ext cx="8568952" cy="4320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23528" y="627534"/>
            <a:ext cx="1614545" cy="461665"/>
            <a:chOff x="372751" y="659472"/>
            <a:chExt cx="1340774" cy="461665"/>
          </a:xfrm>
        </p:grpSpPr>
        <p:sp>
          <p:nvSpPr>
            <p:cNvPr id="7" name="직사각형 6"/>
            <p:cNvSpPr/>
            <p:nvPr/>
          </p:nvSpPr>
          <p:spPr>
            <a:xfrm>
              <a:off x="819964" y="710304"/>
              <a:ext cx="864095" cy="360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72751" y="659472"/>
              <a:ext cx="134077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2)  </a:t>
              </a:r>
              <a:r>
                <a:rPr lang="ko-KR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유용성</a:t>
              </a:r>
              <a:endPara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115616" y="1134248"/>
            <a:ext cx="6522940" cy="350865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000" b="1" dirty="0"/>
              <a:t>웹 앱이므로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크롬이 작동되는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모든 기기에서 실행 가능</a:t>
            </a:r>
            <a:endParaRPr lang="en-US" altLang="ko-KR" sz="2000" b="1" dirty="0"/>
          </a:p>
          <a:p>
            <a:pPr lvl="1"/>
            <a:r>
              <a:rPr lang="ko-KR" altLang="en-US" dirty="0"/>
              <a:t>시간과 장소의 제약을 받지 않고 </a:t>
            </a:r>
            <a:r>
              <a:rPr lang="ko-KR" altLang="en-US" dirty="0" err="1"/>
              <a:t>토익공부</a:t>
            </a:r>
            <a:r>
              <a:rPr lang="ko-KR" altLang="en-US" dirty="0"/>
              <a:t> 가능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sz="2000" b="1" dirty="0"/>
              <a:t>사용자 등급에 맞는 문제와 단어 제공</a:t>
            </a:r>
            <a:endParaRPr lang="en-US" altLang="ko-KR" sz="2000" b="1" dirty="0"/>
          </a:p>
          <a:p>
            <a:pPr lvl="1"/>
            <a:r>
              <a:rPr lang="ko-KR" altLang="en-US" dirty="0"/>
              <a:t>최초 레벨테스트 시 사용자 등급 체크</a:t>
            </a:r>
            <a:endParaRPr lang="en-US" altLang="ko-KR" dirty="0"/>
          </a:p>
          <a:p>
            <a:pPr lvl="1"/>
            <a:r>
              <a:rPr lang="ko-KR" altLang="en-US" dirty="0"/>
              <a:t>하 </a:t>
            </a:r>
            <a:r>
              <a:rPr lang="en-US" altLang="ko-KR" dirty="0"/>
              <a:t>– 600</a:t>
            </a:r>
            <a:r>
              <a:rPr lang="ko-KR" altLang="en-US" dirty="0"/>
              <a:t>점 이하</a:t>
            </a:r>
            <a:r>
              <a:rPr lang="en-US" altLang="ko-KR" dirty="0"/>
              <a:t>. </a:t>
            </a:r>
            <a:r>
              <a:rPr lang="ko-KR" altLang="en-US" dirty="0"/>
              <a:t>초급 문제와 단어</a:t>
            </a:r>
            <a:endParaRPr lang="en-US" altLang="ko-KR" dirty="0"/>
          </a:p>
          <a:p>
            <a:pPr lvl="1"/>
            <a:r>
              <a:rPr lang="ko-KR" altLang="en-US" dirty="0"/>
              <a:t>중 </a:t>
            </a:r>
            <a:r>
              <a:rPr lang="en-US" altLang="ko-KR" dirty="0"/>
              <a:t>– 601~800. </a:t>
            </a:r>
            <a:r>
              <a:rPr lang="ko-KR" altLang="en-US" dirty="0"/>
              <a:t>중급 문제와 단어</a:t>
            </a:r>
            <a:endParaRPr lang="en-US" altLang="ko-KR" dirty="0"/>
          </a:p>
          <a:p>
            <a:pPr lvl="1"/>
            <a:r>
              <a:rPr lang="ko-KR" altLang="en-US" dirty="0"/>
              <a:t>상 </a:t>
            </a:r>
            <a:r>
              <a:rPr lang="en-US" altLang="ko-KR" dirty="0"/>
              <a:t>– 801</a:t>
            </a:r>
            <a:r>
              <a:rPr lang="ko-KR" altLang="en-US" dirty="0"/>
              <a:t>점 이상</a:t>
            </a:r>
            <a:r>
              <a:rPr lang="en-US" altLang="ko-KR" dirty="0"/>
              <a:t>. </a:t>
            </a:r>
            <a:r>
              <a:rPr lang="ko-KR" altLang="en-US" dirty="0"/>
              <a:t>고급 문제와 단어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sz="2000" b="1" dirty="0"/>
              <a:t>사용자 동기 부여</a:t>
            </a:r>
            <a:endParaRPr lang="en-US" altLang="ko-KR" sz="2000" b="1" dirty="0"/>
          </a:p>
          <a:p>
            <a:pPr lvl="1"/>
            <a:r>
              <a:rPr lang="ko-KR" altLang="en-US" dirty="0"/>
              <a:t>통계 기능을 통해 점수 그래프 제공</a:t>
            </a:r>
            <a:endParaRPr lang="en-US" altLang="ko-KR" dirty="0"/>
          </a:p>
          <a:p>
            <a:pPr lvl="1"/>
            <a:r>
              <a:rPr lang="ko-KR" altLang="en-US" dirty="0"/>
              <a:t>문제를 풀지 않으면 숲이 황폐화됨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37278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87524" y="555526"/>
            <a:ext cx="8568952" cy="4320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23528" y="627534"/>
            <a:ext cx="1922321" cy="461665"/>
            <a:chOff x="372751" y="659472"/>
            <a:chExt cx="1374722" cy="461665"/>
          </a:xfrm>
        </p:grpSpPr>
        <p:sp>
          <p:nvSpPr>
            <p:cNvPr id="7" name="직사각형 6"/>
            <p:cNvSpPr/>
            <p:nvPr/>
          </p:nvSpPr>
          <p:spPr>
            <a:xfrm>
              <a:off x="819964" y="710304"/>
              <a:ext cx="864095" cy="360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72751" y="659472"/>
              <a:ext cx="137472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3)  </a:t>
              </a:r>
              <a:r>
                <a:rPr lang="ko-KR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변경사항</a:t>
              </a:r>
              <a:endPara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020846" y="1731792"/>
            <a:ext cx="7763664" cy="187743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/>
              <a:t>1. </a:t>
            </a:r>
            <a:r>
              <a:rPr lang="ko-KR" altLang="en-US" sz="2000" b="1" dirty="0"/>
              <a:t>프로필 사진 전송</a:t>
            </a:r>
            <a:endParaRPr lang="en-US" altLang="ko-KR" sz="2000" b="1" dirty="0"/>
          </a:p>
          <a:p>
            <a:pPr lvl="1"/>
            <a:r>
              <a:rPr lang="ko-KR" altLang="en-US" dirty="0"/>
              <a:t>사진 데이터를 클라이언트 폴더에 접근해 서버로 전송하는 지식 부족</a:t>
            </a:r>
            <a:endParaRPr lang="en-US" altLang="ko-KR" dirty="0"/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r>
              <a:rPr lang="en-US" altLang="ko-KR" sz="2000" b="1" dirty="0"/>
              <a:t>2. </a:t>
            </a:r>
            <a:r>
              <a:rPr lang="ko-KR" altLang="en-US" sz="2000" b="1" dirty="0"/>
              <a:t>상점 기능</a:t>
            </a:r>
            <a:endParaRPr lang="en-US" altLang="ko-KR" sz="2000" b="1" dirty="0"/>
          </a:p>
          <a:p>
            <a:pPr lvl="1"/>
            <a:r>
              <a:rPr lang="ko-KR" altLang="en-US" dirty="0"/>
              <a:t>시간 부족으로 인해 구현하지 못함</a:t>
            </a:r>
            <a:endParaRPr lang="en-US" altLang="ko-KR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8EBF5BA-D31D-470C-9D44-DF28BE061D2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020272" y="3363838"/>
            <a:ext cx="1302765" cy="1302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311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87524" y="195486"/>
            <a:ext cx="8568952" cy="47525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2123729" y="2067694"/>
            <a:ext cx="4968552" cy="603786"/>
            <a:chOff x="288599" y="696057"/>
            <a:chExt cx="1134312" cy="374247"/>
          </a:xfrm>
        </p:grpSpPr>
        <p:sp>
          <p:nvSpPr>
            <p:cNvPr id="7" name="직사각형 6"/>
            <p:cNvSpPr/>
            <p:nvPr/>
          </p:nvSpPr>
          <p:spPr>
            <a:xfrm>
              <a:off x="510683" y="710304"/>
              <a:ext cx="620696" cy="360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88599" y="696057"/>
              <a:ext cx="1134312" cy="3624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      </a:t>
              </a:r>
              <a:r>
                <a:rPr lang="ko-KR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개별업무보고 </a:t>
              </a:r>
              <a:endPara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8045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805</Words>
  <Application>Microsoft Office PowerPoint</Application>
  <PresentationFormat>화면 슬라이드 쇼(16:9)</PresentationFormat>
  <Paragraphs>214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4" baseType="lpstr">
      <vt:lpstr>나눔스퀘어 ExtraBold</vt:lpstr>
      <vt:lpstr>맑은 고딕</vt:lpstr>
      <vt:lpstr>나눔스퀘어</vt:lpstr>
      <vt:lpstr>HY헤드라인M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LDY</dc:creator>
  <cp:lastModifiedBy>인 띵</cp:lastModifiedBy>
  <cp:revision>44</cp:revision>
  <dcterms:created xsi:type="dcterms:W3CDTF">2019-04-10T12:05:26Z</dcterms:created>
  <dcterms:modified xsi:type="dcterms:W3CDTF">2019-05-25T15:50:39Z</dcterms:modified>
</cp:coreProperties>
</file>