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64" r:id="rId6"/>
    <p:sldId id="266" r:id="rId7"/>
    <p:sldId id="260" r:id="rId8"/>
    <p:sldId id="261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C71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4" autoAdjust="0"/>
    <p:restoredTop sz="95845" autoAdjust="0"/>
  </p:normalViewPr>
  <p:slideViewPr>
    <p:cSldViewPr showGuides="1">
      <p:cViewPr varScale="1">
        <p:scale>
          <a:sx n="81" d="100"/>
          <a:sy n="81" d="100"/>
        </p:scale>
        <p:origin x="70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74392-F68A-4ABB-BBF4-B385B9FF9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AE29E0-2406-470B-87FE-BCC3EBB57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A70D9-BBE4-47EE-8458-A2D33AFD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E178-8DF8-4097-A6F5-B3932F0EB136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46A38-CAE7-4B4C-A7D5-EA90816C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865EB5-DAFC-4B85-876C-A7E3D3AC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1D9F-4CED-4B77-AC5C-7A3219FA3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09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5E254-D6B2-408F-9ECD-34EE3355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65ACCC-D22D-4FFD-BCF4-38AD5A850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A1405-17E7-4026-8999-507CCBFC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E178-8DF8-4097-A6F5-B3932F0EB136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5A5F52-8EEC-43CD-AF8E-B2F42C8C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D75866-BAB4-49B5-AC20-DC00289B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1D9F-4CED-4B77-AC5C-7A3219FA3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46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8C7E12-AF59-4ECB-BC87-6241F3D90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E83ED5-1D38-43B0-9A6D-842C60046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5525B-96CE-44DC-BFBA-A5142AC9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E178-8DF8-4097-A6F5-B3932F0EB136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F187F-D48C-421D-B53E-20CCEAE1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914035-32BB-40A0-9531-6140834B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1D9F-4CED-4B77-AC5C-7A3219FA3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30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BDFA8-85A1-4FE1-BB41-859109AD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40D11-9955-4F9A-888F-9CE32195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BF792-673F-4B99-A287-42F874B27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E178-8DF8-4097-A6F5-B3932F0EB136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1B3B8-9518-420A-A87D-835929C1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A75A4-D27C-4AA0-A351-DE541797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1D9F-4CED-4B77-AC5C-7A3219FA3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89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2899C-7917-4F25-8A82-46ED7FD0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24844A-675C-4F07-BC50-CD8221FE4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BA8E4-E658-4217-839A-514D32D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E178-8DF8-4097-A6F5-B3932F0EB136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5F0D64-1A28-492F-9A0A-746A9972D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2F194-283E-4B80-878C-1DA9807C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1D9F-4CED-4B77-AC5C-7A3219FA3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8EB6-A5AA-4069-99E4-9F46AACC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4EBBF-F4A7-4B1E-9F3B-6AC8CC859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917197-E1E1-4696-B85B-828910CF8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65B6A2-6833-4BCF-B610-2B5FEDC2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E178-8DF8-4097-A6F5-B3932F0EB136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1E504C-2628-4BC1-B57E-2C6C0901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E03B79-0288-4BDB-A307-D436DE9E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1D9F-4CED-4B77-AC5C-7A3219FA3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6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5312C-203F-4BC1-9223-1031D309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0FA528-2D91-4BA5-9FC3-02EC023B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020E63-C07F-4322-AA95-15813A3F0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449BDB-A70D-4854-AF77-C9186E184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84E3FF-611A-402B-A079-66579A25B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E9AF19-E0A8-45C1-A1CA-B56B3248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E178-8DF8-4097-A6F5-B3932F0EB136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15D0B9-AC36-405F-B734-FCA272EC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BBCAFD-F450-4854-8869-DE2599CF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1D9F-4CED-4B77-AC5C-7A3219FA3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05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141FB-FED7-4AA5-B376-0C607C83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E1EB96-7375-4414-AE2D-F074D2EE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E178-8DF8-4097-A6F5-B3932F0EB136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0EC984-3FA6-4128-AE0A-10A0919F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D4EA4A-0DCF-4F2E-9FC0-408AB35D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1D9F-4CED-4B77-AC5C-7A3219FA3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20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FA95FC-4749-4194-B6D7-B6CE401F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E178-8DF8-4097-A6F5-B3932F0EB136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7AA4C7-77C3-4097-A766-B32058429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ECFED4-23D4-42D2-BADF-5DF621B8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1D9F-4CED-4B77-AC5C-7A3219FA3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01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795F1-BCBB-42F0-B6DE-1071598E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3EA55D-7400-4B3B-BCB2-09B419F09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D7600E-D690-4BF5-827B-79FEC9184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0E9F78-097F-4F58-BEE5-19FA9AC6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E178-8DF8-4097-A6F5-B3932F0EB136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F37DF3-0D54-4C3C-B2F0-E678217C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457B85-C378-41A1-9179-2C8254A17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1D9F-4CED-4B77-AC5C-7A3219FA3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91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F41C6-F129-4491-88DB-2F565F8F9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A5ED81-9BB5-4745-9D29-3D205F261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D1A80-C807-46A2-A05C-B2DCCC2E1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8AB9A0-D967-4407-9E7C-908A1ED05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E178-8DF8-4097-A6F5-B3932F0EB136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59931E-155D-4F45-B837-E8537A66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F201A-87C1-4DC4-A589-B90B094A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1D9F-4CED-4B77-AC5C-7A3219FA3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33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625CE2-5FF5-4E10-98AE-ECBD31B2C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992D60-7DC2-4344-8BC3-21ED0CD42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F4705-9325-4DDC-8010-115FF80C1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9E178-8DF8-4097-A6F5-B3932F0EB136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7DE47B-D1C4-4E7A-AF43-23E1AC9E6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11F37-EF59-4D87-8620-3F0C931CD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71D9F-4CED-4B77-AC5C-7A3219FA3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46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D1E4B7-A890-4849-823F-95EDF2960FE3}"/>
              </a:ext>
            </a:extLst>
          </p:cNvPr>
          <p:cNvSpPr txBox="1"/>
          <p:nvPr/>
        </p:nvSpPr>
        <p:spPr>
          <a:xfrm>
            <a:off x="3071664" y="1697613"/>
            <a:ext cx="4056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 err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lang="en-US" altLang="ko-KR" sz="8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orest</a:t>
            </a:r>
            <a:endParaRPr lang="ko-KR" altLang="en-US" sz="8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4D05A5-81D5-4373-A186-89D0DCB62F06}"/>
              </a:ext>
            </a:extLst>
          </p:cNvPr>
          <p:cNvSpPr txBox="1"/>
          <p:nvPr/>
        </p:nvSpPr>
        <p:spPr>
          <a:xfrm>
            <a:off x="8328248" y="5625780"/>
            <a:ext cx="2826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컴퓨터과학과</a:t>
            </a:r>
            <a:endParaRPr lang="en-US" altLang="ko-KR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이자룡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제태경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박명인 박수진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번개 2">
            <a:extLst>
              <a:ext uri="{FF2B5EF4-FFF2-40B4-BE49-F238E27FC236}">
                <a16:creationId xmlns:a16="http://schemas.microsoft.com/office/drawing/2014/main" id="{DF8B4A86-28A4-4845-8701-1153C6A137D8}"/>
              </a:ext>
            </a:extLst>
          </p:cNvPr>
          <p:cNvSpPr/>
          <p:nvPr/>
        </p:nvSpPr>
        <p:spPr>
          <a:xfrm>
            <a:off x="7464152" y="5555988"/>
            <a:ext cx="1008112" cy="830997"/>
          </a:xfrm>
          <a:prstGeom prst="lightningBolt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5AC23-30D7-46F7-891E-458492E0E87D}"/>
              </a:ext>
            </a:extLst>
          </p:cNvPr>
          <p:cNvSpPr txBox="1"/>
          <p:nvPr/>
        </p:nvSpPr>
        <p:spPr>
          <a:xfrm>
            <a:off x="6816080" y="2921821"/>
            <a:ext cx="48245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C000"/>
                </a:solidFill>
              </a:rPr>
              <a:t>어디서나 </a:t>
            </a:r>
            <a:endParaRPr lang="en-US" altLang="ko-KR" sz="2800" dirty="0">
              <a:solidFill>
                <a:srgbClr val="FFC000"/>
              </a:solidFill>
            </a:endParaRPr>
          </a:p>
          <a:p>
            <a:r>
              <a:rPr lang="ko-KR" altLang="en-US" sz="2800" dirty="0">
                <a:solidFill>
                  <a:srgbClr val="FFC000"/>
                </a:solidFill>
              </a:rPr>
              <a:t>친숙하게 </a:t>
            </a:r>
            <a:endParaRPr lang="en-US" altLang="ko-KR" sz="2800" dirty="0">
              <a:solidFill>
                <a:srgbClr val="FFC000"/>
              </a:solidFill>
            </a:endParaRPr>
          </a:p>
          <a:p>
            <a:r>
              <a:rPr lang="ko-KR" altLang="en-US" sz="2800" dirty="0" err="1">
                <a:solidFill>
                  <a:srgbClr val="FFC000"/>
                </a:solidFill>
              </a:rPr>
              <a:t>토익공부</a:t>
            </a:r>
            <a:endParaRPr lang="en-US" altLang="ko-KR" sz="2800" dirty="0">
              <a:solidFill>
                <a:srgbClr val="FFC000"/>
              </a:solidFill>
            </a:endParaRPr>
          </a:p>
          <a:p>
            <a:endParaRPr lang="ko-KR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943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1F9794C-D327-4798-97E5-35FA7EB4B8EC}"/>
              </a:ext>
            </a:extLst>
          </p:cNvPr>
          <p:cNvSpPr/>
          <p:nvPr/>
        </p:nvSpPr>
        <p:spPr>
          <a:xfrm>
            <a:off x="407368" y="2780928"/>
            <a:ext cx="3168352" cy="648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데이터 구성도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DB9189E-B341-464F-A8AD-5016334DC3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33049"/>
            <a:ext cx="68107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27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1F9794C-D327-4798-97E5-35FA7EB4B8EC}"/>
              </a:ext>
            </a:extLst>
          </p:cNvPr>
          <p:cNvSpPr/>
          <p:nvPr/>
        </p:nvSpPr>
        <p:spPr>
          <a:xfrm>
            <a:off x="2351584" y="260648"/>
            <a:ext cx="7920880" cy="648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데이터 베이스 관리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2E04DCD-1DAB-4BC1-915D-C5C8F102B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37931"/>
          <a:stretch/>
        </p:blipFill>
        <p:spPr bwMode="auto">
          <a:xfrm>
            <a:off x="479376" y="1652808"/>
            <a:ext cx="2304256" cy="4059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58E16496-D224-4A33-A320-0804106E2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9656" y="1484784"/>
            <a:ext cx="8549927" cy="470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268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1F9794C-D327-4798-97E5-35FA7EB4B8EC}"/>
              </a:ext>
            </a:extLst>
          </p:cNvPr>
          <p:cNvSpPr/>
          <p:nvPr/>
        </p:nvSpPr>
        <p:spPr>
          <a:xfrm>
            <a:off x="2135560" y="3104964"/>
            <a:ext cx="7920880" cy="648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작업 내용</a:t>
            </a:r>
          </a:p>
        </p:txBody>
      </p:sp>
    </p:spTree>
    <p:extLst>
      <p:ext uri="{BB962C8B-B14F-4D97-AF65-F5344CB8AC3E}">
        <p14:creationId xmlns:p14="http://schemas.microsoft.com/office/powerpoint/2010/main" val="3428922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1F9794C-D327-4798-97E5-35FA7EB4B8EC}"/>
              </a:ext>
            </a:extLst>
          </p:cNvPr>
          <p:cNvSpPr/>
          <p:nvPr/>
        </p:nvSpPr>
        <p:spPr>
          <a:xfrm>
            <a:off x="2351584" y="260648"/>
            <a:ext cx="7920880" cy="648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풀이시간에 따른 점수 지급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53F2F4A-C595-4FCE-AE50-F03003865C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196752"/>
            <a:ext cx="7705163" cy="52053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6206C0-6E66-4B27-9411-1805511F6407}"/>
              </a:ext>
            </a:extLst>
          </p:cNvPr>
          <p:cNvSpPr txBox="1"/>
          <p:nvPr/>
        </p:nvSpPr>
        <p:spPr>
          <a:xfrm>
            <a:off x="8256240" y="1454661"/>
            <a:ext cx="3456384" cy="468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67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만약 정답이면</a:t>
            </a:r>
            <a:r>
              <a:rPr lang="en-US" altLang="ko-KR" sz="1867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r>
              <a:rPr lang="en-US" altLang="ko-KR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en-US" altLang="ko-KR" sz="1867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rightCounter</a:t>
            </a:r>
            <a:r>
              <a:rPr lang="en-US" altLang="ko-KR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++</a:t>
            </a:r>
          </a:p>
          <a:p>
            <a:endParaRPr lang="en-US" altLang="ko-KR" sz="1867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1867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if, 3</a:t>
            </a:r>
            <a:r>
              <a:rPr lang="ko-KR" altLang="en-US" sz="1867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초만에</a:t>
            </a:r>
            <a:r>
              <a:rPr lang="ko-KR" altLang="en-US" sz="1867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맞추면</a:t>
            </a:r>
            <a:endParaRPr lang="en-US" altLang="ko-KR" sz="1867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 </a:t>
            </a:r>
            <a:r>
              <a:rPr lang="ko-KR" altLang="en-US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1867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레벨별</a:t>
            </a:r>
            <a:r>
              <a:rPr lang="ko-KR" altLang="en-US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최고점수             </a:t>
            </a:r>
            <a:r>
              <a:rPr lang="en-US" altLang="ko-KR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altLang="ko-KR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(</a:t>
            </a:r>
            <a:r>
              <a:rPr lang="en-US" altLang="ko-KR" sz="1867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onePoint</a:t>
            </a:r>
            <a:r>
              <a:rPr lang="en-US" altLang="ko-KR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지급</a:t>
            </a:r>
            <a:endParaRPr lang="en-US" altLang="ko-KR" sz="1867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867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1867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else if, 5</a:t>
            </a:r>
            <a:r>
              <a:rPr lang="ko-KR" altLang="en-US" sz="1867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초만에</a:t>
            </a:r>
            <a:r>
              <a:rPr lang="ko-KR" altLang="en-US" sz="1867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맞추면</a:t>
            </a:r>
            <a:endParaRPr lang="en-US" altLang="ko-KR" sz="1867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 </a:t>
            </a:r>
            <a:r>
              <a:rPr lang="en-US" altLang="ko-KR" sz="1867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onePoint</a:t>
            </a:r>
            <a:r>
              <a:rPr lang="ko-KR" altLang="en-US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r>
              <a:rPr lang="en-US" altLang="ko-KR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70%</a:t>
            </a:r>
            <a:r>
              <a:rPr lang="ko-KR" altLang="en-US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만 </a:t>
            </a:r>
            <a:endParaRPr lang="en-US" altLang="ko-KR" sz="1867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ko-KR" altLang="en-US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지급</a:t>
            </a:r>
            <a:r>
              <a:rPr lang="en-US" altLang="ko-KR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정수형</a:t>
            </a:r>
            <a:r>
              <a:rPr lang="en-US" altLang="ko-KR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US" altLang="ko-KR" sz="1867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1867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else if, 7</a:t>
            </a:r>
            <a:r>
              <a:rPr lang="ko-KR" altLang="en-US" sz="1867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초만에</a:t>
            </a:r>
            <a:r>
              <a:rPr lang="ko-KR" altLang="en-US" sz="1867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맞추면</a:t>
            </a:r>
            <a:endParaRPr lang="en-US" altLang="ko-KR" sz="1867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 </a:t>
            </a:r>
            <a:r>
              <a:rPr lang="en-US" altLang="ko-KR" sz="1867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onePoint</a:t>
            </a:r>
            <a:r>
              <a:rPr lang="ko-KR" altLang="en-US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r>
              <a:rPr lang="en-US" altLang="ko-KR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50%</a:t>
            </a:r>
            <a:r>
              <a:rPr lang="ko-KR" altLang="en-US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만 지급</a:t>
            </a:r>
            <a:endParaRPr lang="en-US" altLang="ko-KR" sz="1867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867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867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else, 7</a:t>
            </a:r>
            <a:r>
              <a:rPr lang="ko-KR" altLang="en-US" sz="1867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초를 넘겨버리면</a:t>
            </a:r>
            <a:r>
              <a:rPr lang="en-US" altLang="ko-KR" sz="1867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r>
              <a:rPr lang="en-US" altLang="ko-KR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 </a:t>
            </a:r>
            <a:r>
              <a:rPr lang="en-US" altLang="ko-KR" sz="1867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onePoint</a:t>
            </a:r>
            <a:r>
              <a:rPr lang="ko-KR" altLang="en-US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r>
              <a:rPr lang="en-US" altLang="ko-KR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20%</a:t>
            </a:r>
            <a:r>
              <a:rPr lang="ko-KR" altLang="en-US" sz="186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만 지급</a:t>
            </a:r>
            <a:endParaRPr lang="ko-KR" altLang="en-US" sz="1467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075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1F9794C-D327-4798-97E5-35FA7EB4B8EC}"/>
              </a:ext>
            </a:extLst>
          </p:cNvPr>
          <p:cNvSpPr/>
          <p:nvPr/>
        </p:nvSpPr>
        <p:spPr>
          <a:xfrm>
            <a:off x="2351584" y="260648"/>
            <a:ext cx="7920880" cy="648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사용자 난이도에 맞는 문제</a:t>
            </a:r>
            <a:r>
              <a:rPr lang="en-US" altLang="ko-KR" sz="2800" b="1" dirty="0">
                <a:solidFill>
                  <a:schemeClr val="bg1"/>
                </a:solidFill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</a:rPr>
              <a:t>단어 제공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137828-ECFA-4CD0-9503-5271107050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-368" t="2176" r="387" b="-353"/>
          <a:stretch/>
        </p:blipFill>
        <p:spPr>
          <a:xfrm>
            <a:off x="332991" y="1124744"/>
            <a:ext cx="6699113" cy="33865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743FAD-A567-41AB-A0A9-4D14F061E1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b="60161"/>
          <a:stretch/>
        </p:blipFill>
        <p:spPr>
          <a:xfrm>
            <a:off x="332991" y="4797152"/>
            <a:ext cx="9987019" cy="15523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EA6F50-6BBE-40D8-A1A1-05D026A62707}"/>
              </a:ext>
            </a:extLst>
          </p:cNvPr>
          <p:cNvSpPr txBox="1"/>
          <p:nvPr/>
        </p:nvSpPr>
        <p:spPr>
          <a:xfrm>
            <a:off x="7065113" y="2050746"/>
            <a:ext cx="5215000" cy="1856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난이도에 맞는 문제 풀기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단어 암기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13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213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세션 변수로 </a:t>
            </a:r>
            <a:r>
              <a:rPr lang="ko-KR" altLang="en-US" sz="2133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접속자</a:t>
            </a:r>
            <a:r>
              <a:rPr lang="ko-KR" altLang="en-US" sz="213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난이도 파악</a:t>
            </a:r>
            <a:endParaRPr lang="en-US" altLang="ko-KR" sz="2133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13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ko-KR" altLang="en-US" sz="213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난이도에 맞는 문제를 </a:t>
            </a:r>
            <a:r>
              <a:rPr lang="en-US" altLang="ko-KR" sz="213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213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개씩 랜덤</a:t>
            </a:r>
            <a:endParaRPr lang="en-US" altLang="ko-KR" sz="2133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13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ko-KR" altLang="en-US" sz="213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난이도에 맞는 문제 </a:t>
            </a:r>
            <a:r>
              <a:rPr lang="en-US" altLang="ko-KR" sz="213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sz="213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 랜덤</a:t>
            </a:r>
            <a:endParaRPr lang="en-US" altLang="ko-KR" sz="213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215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1F9794C-D327-4798-97E5-35FA7EB4B8EC}"/>
              </a:ext>
            </a:extLst>
          </p:cNvPr>
          <p:cNvSpPr/>
          <p:nvPr/>
        </p:nvSpPr>
        <p:spPr>
          <a:xfrm>
            <a:off x="2351584" y="260648"/>
            <a:ext cx="7920880" cy="648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ko-KR" altLang="en-US" sz="3200" b="1" dirty="0">
                <a:solidFill>
                  <a:schemeClr val="bg1"/>
                </a:solidFill>
              </a:rPr>
              <a:t>리워드 아이템 개발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88B92D-89BA-4ABA-9FAE-6C0CC8068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24" y="1268760"/>
            <a:ext cx="6134100" cy="5495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5E7619-A85D-477D-AADC-905703879C3F}"/>
              </a:ext>
            </a:extLst>
          </p:cNvPr>
          <p:cNvSpPr txBox="1"/>
          <p:nvPr/>
        </p:nvSpPr>
        <p:spPr>
          <a:xfrm>
            <a:off x="6672064" y="2780928"/>
            <a:ext cx="29763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기본 리워드 아이템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80990" indent="-380990"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나무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80990" indent="-380990"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새싹</a:t>
            </a:r>
          </a:p>
        </p:txBody>
      </p:sp>
    </p:spTree>
    <p:extLst>
      <p:ext uri="{BB962C8B-B14F-4D97-AF65-F5344CB8AC3E}">
        <p14:creationId xmlns:p14="http://schemas.microsoft.com/office/powerpoint/2010/main" val="2168175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ACEC78-EEF3-476F-9B17-B6C241079AB1}"/>
              </a:ext>
            </a:extLst>
          </p:cNvPr>
          <p:cNvSpPr txBox="1"/>
          <p:nvPr/>
        </p:nvSpPr>
        <p:spPr>
          <a:xfrm>
            <a:off x="4481968" y="3075057"/>
            <a:ext cx="32280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THANK YOU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960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FB5BE163-DA77-43B3-8CE1-F68AD377EF08}"/>
              </a:ext>
            </a:extLst>
          </p:cNvPr>
          <p:cNvGrpSpPr/>
          <p:nvPr/>
        </p:nvGrpSpPr>
        <p:grpSpPr>
          <a:xfrm>
            <a:off x="107993" y="260648"/>
            <a:ext cx="11288230" cy="2730145"/>
            <a:chOff x="1417465" y="2088492"/>
            <a:chExt cx="9686119" cy="20731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9DBE804-0D82-40D8-8ECE-FF26A9A8F5BF}"/>
                </a:ext>
              </a:extLst>
            </p:cNvPr>
            <p:cNvSpPr txBox="1"/>
            <p:nvPr/>
          </p:nvSpPr>
          <p:spPr>
            <a:xfrm>
              <a:off x="2477595" y="2328908"/>
              <a:ext cx="8625989" cy="584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err="1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T</a:t>
              </a:r>
              <a:r>
                <a:rPr lang="en-US" altLang="ko-KR" sz="4400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orest</a:t>
              </a:r>
              <a:r>
                <a:rPr lang="en-US" altLang="ko-KR" sz="4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: PC </a:t>
              </a:r>
              <a:r>
                <a:rPr lang="ko-KR" altLang="en-US" sz="4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및 모바일용 토익 프로그램</a:t>
              </a:r>
              <a:endParaRPr lang="ko-KR" altLang="en-US" sz="44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3F86120-4FF6-4751-9BD7-298234B23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465" y="2088492"/>
              <a:ext cx="1296144" cy="129614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166F9D-6628-41E3-AB7F-40B8277BF0D9}"/>
                </a:ext>
              </a:extLst>
            </p:cNvPr>
            <p:cNvSpPr txBox="1"/>
            <p:nvPr/>
          </p:nvSpPr>
          <p:spPr>
            <a:xfrm>
              <a:off x="5511188" y="3816684"/>
              <a:ext cx="158513" cy="3449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0159332B-92EE-45F0-9D49-BABADCDC0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49" y="1967538"/>
            <a:ext cx="5959401" cy="4560630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9AC9719E-F836-4D5C-A724-AD4B44F2D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955" y="1935098"/>
            <a:ext cx="3312368" cy="458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7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AA258C-5340-4CA4-A831-41F5D8D1756A}"/>
              </a:ext>
            </a:extLst>
          </p:cNvPr>
          <p:cNvSpPr/>
          <p:nvPr/>
        </p:nvSpPr>
        <p:spPr>
          <a:xfrm>
            <a:off x="3215680" y="1196752"/>
            <a:ext cx="4320480" cy="648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43E6C9B-6D9B-43FB-B647-50206DCF01D1}"/>
              </a:ext>
            </a:extLst>
          </p:cNvPr>
          <p:cNvGrpSpPr/>
          <p:nvPr/>
        </p:nvGrpSpPr>
        <p:grpSpPr>
          <a:xfrm>
            <a:off x="335360" y="0"/>
            <a:ext cx="11249593" cy="6512275"/>
            <a:chOff x="463031" y="188640"/>
            <a:chExt cx="11249593" cy="622424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54152BA-D2F9-4A8D-A7D4-BE83B555D0EA}"/>
                </a:ext>
              </a:extLst>
            </p:cNvPr>
            <p:cNvSpPr/>
            <p:nvPr/>
          </p:nvSpPr>
          <p:spPr>
            <a:xfrm>
              <a:off x="623392" y="980728"/>
              <a:ext cx="11089232" cy="5432155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8C2DC632-18E7-4015-8E49-4593EE491D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423" t="6666" r="2"/>
            <a:stretch/>
          </p:blipFill>
          <p:spPr>
            <a:xfrm rot="10800000">
              <a:off x="463031" y="188640"/>
              <a:ext cx="2320600" cy="2016224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6ED167-4471-4174-A6EB-FDF22538A5A3}"/>
              </a:ext>
            </a:extLst>
          </p:cNvPr>
          <p:cNvSpPr txBox="1"/>
          <p:nvPr/>
        </p:nvSpPr>
        <p:spPr>
          <a:xfrm>
            <a:off x="3359696" y="1196753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특징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CFA81-117E-4FC9-89C7-284C08B2CB00}"/>
              </a:ext>
            </a:extLst>
          </p:cNvPr>
          <p:cNvSpPr txBox="1"/>
          <p:nvPr/>
        </p:nvSpPr>
        <p:spPr>
          <a:xfrm>
            <a:off x="1968861" y="2424761"/>
            <a:ext cx="842493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사용자의 수준에 맞는 토익 문제 및 영어단어 제공</a:t>
            </a:r>
            <a:endParaRPr lang="en-US" altLang="ko-KR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대략적인 예상 점수 출력</a:t>
            </a:r>
            <a:endParaRPr lang="en-US" altLang="ko-KR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8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날짜별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그래프 기능</a:t>
            </a:r>
            <a:endParaRPr lang="en-US" altLang="ko-KR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풀이 시간에 따른 차등 점수 적용</a:t>
            </a:r>
            <a:endParaRPr lang="en-US" altLang="ko-KR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사용자의 개인 숲을 꾸미기</a:t>
            </a:r>
            <a:endParaRPr lang="en-US" altLang="ko-KR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마지막 접속 시간을 체크해 기존 숲을 황폐화</a:t>
            </a:r>
            <a:endParaRPr lang="en-US" altLang="ko-KR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ko-KR" altLang="en-US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번개 4">
            <a:extLst>
              <a:ext uri="{FF2B5EF4-FFF2-40B4-BE49-F238E27FC236}">
                <a16:creationId xmlns:a16="http://schemas.microsoft.com/office/drawing/2014/main" id="{E35A0A47-59EB-491E-849E-D5D2531BC431}"/>
              </a:ext>
            </a:extLst>
          </p:cNvPr>
          <p:cNvSpPr/>
          <p:nvPr/>
        </p:nvSpPr>
        <p:spPr>
          <a:xfrm>
            <a:off x="1387648" y="2451257"/>
            <a:ext cx="440221" cy="324651"/>
          </a:xfrm>
          <a:prstGeom prst="lightningBol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번개 9">
            <a:extLst>
              <a:ext uri="{FF2B5EF4-FFF2-40B4-BE49-F238E27FC236}">
                <a16:creationId xmlns:a16="http://schemas.microsoft.com/office/drawing/2014/main" id="{28D837AE-7113-4C31-92BD-2928805EBD15}"/>
              </a:ext>
            </a:extLst>
          </p:cNvPr>
          <p:cNvSpPr/>
          <p:nvPr/>
        </p:nvSpPr>
        <p:spPr>
          <a:xfrm>
            <a:off x="1412843" y="3015261"/>
            <a:ext cx="440221" cy="324651"/>
          </a:xfrm>
          <a:prstGeom prst="lightningBol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번개 10">
            <a:extLst>
              <a:ext uri="{FF2B5EF4-FFF2-40B4-BE49-F238E27FC236}">
                <a16:creationId xmlns:a16="http://schemas.microsoft.com/office/drawing/2014/main" id="{74BEE393-9909-4751-AB75-F469526031AA}"/>
              </a:ext>
            </a:extLst>
          </p:cNvPr>
          <p:cNvSpPr/>
          <p:nvPr/>
        </p:nvSpPr>
        <p:spPr>
          <a:xfrm>
            <a:off x="1400246" y="3686171"/>
            <a:ext cx="440221" cy="324651"/>
          </a:xfrm>
          <a:prstGeom prst="lightningBol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번개 11">
            <a:extLst>
              <a:ext uri="{FF2B5EF4-FFF2-40B4-BE49-F238E27FC236}">
                <a16:creationId xmlns:a16="http://schemas.microsoft.com/office/drawing/2014/main" id="{F251F64B-1CA7-442E-8A77-6DF2DE392E9B}"/>
              </a:ext>
            </a:extLst>
          </p:cNvPr>
          <p:cNvSpPr/>
          <p:nvPr/>
        </p:nvSpPr>
        <p:spPr>
          <a:xfrm>
            <a:off x="1387647" y="4319440"/>
            <a:ext cx="440221" cy="324651"/>
          </a:xfrm>
          <a:prstGeom prst="lightningBol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번개 12">
            <a:extLst>
              <a:ext uri="{FF2B5EF4-FFF2-40B4-BE49-F238E27FC236}">
                <a16:creationId xmlns:a16="http://schemas.microsoft.com/office/drawing/2014/main" id="{084D1BBB-454B-41AC-B8A3-8F3250812E19}"/>
              </a:ext>
            </a:extLst>
          </p:cNvPr>
          <p:cNvSpPr/>
          <p:nvPr/>
        </p:nvSpPr>
        <p:spPr>
          <a:xfrm>
            <a:off x="1412843" y="4985821"/>
            <a:ext cx="440221" cy="324651"/>
          </a:xfrm>
          <a:prstGeom prst="lightningBol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번개 13">
            <a:extLst>
              <a:ext uri="{FF2B5EF4-FFF2-40B4-BE49-F238E27FC236}">
                <a16:creationId xmlns:a16="http://schemas.microsoft.com/office/drawing/2014/main" id="{FEFE840E-C0F7-44C1-BB7E-E0872F484856}"/>
              </a:ext>
            </a:extLst>
          </p:cNvPr>
          <p:cNvSpPr/>
          <p:nvPr/>
        </p:nvSpPr>
        <p:spPr>
          <a:xfrm>
            <a:off x="1412843" y="5634400"/>
            <a:ext cx="440221" cy="324651"/>
          </a:xfrm>
          <a:prstGeom prst="lightningBol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3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1F9794C-D327-4798-97E5-35FA7EB4B8EC}"/>
              </a:ext>
            </a:extLst>
          </p:cNvPr>
          <p:cNvSpPr/>
          <p:nvPr/>
        </p:nvSpPr>
        <p:spPr>
          <a:xfrm>
            <a:off x="2135560" y="3104964"/>
            <a:ext cx="7920880" cy="648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330282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AA258C-5340-4CA4-A831-41F5D8D1756A}"/>
              </a:ext>
            </a:extLst>
          </p:cNvPr>
          <p:cNvSpPr/>
          <p:nvPr/>
        </p:nvSpPr>
        <p:spPr>
          <a:xfrm>
            <a:off x="3215680" y="1196752"/>
            <a:ext cx="7920880" cy="648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43E6C9B-6D9B-43FB-B647-50206DCF01D1}"/>
              </a:ext>
            </a:extLst>
          </p:cNvPr>
          <p:cNvGrpSpPr/>
          <p:nvPr/>
        </p:nvGrpSpPr>
        <p:grpSpPr>
          <a:xfrm>
            <a:off x="335360" y="0"/>
            <a:ext cx="11249593" cy="6512275"/>
            <a:chOff x="463031" y="188640"/>
            <a:chExt cx="11249593" cy="622424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54152BA-D2F9-4A8D-A7D4-BE83B555D0EA}"/>
                </a:ext>
              </a:extLst>
            </p:cNvPr>
            <p:cNvSpPr/>
            <p:nvPr/>
          </p:nvSpPr>
          <p:spPr>
            <a:xfrm>
              <a:off x="623392" y="980728"/>
              <a:ext cx="11089232" cy="5432155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8C2DC632-18E7-4015-8E49-4593EE491D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423" t="6666" r="2"/>
            <a:stretch/>
          </p:blipFill>
          <p:spPr>
            <a:xfrm rot="10800000">
              <a:off x="463031" y="188640"/>
              <a:ext cx="2320600" cy="2016224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6ED167-4471-4174-A6EB-FDF22538A5A3}"/>
              </a:ext>
            </a:extLst>
          </p:cNvPr>
          <p:cNvSpPr txBox="1"/>
          <p:nvPr/>
        </p:nvSpPr>
        <p:spPr>
          <a:xfrm>
            <a:off x="3359696" y="1196753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기존 토익 프로그램과의 비교</a:t>
            </a:r>
          </a:p>
        </p:txBody>
      </p:sp>
      <p:graphicFrame>
        <p:nvGraphicFramePr>
          <p:cNvPr id="15" name="표 17">
            <a:extLst>
              <a:ext uri="{FF2B5EF4-FFF2-40B4-BE49-F238E27FC236}">
                <a16:creationId xmlns:a16="http://schemas.microsoft.com/office/drawing/2014/main" id="{B406251B-3570-4083-9A9D-C12C43ECD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582197"/>
              </p:ext>
            </p:extLst>
          </p:nvPr>
        </p:nvGraphicFramePr>
        <p:xfrm>
          <a:off x="888619" y="2780928"/>
          <a:ext cx="10303436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740">
                  <a:extLst>
                    <a:ext uri="{9D8B030D-6E8A-4147-A177-3AD203B41FA5}">
                      <a16:colId xmlns:a16="http://schemas.microsoft.com/office/drawing/2014/main" val="3651249395"/>
                    </a:ext>
                  </a:extLst>
                </a:gridCol>
                <a:gridCol w="4412578">
                  <a:extLst>
                    <a:ext uri="{9D8B030D-6E8A-4147-A177-3AD203B41FA5}">
                      <a16:colId xmlns:a16="http://schemas.microsoft.com/office/drawing/2014/main" val="3387274078"/>
                    </a:ext>
                  </a:extLst>
                </a:gridCol>
                <a:gridCol w="4796118">
                  <a:extLst>
                    <a:ext uri="{9D8B030D-6E8A-4147-A177-3AD203B41FA5}">
                      <a16:colId xmlns:a16="http://schemas.microsoft.com/office/drawing/2014/main" val="15465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TOEIC Test Pro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Torest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408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문제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Reading, Listening</a:t>
                      </a:r>
                      <a:r>
                        <a:rPr lang="ko-KR" altLang="en-US" dirty="0"/>
                        <a:t>의 다양한 문제 제공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Reading Section 5</a:t>
                      </a:r>
                      <a:r>
                        <a:rPr lang="ko-KR" altLang="en-US" dirty="0"/>
                        <a:t>만 제공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355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단어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마케팅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회계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회의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무역 등 다양한 분야의 단어 제공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사용자 난이도별 단어 암기기능 제공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통계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예상점수는 제공하지 않으나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각 </a:t>
                      </a:r>
                      <a:r>
                        <a:rPr lang="ko-KR" altLang="en-US" dirty="0" err="1"/>
                        <a:t>섹션별</a:t>
                      </a:r>
                      <a:r>
                        <a:rPr lang="ko-KR" altLang="en-US" dirty="0"/>
                        <a:t> 세부 성과를 통계로 제공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예상점수 </a:t>
                      </a:r>
                      <a:r>
                        <a:rPr lang="ko-KR" altLang="en-US" dirty="0" err="1"/>
                        <a:t>날짜별</a:t>
                      </a:r>
                      <a:r>
                        <a:rPr lang="ko-KR" altLang="en-US" dirty="0"/>
                        <a:t> 제공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678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530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AA258C-5340-4CA4-A831-41F5D8D1756A}"/>
              </a:ext>
            </a:extLst>
          </p:cNvPr>
          <p:cNvSpPr/>
          <p:nvPr/>
        </p:nvSpPr>
        <p:spPr>
          <a:xfrm>
            <a:off x="3215680" y="1196752"/>
            <a:ext cx="6264696" cy="648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43E6C9B-6D9B-43FB-B647-50206DCF01D1}"/>
              </a:ext>
            </a:extLst>
          </p:cNvPr>
          <p:cNvGrpSpPr/>
          <p:nvPr/>
        </p:nvGrpSpPr>
        <p:grpSpPr>
          <a:xfrm>
            <a:off x="335360" y="0"/>
            <a:ext cx="11249593" cy="6512275"/>
            <a:chOff x="463031" y="188640"/>
            <a:chExt cx="11249593" cy="622424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54152BA-D2F9-4A8D-A7D4-BE83B555D0EA}"/>
                </a:ext>
              </a:extLst>
            </p:cNvPr>
            <p:cNvSpPr/>
            <p:nvPr/>
          </p:nvSpPr>
          <p:spPr>
            <a:xfrm>
              <a:off x="623392" y="980728"/>
              <a:ext cx="11089232" cy="5432155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8C2DC632-18E7-4015-8E49-4593EE491D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423" t="6666" r="2"/>
            <a:stretch/>
          </p:blipFill>
          <p:spPr>
            <a:xfrm rot="10800000">
              <a:off x="463031" y="188640"/>
              <a:ext cx="2320600" cy="2016224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6ED167-4471-4174-A6EB-FDF22538A5A3}"/>
              </a:ext>
            </a:extLst>
          </p:cNvPr>
          <p:cNvSpPr txBox="1"/>
          <p:nvPr/>
        </p:nvSpPr>
        <p:spPr>
          <a:xfrm>
            <a:off x="3359696" y="1196753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타 프로그램 대비 장점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CFA81-117E-4FC9-89C7-284C08B2CB00}"/>
              </a:ext>
            </a:extLst>
          </p:cNvPr>
          <p:cNvSpPr txBox="1"/>
          <p:nvPr/>
        </p:nvSpPr>
        <p:spPr>
          <a:xfrm>
            <a:off x="2000829" y="2624278"/>
            <a:ext cx="84249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아기자기한 디자인으로 사용자에게 친숙함</a:t>
            </a:r>
          </a:p>
          <a:p>
            <a:endParaRPr lang="en-US" altLang="ko-KR" sz="14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 레벨 맞춤형 문제 제공</a:t>
            </a:r>
            <a:endParaRPr lang="en-US" altLang="ko-KR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토익 문제를 풀 때 보상이 주어짐</a:t>
            </a:r>
            <a:endParaRPr lang="en-US" altLang="ko-KR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단어 암기기능 제공</a:t>
            </a:r>
            <a:endParaRPr lang="en-US" altLang="ko-KR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ko-KR" altLang="en-US" sz="28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번개 4">
            <a:extLst>
              <a:ext uri="{FF2B5EF4-FFF2-40B4-BE49-F238E27FC236}">
                <a16:creationId xmlns:a16="http://schemas.microsoft.com/office/drawing/2014/main" id="{E35A0A47-59EB-491E-849E-D5D2531BC431}"/>
              </a:ext>
            </a:extLst>
          </p:cNvPr>
          <p:cNvSpPr/>
          <p:nvPr/>
        </p:nvSpPr>
        <p:spPr>
          <a:xfrm>
            <a:off x="1400244" y="2741888"/>
            <a:ext cx="440221" cy="324651"/>
          </a:xfrm>
          <a:prstGeom prst="lightningBol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번개 9">
            <a:extLst>
              <a:ext uri="{FF2B5EF4-FFF2-40B4-BE49-F238E27FC236}">
                <a16:creationId xmlns:a16="http://schemas.microsoft.com/office/drawing/2014/main" id="{28D837AE-7113-4C31-92BD-2928805EBD15}"/>
              </a:ext>
            </a:extLst>
          </p:cNvPr>
          <p:cNvSpPr/>
          <p:nvPr/>
        </p:nvSpPr>
        <p:spPr>
          <a:xfrm>
            <a:off x="1400243" y="3367311"/>
            <a:ext cx="440221" cy="324651"/>
          </a:xfrm>
          <a:prstGeom prst="lightningBol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번개 10">
            <a:extLst>
              <a:ext uri="{FF2B5EF4-FFF2-40B4-BE49-F238E27FC236}">
                <a16:creationId xmlns:a16="http://schemas.microsoft.com/office/drawing/2014/main" id="{74BEE393-9909-4751-AB75-F469526031AA}"/>
              </a:ext>
            </a:extLst>
          </p:cNvPr>
          <p:cNvSpPr/>
          <p:nvPr/>
        </p:nvSpPr>
        <p:spPr>
          <a:xfrm>
            <a:off x="1400243" y="4016223"/>
            <a:ext cx="440221" cy="324651"/>
          </a:xfrm>
          <a:prstGeom prst="lightningBol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번개 11">
            <a:extLst>
              <a:ext uri="{FF2B5EF4-FFF2-40B4-BE49-F238E27FC236}">
                <a16:creationId xmlns:a16="http://schemas.microsoft.com/office/drawing/2014/main" id="{F251F64B-1CA7-442E-8A77-6DF2DE392E9B}"/>
              </a:ext>
            </a:extLst>
          </p:cNvPr>
          <p:cNvSpPr/>
          <p:nvPr/>
        </p:nvSpPr>
        <p:spPr>
          <a:xfrm>
            <a:off x="1400243" y="4665135"/>
            <a:ext cx="440221" cy="324651"/>
          </a:xfrm>
          <a:prstGeom prst="lightningBol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16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>
            <a:extLst>
              <a:ext uri="{FF2B5EF4-FFF2-40B4-BE49-F238E27FC236}">
                <a16:creationId xmlns:a16="http://schemas.microsoft.com/office/drawing/2014/main" id="{E5427346-F183-479C-B8CC-5E59C798D261}"/>
              </a:ext>
            </a:extLst>
          </p:cNvPr>
          <p:cNvGrpSpPr/>
          <p:nvPr/>
        </p:nvGrpSpPr>
        <p:grpSpPr>
          <a:xfrm>
            <a:off x="7176120" y="1002607"/>
            <a:ext cx="3140487" cy="1525143"/>
            <a:chOff x="7347033" y="1181870"/>
            <a:chExt cx="3140487" cy="1525143"/>
          </a:xfrm>
        </p:grpSpPr>
        <p:grpSp>
          <p:nvGrpSpPr>
            <p:cNvPr id="40" name="Group 14">
              <a:extLst>
                <a:ext uri="{FF2B5EF4-FFF2-40B4-BE49-F238E27FC236}">
                  <a16:creationId xmlns:a16="http://schemas.microsoft.com/office/drawing/2014/main" id="{E142E349-4319-476E-9522-F3DD4D675CD5}"/>
                </a:ext>
              </a:extLst>
            </p:cNvPr>
            <p:cNvGrpSpPr/>
            <p:nvPr/>
          </p:nvGrpSpPr>
          <p:grpSpPr>
            <a:xfrm>
              <a:off x="7537931" y="1181870"/>
              <a:ext cx="2949589" cy="1313548"/>
              <a:chOff x="5672811" y="1681187"/>
              <a:chExt cx="2355573" cy="968652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BEA5FB5-E5C9-4D50-8B01-8D56795D111A}"/>
                  </a:ext>
                </a:extLst>
              </p:cNvPr>
              <p:cNvSpPr txBox="1"/>
              <p:nvPr/>
            </p:nvSpPr>
            <p:spPr>
              <a:xfrm>
                <a:off x="5672811" y="1681187"/>
                <a:ext cx="2355573" cy="47662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3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이자룡</a:t>
                </a:r>
                <a:endParaRPr lang="ko-KR" alt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ED0C63E-4851-44B0-9306-9C20CB23CA26}"/>
                  </a:ext>
                </a:extLst>
              </p:cNvPr>
              <p:cNvSpPr txBox="1"/>
              <p:nvPr/>
            </p:nvSpPr>
            <p:spPr>
              <a:xfrm>
                <a:off x="5679175" y="2264000"/>
                <a:ext cx="2349209" cy="38583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400" b="1" dirty="0"/>
                  <a:t>팀장</a:t>
                </a:r>
                <a:endParaRPr lang="en-US" altLang="ko-KR" sz="1400" b="1" dirty="0"/>
              </a:p>
              <a:p>
                <a:r>
                  <a:rPr lang="ko-KR" altLang="en-US" sz="1400" b="1" dirty="0"/>
                  <a:t>클라이언트 개발 </a:t>
                </a:r>
                <a:r>
                  <a:rPr lang="en-US" altLang="ko-KR" sz="1400" b="1" dirty="0"/>
                  <a:t>- </a:t>
                </a:r>
                <a:r>
                  <a:rPr lang="en-US" altLang="ko-KR" sz="1400" b="1" dirty="0" err="1"/>
                  <a:t>Vuetify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3" name="Rectangle 17">
              <a:extLst>
                <a:ext uri="{FF2B5EF4-FFF2-40B4-BE49-F238E27FC236}">
                  <a16:creationId xmlns:a16="http://schemas.microsoft.com/office/drawing/2014/main" id="{CCB786B9-E981-43D5-A1AD-6DDAE1100418}"/>
                </a:ext>
              </a:extLst>
            </p:cNvPr>
            <p:cNvSpPr/>
            <p:nvPr/>
          </p:nvSpPr>
          <p:spPr>
            <a:xfrm>
              <a:off x="7347033" y="1242471"/>
              <a:ext cx="146454" cy="146454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FEC4F15-27F0-44C5-ACAD-04961FC17DFA}"/>
              </a:ext>
            </a:extLst>
          </p:cNvPr>
          <p:cNvGrpSpPr/>
          <p:nvPr/>
        </p:nvGrpSpPr>
        <p:grpSpPr>
          <a:xfrm>
            <a:off x="8473532" y="3626092"/>
            <a:ext cx="3328611" cy="1629177"/>
            <a:chOff x="8751634" y="4293421"/>
            <a:chExt cx="3328611" cy="1629177"/>
          </a:xfrm>
        </p:grpSpPr>
        <p:grpSp>
          <p:nvGrpSpPr>
            <p:cNvPr id="44" name="Group 18">
              <a:extLst>
                <a:ext uri="{FF2B5EF4-FFF2-40B4-BE49-F238E27FC236}">
                  <a16:creationId xmlns:a16="http://schemas.microsoft.com/office/drawing/2014/main" id="{14F98F8A-FD1C-464A-B2CC-C7CD40A419AF}"/>
                </a:ext>
              </a:extLst>
            </p:cNvPr>
            <p:cNvGrpSpPr/>
            <p:nvPr/>
          </p:nvGrpSpPr>
          <p:grpSpPr>
            <a:xfrm>
              <a:off x="8999739" y="4293421"/>
              <a:ext cx="3080506" cy="1090987"/>
              <a:chOff x="6212679" y="4607983"/>
              <a:chExt cx="2419499" cy="804529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70C8D4E-CA74-4D2E-AA42-D80B3E4CE8D3}"/>
                  </a:ext>
                </a:extLst>
              </p:cNvPr>
              <p:cNvSpPr txBox="1"/>
              <p:nvPr/>
            </p:nvSpPr>
            <p:spPr>
              <a:xfrm>
                <a:off x="6212679" y="4607983"/>
                <a:ext cx="2355573" cy="47662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3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박수진</a:t>
                </a:r>
                <a:endParaRPr lang="ko-KR" alt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5E1ED93-35E8-4151-99BB-87BBC65C398F}"/>
                  </a:ext>
                </a:extLst>
              </p:cNvPr>
              <p:cNvSpPr txBox="1"/>
              <p:nvPr/>
            </p:nvSpPr>
            <p:spPr>
              <a:xfrm>
                <a:off x="6282969" y="5208244"/>
                <a:ext cx="2349209" cy="20426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/>
                  <a:t>DB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7" name="Rectangle 21">
              <a:extLst>
                <a:ext uri="{FF2B5EF4-FFF2-40B4-BE49-F238E27FC236}">
                  <a16:creationId xmlns:a16="http://schemas.microsoft.com/office/drawing/2014/main" id="{D24AD48C-D32E-4725-A119-F23FFF7F2A80}"/>
                </a:ext>
              </a:extLst>
            </p:cNvPr>
            <p:cNvSpPr/>
            <p:nvPr/>
          </p:nvSpPr>
          <p:spPr>
            <a:xfrm>
              <a:off x="8751634" y="4458056"/>
              <a:ext cx="146454" cy="146454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B041A69-788C-49D4-BCB3-AF1978654319}"/>
              </a:ext>
            </a:extLst>
          </p:cNvPr>
          <p:cNvGrpSpPr/>
          <p:nvPr/>
        </p:nvGrpSpPr>
        <p:grpSpPr>
          <a:xfrm>
            <a:off x="408948" y="2150732"/>
            <a:ext cx="3248511" cy="1504057"/>
            <a:chOff x="256185" y="3258286"/>
            <a:chExt cx="3248511" cy="1504057"/>
          </a:xfrm>
        </p:grpSpPr>
        <p:grpSp>
          <p:nvGrpSpPr>
            <p:cNvPr id="48" name="Group 22">
              <a:extLst>
                <a:ext uri="{FF2B5EF4-FFF2-40B4-BE49-F238E27FC236}">
                  <a16:creationId xmlns:a16="http://schemas.microsoft.com/office/drawing/2014/main" id="{B446E19E-D63B-4EC6-8044-A4B67ADD980D}"/>
                </a:ext>
              </a:extLst>
            </p:cNvPr>
            <p:cNvGrpSpPr/>
            <p:nvPr/>
          </p:nvGrpSpPr>
          <p:grpSpPr>
            <a:xfrm>
              <a:off x="256185" y="3258286"/>
              <a:ext cx="3049644" cy="1044942"/>
              <a:chOff x="195275" y="4234476"/>
              <a:chExt cx="2435478" cy="770574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7313C55-4713-49FA-BB17-6EA08EB173F6}"/>
                  </a:ext>
                </a:extLst>
              </p:cNvPr>
              <p:cNvSpPr txBox="1"/>
              <p:nvPr/>
            </p:nvSpPr>
            <p:spPr>
              <a:xfrm>
                <a:off x="275180" y="4234476"/>
                <a:ext cx="2355573" cy="47662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ko-KR" altLang="en-US" sz="3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제태경</a:t>
                </a:r>
                <a:endParaRPr lang="ko-KR" alt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00C2D11-DB94-4910-B6D4-CB9E8E694FBA}"/>
                  </a:ext>
                </a:extLst>
              </p:cNvPr>
              <p:cNvSpPr txBox="1"/>
              <p:nvPr/>
            </p:nvSpPr>
            <p:spPr>
              <a:xfrm>
                <a:off x="195275" y="4778085"/>
                <a:ext cx="2349209" cy="2269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ko-KR" altLang="en-US" sz="1400" b="1" dirty="0"/>
                  <a:t>서버 개발 </a:t>
                </a:r>
                <a:r>
                  <a:rPr lang="en-US" altLang="ko-KR" sz="1400" b="1" dirty="0"/>
                  <a:t>- PHP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1" name="Rectangle 25">
              <a:extLst>
                <a:ext uri="{FF2B5EF4-FFF2-40B4-BE49-F238E27FC236}">
                  <a16:creationId xmlns:a16="http://schemas.microsoft.com/office/drawing/2014/main" id="{4618E988-669D-41BE-8683-752315B46090}"/>
                </a:ext>
              </a:extLst>
            </p:cNvPr>
            <p:cNvSpPr/>
            <p:nvPr/>
          </p:nvSpPr>
          <p:spPr>
            <a:xfrm>
              <a:off x="3358242" y="3297801"/>
              <a:ext cx="146454" cy="146454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8694852-1D9B-4EB2-B581-7B04E1B962EA}"/>
              </a:ext>
            </a:extLst>
          </p:cNvPr>
          <p:cNvGrpSpPr/>
          <p:nvPr/>
        </p:nvGrpSpPr>
        <p:grpSpPr>
          <a:xfrm>
            <a:off x="3599226" y="846569"/>
            <a:ext cx="4725951" cy="4906425"/>
            <a:chOff x="3733024" y="1387577"/>
            <a:chExt cx="4725951" cy="4906425"/>
          </a:xfrm>
        </p:grpSpPr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7EEA5425-B899-4A9D-80DB-DA100F896F56}"/>
                </a:ext>
              </a:extLst>
            </p:cNvPr>
            <p:cNvSpPr/>
            <p:nvPr/>
          </p:nvSpPr>
          <p:spPr>
            <a:xfrm rot="19334430">
              <a:off x="4319776" y="2421350"/>
              <a:ext cx="3345528" cy="3872652"/>
            </a:xfrm>
            <a:custGeom>
              <a:avLst/>
              <a:gdLst/>
              <a:ahLst/>
              <a:cxnLst/>
              <a:rect l="l" t="t" r="r" b="b"/>
              <a:pathLst>
                <a:path w="4039355" h="4675800">
                  <a:moveTo>
                    <a:pt x="4034497" y="0"/>
                  </a:moveTo>
                  <a:lnTo>
                    <a:pt x="4039355" y="1157334"/>
                  </a:lnTo>
                  <a:lnTo>
                    <a:pt x="4036521" y="1158088"/>
                  </a:lnTo>
                  <a:lnTo>
                    <a:pt x="4036521" y="4184468"/>
                  </a:lnTo>
                  <a:lnTo>
                    <a:pt x="2880543" y="4184469"/>
                  </a:lnTo>
                  <a:lnTo>
                    <a:pt x="2880543" y="2372299"/>
                  </a:lnTo>
                  <a:lnTo>
                    <a:pt x="1096372" y="4675800"/>
                  </a:lnTo>
                  <a:lnTo>
                    <a:pt x="242442" y="4014390"/>
                  </a:lnTo>
                  <a:lnTo>
                    <a:pt x="2044770" y="1687448"/>
                  </a:lnTo>
                  <a:lnTo>
                    <a:pt x="296924" y="2151986"/>
                  </a:lnTo>
                  <a:lnTo>
                    <a:pt x="0" y="1034791"/>
                  </a:lnTo>
                  <a:lnTo>
                    <a:pt x="2097708" y="477269"/>
                  </a:lnTo>
                  <a:lnTo>
                    <a:pt x="2101111" y="490677"/>
                  </a:lnTo>
                  <a:close/>
                </a:path>
              </a:pathLst>
            </a:custGeom>
            <a:solidFill>
              <a:srgbClr val="FFC000">
                <a:alpha val="8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71C"/>
                </a:solidFill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34B4A94E-D15A-484E-9FCF-93ACE46EB8F0}"/>
                </a:ext>
              </a:extLst>
            </p:cNvPr>
            <p:cNvGrpSpPr/>
            <p:nvPr/>
          </p:nvGrpSpPr>
          <p:grpSpPr>
            <a:xfrm>
              <a:off x="5452621" y="1387577"/>
              <a:ext cx="1286757" cy="1286757"/>
              <a:chOff x="5452621" y="1387577"/>
              <a:chExt cx="1286757" cy="1286757"/>
            </a:xfrm>
          </p:grpSpPr>
          <p:sp>
            <p:nvSpPr>
              <p:cNvPr id="38" name="Oval 12">
                <a:extLst>
                  <a:ext uri="{FF2B5EF4-FFF2-40B4-BE49-F238E27FC236}">
                    <a16:creationId xmlns:a16="http://schemas.microsoft.com/office/drawing/2014/main" id="{443B8864-8A3F-4E31-927A-A454DD6712DC}"/>
                  </a:ext>
                </a:extLst>
              </p:cNvPr>
              <p:cNvSpPr/>
              <p:nvPr/>
            </p:nvSpPr>
            <p:spPr>
              <a:xfrm>
                <a:off x="5452621" y="1387577"/>
                <a:ext cx="1286757" cy="1286757"/>
              </a:xfrm>
              <a:prstGeom prst="ellipse">
                <a:avLst/>
              </a:prstGeom>
              <a:solidFill>
                <a:srgbClr val="FFC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Oval 13">
                <a:extLst>
                  <a:ext uri="{FF2B5EF4-FFF2-40B4-BE49-F238E27FC236}">
                    <a16:creationId xmlns:a16="http://schemas.microsoft.com/office/drawing/2014/main" id="{01F8ECC7-D666-4A64-BA6F-C5AB1997A539}"/>
                  </a:ext>
                </a:extLst>
              </p:cNvPr>
              <p:cNvSpPr/>
              <p:nvPr/>
            </p:nvSpPr>
            <p:spPr>
              <a:xfrm>
                <a:off x="5598789" y="1533745"/>
                <a:ext cx="994419" cy="9944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5664A1F-76F3-4FD4-B702-19D0A85ADD16}"/>
                </a:ext>
              </a:extLst>
            </p:cNvPr>
            <p:cNvGrpSpPr/>
            <p:nvPr/>
          </p:nvGrpSpPr>
          <p:grpSpPr>
            <a:xfrm>
              <a:off x="3733024" y="4071087"/>
              <a:ext cx="1286757" cy="1286757"/>
              <a:chOff x="3733024" y="4071087"/>
              <a:chExt cx="1286757" cy="1286757"/>
            </a:xfrm>
          </p:grpSpPr>
          <p:sp>
            <p:nvSpPr>
              <p:cNvPr id="36" name="Oval 10">
                <a:extLst>
                  <a:ext uri="{FF2B5EF4-FFF2-40B4-BE49-F238E27FC236}">
                    <a16:creationId xmlns:a16="http://schemas.microsoft.com/office/drawing/2014/main" id="{384E0D75-1A78-47B4-B218-6D2F131E7B93}"/>
                  </a:ext>
                </a:extLst>
              </p:cNvPr>
              <p:cNvSpPr/>
              <p:nvPr/>
            </p:nvSpPr>
            <p:spPr>
              <a:xfrm>
                <a:off x="3733024" y="4071087"/>
                <a:ext cx="1286757" cy="1286757"/>
              </a:xfrm>
              <a:prstGeom prst="ellipse">
                <a:avLst/>
              </a:prstGeom>
              <a:solidFill>
                <a:srgbClr val="FFC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Oval 11">
                <a:extLst>
                  <a:ext uri="{FF2B5EF4-FFF2-40B4-BE49-F238E27FC236}">
                    <a16:creationId xmlns:a16="http://schemas.microsoft.com/office/drawing/2014/main" id="{855C9872-E348-4AE9-96C9-B67275941769}"/>
                  </a:ext>
                </a:extLst>
              </p:cNvPr>
              <p:cNvSpPr/>
              <p:nvPr/>
            </p:nvSpPr>
            <p:spPr>
              <a:xfrm>
                <a:off x="3879192" y="4217255"/>
                <a:ext cx="994419" cy="9944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C1B0106A-E3FB-49E7-8FCE-E3141905FC41}"/>
                </a:ext>
              </a:extLst>
            </p:cNvPr>
            <p:cNvGrpSpPr/>
            <p:nvPr/>
          </p:nvGrpSpPr>
          <p:grpSpPr>
            <a:xfrm>
              <a:off x="7172218" y="4071087"/>
              <a:ext cx="1286757" cy="1286757"/>
              <a:chOff x="7172218" y="4071087"/>
              <a:chExt cx="1286757" cy="1286757"/>
            </a:xfrm>
          </p:grpSpPr>
          <p:sp>
            <p:nvSpPr>
              <p:cNvPr id="34" name="Oval 8">
                <a:extLst>
                  <a:ext uri="{FF2B5EF4-FFF2-40B4-BE49-F238E27FC236}">
                    <a16:creationId xmlns:a16="http://schemas.microsoft.com/office/drawing/2014/main" id="{C5FCD06F-C6AF-427E-B958-F990E2285426}"/>
                  </a:ext>
                </a:extLst>
              </p:cNvPr>
              <p:cNvSpPr/>
              <p:nvPr/>
            </p:nvSpPr>
            <p:spPr>
              <a:xfrm>
                <a:off x="7172218" y="4071087"/>
                <a:ext cx="1286757" cy="1286757"/>
              </a:xfrm>
              <a:prstGeom prst="ellipse">
                <a:avLst/>
              </a:prstGeom>
              <a:solidFill>
                <a:srgbClr val="FFC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Oval 9">
                <a:extLst>
                  <a:ext uri="{FF2B5EF4-FFF2-40B4-BE49-F238E27FC236}">
                    <a16:creationId xmlns:a16="http://schemas.microsoft.com/office/drawing/2014/main" id="{BFE54914-6336-437D-9E0E-CF8E392405E2}"/>
                  </a:ext>
                </a:extLst>
              </p:cNvPr>
              <p:cNvSpPr/>
              <p:nvPr/>
            </p:nvSpPr>
            <p:spPr>
              <a:xfrm>
                <a:off x="7318386" y="4217255"/>
                <a:ext cx="994419" cy="9944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F4B49B4-62DA-49F2-A294-E9AB8079BBA5}"/>
              </a:ext>
            </a:extLst>
          </p:cNvPr>
          <p:cNvSpPr txBox="1"/>
          <p:nvPr/>
        </p:nvSpPr>
        <p:spPr>
          <a:xfrm>
            <a:off x="784265" y="56627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원역할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BFE1B5-A11A-4D38-939E-AFE752B9D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034" y="1142796"/>
            <a:ext cx="646331" cy="6463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050F860-5B5B-43BF-8596-28BB4D51A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07" y="3832254"/>
            <a:ext cx="637160" cy="637160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A8A28550-0934-43E5-8437-317B7E3DF9A6}"/>
              </a:ext>
            </a:extLst>
          </p:cNvPr>
          <p:cNvGrpSpPr/>
          <p:nvPr/>
        </p:nvGrpSpPr>
        <p:grpSpPr>
          <a:xfrm>
            <a:off x="4981069" y="5139457"/>
            <a:ext cx="3249022" cy="1629175"/>
            <a:chOff x="8751634" y="4293423"/>
            <a:chExt cx="3249022" cy="1629175"/>
          </a:xfrm>
        </p:grpSpPr>
        <p:grpSp>
          <p:nvGrpSpPr>
            <p:cNvPr id="53" name="Group 18">
              <a:extLst>
                <a:ext uri="{FF2B5EF4-FFF2-40B4-BE49-F238E27FC236}">
                  <a16:creationId xmlns:a16="http://schemas.microsoft.com/office/drawing/2014/main" id="{77C4889B-6705-4C97-AB29-5A15E5C6383B}"/>
                </a:ext>
              </a:extLst>
            </p:cNvPr>
            <p:cNvGrpSpPr/>
            <p:nvPr/>
          </p:nvGrpSpPr>
          <p:grpSpPr>
            <a:xfrm>
              <a:off x="8999739" y="4293423"/>
              <a:ext cx="3000917" cy="1294465"/>
              <a:chOff x="6212679" y="4607983"/>
              <a:chExt cx="2356988" cy="954580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BB2E45E-62A1-4FFD-B598-FC008DE911FD}"/>
                  </a:ext>
                </a:extLst>
              </p:cNvPr>
              <p:cNvSpPr txBox="1"/>
              <p:nvPr/>
            </p:nvSpPr>
            <p:spPr>
              <a:xfrm>
                <a:off x="6212679" y="4607983"/>
                <a:ext cx="2355573" cy="47662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3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박명인</a:t>
                </a:r>
                <a:endParaRPr lang="ko-KR" alt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1A1EDA1-EBA9-44B3-AB3F-5B0188ABDF5D}"/>
                  </a:ext>
                </a:extLst>
              </p:cNvPr>
              <p:cNvSpPr txBox="1"/>
              <p:nvPr/>
            </p:nvSpPr>
            <p:spPr>
              <a:xfrm>
                <a:off x="6220458" y="5358295"/>
                <a:ext cx="2349209" cy="20426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4" name="Rectangle 21">
              <a:extLst>
                <a:ext uri="{FF2B5EF4-FFF2-40B4-BE49-F238E27FC236}">
                  <a16:creationId xmlns:a16="http://schemas.microsoft.com/office/drawing/2014/main" id="{E612D793-9BC7-4D01-8294-48F3742647D3}"/>
                </a:ext>
              </a:extLst>
            </p:cNvPr>
            <p:cNvSpPr/>
            <p:nvPr/>
          </p:nvSpPr>
          <p:spPr>
            <a:xfrm>
              <a:off x="8751634" y="4458056"/>
              <a:ext cx="146454" cy="146454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6" name="그림 65">
            <a:extLst>
              <a:ext uri="{FF2B5EF4-FFF2-40B4-BE49-F238E27FC236}">
                <a16:creationId xmlns:a16="http://schemas.microsoft.com/office/drawing/2014/main" id="{B7491004-FC35-4F19-BD51-9376119A6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751" y="3832254"/>
            <a:ext cx="637160" cy="63716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02074FF-AB02-4C8B-ABC9-CC0A81E90C51}"/>
              </a:ext>
            </a:extLst>
          </p:cNvPr>
          <p:cNvSpPr/>
          <p:nvPr/>
        </p:nvSpPr>
        <p:spPr>
          <a:xfrm>
            <a:off x="5186665" y="5979132"/>
            <a:ext cx="21034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/>
              <a:t>디자인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포토샵 </a:t>
            </a:r>
            <a:r>
              <a:rPr lang="en-US" altLang="ko-KR" sz="1600" b="1" dirty="0"/>
              <a:t>CS2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08177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96969DD-DE6F-4703-BA75-FD739D838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01"/>
          <a:stretch/>
        </p:blipFill>
        <p:spPr>
          <a:xfrm>
            <a:off x="0" y="1196752"/>
            <a:ext cx="11881699" cy="573325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1F9794C-D327-4798-97E5-35FA7EB4B8EC}"/>
              </a:ext>
            </a:extLst>
          </p:cNvPr>
          <p:cNvSpPr/>
          <p:nvPr/>
        </p:nvSpPr>
        <p:spPr>
          <a:xfrm>
            <a:off x="2351584" y="260648"/>
            <a:ext cx="7920880" cy="648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SW </a:t>
            </a:r>
            <a:r>
              <a:rPr lang="ko-KR" altLang="en-US" sz="2800" b="1" dirty="0"/>
              <a:t>시스템 구성도</a:t>
            </a:r>
          </a:p>
        </p:txBody>
      </p:sp>
    </p:spTree>
    <p:extLst>
      <p:ext uri="{BB962C8B-B14F-4D97-AF65-F5344CB8AC3E}">
        <p14:creationId xmlns:p14="http://schemas.microsoft.com/office/powerpoint/2010/main" val="556409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1F9794C-D327-4798-97E5-35FA7EB4B8EC}"/>
              </a:ext>
            </a:extLst>
          </p:cNvPr>
          <p:cNvSpPr/>
          <p:nvPr/>
        </p:nvSpPr>
        <p:spPr>
          <a:xfrm>
            <a:off x="2351584" y="260648"/>
            <a:ext cx="7920880" cy="648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기능 구성도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8C43468-276A-48C2-A115-21B9C13BD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17292" y="-1576463"/>
            <a:ext cx="5357416" cy="1119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002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280</Words>
  <Application>Microsoft Office PowerPoint</Application>
  <PresentationFormat>와이드스크린</PresentationFormat>
  <Paragraphs>85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HY헤드라인M</vt:lpstr>
      <vt:lpstr>나눔고딕</vt:lpstr>
      <vt:lpstr>맑은 고딕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20171016</dc:creator>
  <cp:lastModifiedBy>이 자룡</cp:lastModifiedBy>
  <cp:revision>39</cp:revision>
  <dcterms:created xsi:type="dcterms:W3CDTF">2019-04-10T05:39:07Z</dcterms:created>
  <dcterms:modified xsi:type="dcterms:W3CDTF">2019-10-03T05:33:56Z</dcterms:modified>
</cp:coreProperties>
</file>