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9DC19-8D86-47E1-B953-A1BC3EE3BF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07B570-984A-47B6-B129-85DD76C1F58B}">
      <dgm:prSet/>
      <dgm:spPr/>
      <dgm:t>
        <a:bodyPr/>
        <a:lstStyle/>
        <a:p>
          <a:r>
            <a:rPr lang="ko-KR"/>
            <a:t>서로 다른 </a:t>
          </a:r>
          <a:r>
            <a:rPr lang="en-US"/>
            <a:t>Entity </a:t>
          </a:r>
          <a:r>
            <a:rPr lang="ko-KR"/>
            <a:t>간에 연관성이 있다면</a:t>
          </a:r>
          <a:r>
            <a:rPr lang="en-US"/>
            <a:t>, </a:t>
          </a:r>
          <a:r>
            <a:rPr lang="ko-KR"/>
            <a:t>관계가 성립한다</a:t>
          </a:r>
          <a:r>
            <a:rPr lang="en-US"/>
            <a:t>.</a:t>
          </a:r>
        </a:p>
      </dgm:t>
    </dgm:pt>
    <dgm:pt modelId="{0D0D9440-7C8C-4D12-B56F-90886DA198CD}" type="parTrans" cxnId="{D0D237DE-E2A2-48CC-9AE5-D2D7299C9B16}">
      <dgm:prSet/>
      <dgm:spPr/>
      <dgm:t>
        <a:bodyPr/>
        <a:lstStyle/>
        <a:p>
          <a:endParaRPr lang="en-US"/>
        </a:p>
      </dgm:t>
    </dgm:pt>
    <dgm:pt modelId="{4E06AD88-5FE1-4F5F-9057-391947951542}" type="sibTrans" cxnId="{D0D237DE-E2A2-48CC-9AE5-D2D7299C9B16}">
      <dgm:prSet/>
      <dgm:spPr/>
      <dgm:t>
        <a:bodyPr/>
        <a:lstStyle/>
        <a:p>
          <a:endParaRPr lang="en-US"/>
        </a:p>
      </dgm:t>
    </dgm:pt>
    <dgm:pt modelId="{445F0E82-7119-4441-B20F-17F034F9EECB}">
      <dgm:prSet/>
      <dgm:spPr/>
      <dgm:t>
        <a:bodyPr/>
        <a:lstStyle/>
        <a:p>
          <a:r>
            <a:rPr lang="ko-KR"/>
            <a:t>단</a:t>
          </a:r>
          <a:r>
            <a:rPr lang="en-US"/>
            <a:t>, </a:t>
          </a:r>
          <a:r>
            <a:rPr lang="ko-KR"/>
            <a:t>두 관계 사이의 </a:t>
          </a:r>
          <a:r>
            <a:rPr lang="en-US"/>
            <a:t>Minimum</a:t>
          </a:r>
          <a:r>
            <a:rPr lang="ko-KR"/>
            <a:t>과 </a:t>
          </a:r>
          <a:r>
            <a:rPr lang="en-US"/>
            <a:t>Maximum</a:t>
          </a:r>
          <a:r>
            <a:rPr lang="ko-KR"/>
            <a:t>에 대해 알아야 한다</a:t>
          </a:r>
          <a:r>
            <a:rPr lang="en-US"/>
            <a:t>!</a:t>
          </a:r>
        </a:p>
      </dgm:t>
    </dgm:pt>
    <dgm:pt modelId="{11E99F58-6D4A-48EA-97B3-0721B991568E}" type="parTrans" cxnId="{CECC6DC1-C925-402A-9592-16436687F687}">
      <dgm:prSet/>
      <dgm:spPr/>
      <dgm:t>
        <a:bodyPr/>
        <a:lstStyle/>
        <a:p>
          <a:endParaRPr lang="en-US"/>
        </a:p>
      </dgm:t>
    </dgm:pt>
    <dgm:pt modelId="{81D4CBF3-415C-4EFA-8576-5C35594A4E48}" type="sibTrans" cxnId="{CECC6DC1-C925-402A-9592-16436687F687}">
      <dgm:prSet/>
      <dgm:spPr/>
      <dgm:t>
        <a:bodyPr/>
        <a:lstStyle/>
        <a:p>
          <a:endParaRPr lang="en-US"/>
        </a:p>
      </dgm:t>
    </dgm:pt>
    <dgm:pt modelId="{CE7B2609-AE62-4530-B18D-ED6D88650845}" type="pres">
      <dgm:prSet presAssocID="{0869DC19-8D86-47E1-B953-A1BC3EE3BF1A}" presName="linear" presStyleCnt="0">
        <dgm:presLayoutVars>
          <dgm:animLvl val="lvl"/>
          <dgm:resizeHandles val="exact"/>
        </dgm:presLayoutVars>
      </dgm:prSet>
      <dgm:spPr/>
    </dgm:pt>
    <dgm:pt modelId="{02AE2B1F-20CE-4012-A2F3-9DBC9353681E}" type="pres">
      <dgm:prSet presAssocID="{F107B570-984A-47B6-B129-85DD76C1F5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29E691-B4C3-413E-9EED-FF796E2C7DF1}" type="pres">
      <dgm:prSet presAssocID="{4E06AD88-5FE1-4F5F-9057-391947951542}" presName="spacer" presStyleCnt="0"/>
      <dgm:spPr/>
    </dgm:pt>
    <dgm:pt modelId="{51A730A8-99E2-4E18-BBB8-2AA7D0C88838}" type="pres">
      <dgm:prSet presAssocID="{445F0E82-7119-4441-B20F-17F034F9EE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868869-0B3C-466C-8B2F-66AF35935358}" type="presOf" srcId="{445F0E82-7119-4441-B20F-17F034F9EECB}" destId="{51A730A8-99E2-4E18-BBB8-2AA7D0C88838}" srcOrd="0" destOrd="0" presId="urn:microsoft.com/office/officeart/2005/8/layout/vList2"/>
    <dgm:cxn modelId="{FE5D30A2-D410-4993-A490-52EF52C9B0D1}" type="presOf" srcId="{0869DC19-8D86-47E1-B953-A1BC3EE3BF1A}" destId="{CE7B2609-AE62-4530-B18D-ED6D88650845}" srcOrd="0" destOrd="0" presId="urn:microsoft.com/office/officeart/2005/8/layout/vList2"/>
    <dgm:cxn modelId="{CECC6DC1-C925-402A-9592-16436687F687}" srcId="{0869DC19-8D86-47E1-B953-A1BC3EE3BF1A}" destId="{445F0E82-7119-4441-B20F-17F034F9EECB}" srcOrd="1" destOrd="0" parTransId="{11E99F58-6D4A-48EA-97B3-0721B991568E}" sibTransId="{81D4CBF3-415C-4EFA-8576-5C35594A4E48}"/>
    <dgm:cxn modelId="{A994CDD8-2C40-4B69-9ED2-2E9EA8B81D10}" type="presOf" srcId="{F107B570-984A-47B6-B129-85DD76C1F58B}" destId="{02AE2B1F-20CE-4012-A2F3-9DBC9353681E}" srcOrd="0" destOrd="0" presId="urn:microsoft.com/office/officeart/2005/8/layout/vList2"/>
    <dgm:cxn modelId="{D0D237DE-E2A2-48CC-9AE5-D2D7299C9B16}" srcId="{0869DC19-8D86-47E1-B953-A1BC3EE3BF1A}" destId="{F107B570-984A-47B6-B129-85DD76C1F58B}" srcOrd="0" destOrd="0" parTransId="{0D0D9440-7C8C-4D12-B56F-90886DA198CD}" sibTransId="{4E06AD88-5FE1-4F5F-9057-391947951542}"/>
    <dgm:cxn modelId="{BC0A5ABD-F86E-416A-9FEF-823905F3805F}" type="presParOf" srcId="{CE7B2609-AE62-4530-B18D-ED6D88650845}" destId="{02AE2B1F-20CE-4012-A2F3-9DBC9353681E}" srcOrd="0" destOrd="0" presId="urn:microsoft.com/office/officeart/2005/8/layout/vList2"/>
    <dgm:cxn modelId="{34F28543-EA6A-423C-9571-13238AC9373E}" type="presParOf" srcId="{CE7B2609-AE62-4530-B18D-ED6D88650845}" destId="{8929E691-B4C3-413E-9EED-FF796E2C7DF1}" srcOrd="1" destOrd="0" presId="urn:microsoft.com/office/officeart/2005/8/layout/vList2"/>
    <dgm:cxn modelId="{A4A309C0-0EE6-4FBD-A5E2-03822BDD45E7}" type="presParOf" srcId="{CE7B2609-AE62-4530-B18D-ED6D88650845}" destId="{51A730A8-99E2-4E18-BBB8-2AA7D0C888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243A9D-B430-43C7-B293-D22DD44B6E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B450F6-B849-4F64-AEF4-0A159A8FEBDF}">
      <dgm:prSet/>
      <dgm:spPr/>
      <dgm:t>
        <a:bodyPr/>
        <a:lstStyle/>
        <a:p>
          <a:r>
            <a:rPr lang="en-US"/>
            <a:t>One to Many</a:t>
          </a:r>
        </a:p>
      </dgm:t>
    </dgm:pt>
    <dgm:pt modelId="{E9BFE621-07EF-4CD7-A2D3-6E23F3719233}" type="parTrans" cxnId="{D692AC5D-2D67-42C7-82C4-82467F880ED9}">
      <dgm:prSet/>
      <dgm:spPr/>
      <dgm:t>
        <a:bodyPr/>
        <a:lstStyle/>
        <a:p>
          <a:endParaRPr lang="en-US"/>
        </a:p>
      </dgm:t>
    </dgm:pt>
    <dgm:pt modelId="{2787F871-AC35-4FB7-B974-085B2D330650}" type="sibTrans" cxnId="{D692AC5D-2D67-42C7-82C4-82467F880ED9}">
      <dgm:prSet/>
      <dgm:spPr/>
      <dgm:t>
        <a:bodyPr/>
        <a:lstStyle/>
        <a:p>
          <a:endParaRPr lang="en-US"/>
        </a:p>
      </dgm:t>
    </dgm:pt>
    <dgm:pt modelId="{22D85B78-7788-4BD1-9829-CF67883F70F5}">
      <dgm:prSet/>
      <dgm:spPr/>
      <dgm:t>
        <a:bodyPr/>
        <a:lstStyle/>
        <a:p>
          <a:r>
            <a:rPr lang="en-US"/>
            <a:t>One to One</a:t>
          </a:r>
        </a:p>
      </dgm:t>
    </dgm:pt>
    <dgm:pt modelId="{7B8E259A-C410-46B6-8C65-7AD220141778}" type="parTrans" cxnId="{5310DE3F-3741-4DD1-B727-DB66CF433210}">
      <dgm:prSet/>
      <dgm:spPr/>
      <dgm:t>
        <a:bodyPr/>
        <a:lstStyle/>
        <a:p>
          <a:endParaRPr lang="en-US"/>
        </a:p>
      </dgm:t>
    </dgm:pt>
    <dgm:pt modelId="{70D8D31D-AC7F-4D21-9F58-CEFA4935597D}" type="sibTrans" cxnId="{5310DE3F-3741-4DD1-B727-DB66CF433210}">
      <dgm:prSet/>
      <dgm:spPr/>
      <dgm:t>
        <a:bodyPr/>
        <a:lstStyle/>
        <a:p>
          <a:endParaRPr lang="en-US"/>
        </a:p>
      </dgm:t>
    </dgm:pt>
    <dgm:pt modelId="{828B32BF-7B07-4E6D-B488-7AFDC8E458F5}">
      <dgm:prSet/>
      <dgm:spPr/>
      <dgm:t>
        <a:bodyPr/>
        <a:lstStyle/>
        <a:p>
          <a:r>
            <a:rPr lang="en-US"/>
            <a:t>Many to Many</a:t>
          </a:r>
        </a:p>
      </dgm:t>
    </dgm:pt>
    <dgm:pt modelId="{E7707859-C9A6-49E4-B7CC-CDEA805A7560}" type="parTrans" cxnId="{CEB14166-C0D3-40F0-A63A-A0CEC8DE013C}">
      <dgm:prSet/>
      <dgm:spPr/>
      <dgm:t>
        <a:bodyPr/>
        <a:lstStyle/>
        <a:p>
          <a:endParaRPr lang="en-US"/>
        </a:p>
      </dgm:t>
    </dgm:pt>
    <dgm:pt modelId="{9519F2BB-0802-4EED-B273-4AD6D38336A6}" type="sibTrans" cxnId="{CEB14166-C0D3-40F0-A63A-A0CEC8DE013C}">
      <dgm:prSet/>
      <dgm:spPr/>
      <dgm:t>
        <a:bodyPr/>
        <a:lstStyle/>
        <a:p>
          <a:endParaRPr lang="en-US"/>
        </a:p>
      </dgm:t>
    </dgm:pt>
    <dgm:pt modelId="{02E72D2A-4F9D-473F-8EED-DE3E6613BC42}" type="pres">
      <dgm:prSet presAssocID="{64243A9D-B430-43C7-B293-D22DD44B6E00}" presName="linear" presStyleCnt="0">
        <dgm:presLayoutVars>
          <dgm:animLvl val="lvl"/>
          <dgm:resizeHandles val="exact"/>
        </dgm:presLayoutVars>
      </dgm:prSet>
      <dgm:spPr/>
    </dgm:pt>
    <dgm:pt modelId="{1C8509C0-C904-4C91-A0C1-C5603278B0D9}" type="pres">
      <dgm:prSet presAssocID="{47B450F6-B849-4F64-AEF4-0A159A8FEB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12469B-95F3-4604-AB25-AAA1AC6B5F35}" type="pres">
      <dgm:prSet presAssocID="{2787F871-AC35-4FB7-B974-085B2D330650}" presName="spacer" presStyleCnt="0"/>
      <dgm:spPr/>
    </dgm:pt>
    <dgm:pt modelId="{54A9BF6A-FFE5-4B85-86AF-45270DA4CD73}" type="pres">
      <dgm:prSet presAssocID="{22D85B78-7788-4BD1-9829-CF67883F70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CE97CF-9A1B-4CCA-AF17-F8B1AD99C6A7}" type="pres">
      <dgm:prSet presAssocID="{70D8D31D-AC7F-4D21-9F58-CEFA4935597D}" presName="spacer" presStyleCnt="0"/>
      <dgm:spPr/>
    </dgm:pt>
    <dgm:pt modelId="{5DFF05E8-3087-4BAC-A101-B3E7DCFB2989}" type="pres">
      <dgm:prSet presAssocID="{828B32BF-7B07-4E6D-B488-7AFDC8E458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7CFAA1E-990D-4A19-985B-2D471B11207D}" type="presOf" srcId="{22D85B78-7788-4BD1-9829-CF67883F70F5}" destId="{54A9BF6A-FFE5-4B85-86AF-45270DA4CD73}" srcOrd="0" destOrd="0" presId="urn:microsoft.com/office/officeart/2005/8/layout/vList2"/>
    <dgm:cxn modelId="{D8662B39-9906-4345-9F3C-8577B2FD067D}" type="presOf" srcId="{828B32BF-7B07-4E6D-B488-7AFDC8E458F5}" destId="{5DFF05E8-3087-4BAC-A101-B3E7DCFB2989}" srcOrd="0" destOrd="0" presId="urn:microsoft.com/office/officeart/2005/8/layout/vList2"/>
    <dgm:cxn modelId="{5310DE3F-3741-4DD1-B727-DB66CF433210}" srcId="{64243A9D-B430-43C7-B293-D22DD44B6E00}" destId="{22D85B78-7788-4BD1-9829-CF67883F70F5}" srcOrd="1" destOrd="0" parTransId="{7B8E259A-C410-46B6-8C65-7AD220141778}" sibTransId="{70D8D31D-AC7F-4D21-9F58-CEFA4935597D}"/>
    <dgm:cxn modelId="{D692AC5D-2D67-42C7-82C4-82467F880ED9}" srcId="{64243A9D-B430-43C7-B293-D22DD44B6E00}" destId="{47B450F6-B849-4F64-AEF4-0A159A8FEBDF}" srcOrd="0" destOrd="0" parTransId="{E9BFE621-07EF-4CD7-A2D3-6E23F3719233}" sibTransId="{2787F871-AC35-4FB7-B974-085B2D330650}"/>
    <dgm:cxn modelId="{CEB14166-C0D3-40F0-A63A-A0CEC8DE013C}" srcId="{64243A9D-B430-43C7-B293-D22DD44B6E00}" destId="{828B32BF-7B07-4E6D-B488-7AFDC8E458F5}" srcOrd="2" destOrd="0" parTransId="{E7707859-C9A6-49E4-B7CC-CDEA805A7560}" sibTransId="{9519F2BB-0802-4EED-B273-4AD6D38336A6}"/>
    <dgm:cxn modelId="{ECC9B1C6-8469-45BA-9DF5-31D2024516C7}" type="presOf" srcId="{64243A9D-B430-43C7-B293-D22DD44B6E00}" destId="{02E72D2A-4F9D-473F-8EED-DE3E6613BC42}" srcOrd="0" destOrd="0" presId="urn:microsoft.com/office/officeart/2005/8/layout/vList2"/>
    <dgm:cxn modelId="{EBDC68C7-FA99-40DE-8167-F0D5FE0E1E4C}" type="presOf" srcId="{47B450F6-B849-4F64-AEF4-0A159A8FEBDF}" destId="{1C8509C0-C904-4C91-A0C1-C5603278B0D9}" srcOrd="0" destOrd="0" presId="urn:microsoft.com/office/officeart/2005/8/layout/vList2"/>
    <dgm:cxn modelId="{ED924529-BBC8-489C-9791-6D199F131362}" type="presParOf" srcId="{02E72D2A-4F9D-473F-8EED-DE3E6613BC42}" destId="{1C8509C0-C904-4C91-A0C1-C5603278B0D9}" srcOrd="0" destOrd="0" presId="urn:microsoft.com/office/officeart/2005/8/layout/vList2"/>
    <dgm:cxn modelId="{26296AD4-15F1-475F-B19D-3A17AF9A9DF0}" type="presParOf" srcId="{02E72D2A-4F9D-473F-8EED-DE3E6613BC42}" destId="{4212469B-95F3-4604-AB25-AAA1AC6B5F35}" srcOrd="1" destOrd="0" presId="urn:microsoft.com/office/officeart/2005/8/layout/vList2"/>
    <dgm:cxn modelId="{9A5E60A7-6915-4326-8085-CC7B85813256}" type="presParOf" srcId="{02E72D2A-4F9D-473F-8EED-DE3E6613BC42}" destId="{54A9BF6A-FFE5-4B85-86AF-45270DA4CD73}" srcOrd="2" destOrd="0" presId="urn:microsoft.com/office/officeart/2005/8/layout/vList2"/>
    <dgm:cxn modelId="{9A848ED6-17A4-4804-897A-DED86EF00560}" type="presParOf" srcId="{02E72D2A-4F9D-473F-8EED-DE3E6613BC42}" destId="{31CE97CF-9A1B-4CCA-AF17-F8B1AD99C6A7}" srcOrd="3" destOrd="0" presId="urn:microsoft.com/office/officeart/2005/8/layout/vList2"/>
    <dgm:cxn modelId="{74F8F7B5-D98F-44F7-8EF9-4DE2592BC2C6}" type="presParOf" srcId="{02E72D2A-4F9D-473F-8EED-DE3E6613BC42}" destId="{5DFF05E8-3087-4BAC-A101-B3E7DCFB29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E2B1F-20CE-4012-A2F3-9DBC9353681E}">
      <dsp:nvSpPr>
        <dsp:cNvPr id="0" name=""/>
        <dsp:cNvSpPr/>
      </dsp:nvSpPr>
      <dsp:spPr>
        <a:xfrm>
          <a:off x="0" y="4824"/>
          <a:ext cx="6263640" cy="269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서로 다른 </a:t>
          </a:r>
          <a:r>
            <a:rPr lang="en-US" sz="3600" kern="1200"/>
            <a:t>Entity </a:t>
          </a:r>
          <a:r>
            <a:rPr lang="ko-KR" sz="3600" kern="1200"/>
            <a:t>간에 연관성이 있다면</a:t>
          </a:r>
          <a:r>
            <a:rPr lang="en-US" sz="3600" kern="1200"/>
            <a:t>, </a:t>
          </a:r>
          <a:r>
            <a:rPr lang="ko-KR" sz="3600" kern="1200"/>
            <a:t>관계가 성립한다</a:t>
          </a:r>
          <a:r>
            <a:rPr lang="en-US" sz="3600" kern="1200"/>
            <a:t>.</a:t>
          </a:r>
        </a:p>
      </dsp:txBody>
      <dsp:txXfrm>
        <a:off x="131592" y="136416"/>
        <a:ext cx="6000456" cy="2432496"/>
      </dsp:txXfrm>
    </dsp:sp>
    <dsp:sp modelId="{51A730A8-99E2-4E18-BBB8-2AA7D0C88838}">
      <dsp:nvSpPr>
        <dsp:cNvPr id="0" name=""/>
        <dsp:cNvSpPr/>
      </dsp:nvSpPr>
      <dsp:spPr>
        <a:xfrm>
          <a:off x="0" y="2804183"/>
          <a:ext cx="6263640" cy="2695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단</a:t>
          </a:r>
          <a:r>
            <a:rPr lang="en-US" sz="3600" kern="1200"/>
            <a:t>, </a:t>
          </a:r>
          <a:r>
            <a:rPr lang="ko-KR" sz="3600" kern="1200"/>
            <a:t>두 관계 사이의 </a:t>
          </a:r>
          <a:r>
            <a:rPr lang="en-US" sz="3600" kern="1200"/>
            <a:t>Minimum</a:t>
          </a:r>
          <a:r>
            <a:rPr lang="ko-KR" sz="3600" kern="1200"/>
            <a:t>과 </a:t>
          </a:r>
          <a:r>
            <a:rPr lang="en-US" sz="3600" kern="1200"/>
            <a:t>Maximum</a:t>
          </a:r>
          <a:r>
            <a:rPr lang="ko-KR" sz="3600" kern="1200"/>
            <a:t>에 대해 알아야 한다</a:t>
          </a:r>
          <a:r>
            <a:rPr lang="en-US" sz="3600" kern="1200"/>
            <a:t>!</a:t>
          </a:r>
        </a:p>
      </dsp:txBody>
      <dsp:txXfrm>
        <a:off x="131592" y="2935775"/>
        <a:ext cx="6000456" cy="243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509C0-C904-4C91-A0C1-C5603278B0D9}">
      <dsp:nvSpPr>
        <dsp:cNvPr id="0" name=""/>
        <dsp:cNvSpPr/>
      </dsp:nvSpPr>
      <dsp:spPr>
        <a:xfrm>
          <a:off x="0" y="2619"/>
          <a:ext cx="10515600" cy="136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One to Many</a:t>
          </a:r>
        </a:p>
      </dsp:txBody>
      <dsp:txXfrm>
        <a:off x="66596" y="69215"/>
        <a:ext cx="10382408" cy="1231028"/>
      </dsp:txXfrm>
    </dsp:sp>
    <dsp:sp modelId="{54A9BF6A-FFE5-4B85-86AF-45270DA4CD73}">
      <dsp:nvSpPr>
        <dsp:cNvPr id="0" name=""/>
        <dsp:cNvSpPr/>
      </dsp:nvSpPr>
      <dsp:spPr>
        <a:xfrm>
          <a:off x="0" y="1493559"/>
          <a:ext cx="10515600" cy="136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One to One</a:t>
          </a:r>
        </a:p>
      </dsp:txBody>
      <dsp:txXfrm>
        <a:off x="66596" y="1560155"/>
        <a:ext cx="10382408" cy="1231028"/>
      </dsp:txXfrm>
    </dsp:sp>
    <dsp:sp modelId="{5DFF05E8-3087-4BAC-A101-B3E7DCFB2989}">
      <dsp:nvSpPr>
        <dsp:cNvPr id="0" name=""/>
        <dsp:cNvSpPr/>
      </dsp:nvSpPr>
      <dsp:spPr>
        <a:xfrm>
          <a:off x="0" y="2984499"/>
          <a:ext cx="10515600" cy="1364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Many to Many</a:t>
          </a:r>
        </a:p>
      </dsp:txBody>
      <dsp:txXfrm>
        <a:off x="66596" y="3051095"/>
        <a:ext cx="10382408" cy="1231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FD5B-D0CB-4AEE-9F18-36C01699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566EE7-8BDB-4776-96CD-874A1891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C45E-0983-4410-AB95-1A4F5BD3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CD5B-AEBE-43E4-8495-E4419CF3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35675-4EF5-47AE-8A68-FFE038B4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A7E0-5264-4F16-8BBB-B14DA1A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EE7EF-223B-4EE0-AC38-626CAEBF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86477-A698-4CF2-91BA-0EB0054C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3BC7-7D5C-4B41-9C81-14677B92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5A2B5-EE9E-4B55-90AD-4D68E42D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9B708B-B527-4C03-9600-30A31F71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77F8C-86F8-48B4-A89F-DAB93981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888D1-1EF5-4FE3-B4D4-D921B06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36A09-0757-478F-85E1-B3F1FCEC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DEC6-19B8-4B21-A96A-71C96D7B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04DC-DADA-43BE-8C61-298A6A90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0BF7E-8CF8-4CDB-B5E3-625E2FB5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6E87F-D73A-4009-8BFC-C816F039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542B0-34CF-4BE0-B77D-E22735C8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CB5FE-EEB5-4212-BFCB-FDED184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54417-F156-4030-A159-3B50019F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A5FF-B7B5-42A8-86A2-5D6DD03CA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AD3A1-3E0D-4205-9133-DDBC71F4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468ED-F453-495F-A3DA-83C858D7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EF20C-EFB1-4AAC-A943-93226D07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6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9689-FAC0-4D90-95CB-FEA7CC52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7C6EE-5E67-4CAA-839D-81AFEF472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A44CD-3DDA-4539-B3F5-14DCF3E9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BD535-3751-495D-A1DE-F10D63FA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F4B83-C090-409A-B766-183D8DB5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CB60E-C23C-40D0-9181-5919D349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0C86C-E5E5-4E82-B1DE-BD428B40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4BABC-F5DF-4EAD-8F92-2F5B7B5B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BB606-3FF2-4724-A4FC-9F685DAB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3DC62-8712-4F07-BD1B-6A2930281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7785E8-5F9C-432F-B98F-9448E800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499F95-1E02-4EC1-9C31-15C4CE7B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D4148-C388-4FB7-8238-6C020712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7F025A-F3F5-44CF-A546-DD4A822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7DE17-13F0-425E-97D5-FD819C8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E689F-B1B6-4243-82CE-F2491D1A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4E2366-96F4-4E65-BEA6-AFD80834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776B2-82D7-4151-A3A8-24BC64C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42819-03C2-410B-8BF5-B1D16375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C95B9-3C0C-4FB2-85E5-14FBA680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B6799-0826-4A10-8E45-28FFA0A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7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291FF-E6BD-43A7-943C-8B07ED37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57FCA-4A85-4578-87B0-169B6F8E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6CA63-D85A-4044-AE4E-1EF8787C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C4360-9027-4CA0-8FCC-808EBC04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86544-A04D-49B5-BF51-58CCED68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A2EA1-8AD8-4CE3-A1FF-0CEE0B86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0FA3-B6CF-4877-BE5A-0F1DC0CB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E4680-80AA-49FA-A145-481C82CC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91A56-3727-4D5A-B559-08337BF9C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1A1C9-1695-4882-A5DA-8A099173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D01C1-6F87-41C6-A5DE-5E65077B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3E7DD-0406-4A93-B633-FE3DBEAC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0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878A2-09C0-4083-BA87-0CB70FD7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91D86-3A51-4FD2-A3DF-A5E873A8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EF280-9016-4E57-ABDA-D821B83F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E678-CBEB-442B-91D9-35413FA83C4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DBF4D-3DA7-4A8A-8F46-2400D9D9C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91A0D-3ECE-4F70-B14D-4ECE7DE7A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DEE3-0C39-40CE-A5F6-3A7E629DA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7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00E9C-D844-4301-97E8-7A3CE278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Relationship</a:t>
            </a:r>
            <a:endParaRPr lang="ko-KR" altLang="en-US" sz="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B183F11-1693-4064-9A0D-8C34A6D22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842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58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217B4B01-66AC-4088-8422-78495E14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90979"/>
            <a:ext cx="7683500" cy="64760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812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70FA66-96EA-473A-AA92-F13C1F14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-&gt; Table</a:t>
            </a:r>
          </a:p>
        </p:txBody>
      </p:sp>
    </p:spTree>
    <p:extLst>
      <p:ext uri="{BB962C8B-B14F-4D97-AF65-F5344CB8AC3E}">
        <p14:creationId xmlns:p14="http://schemas.microsoft.com/office/powerpoint/2010/main" val="6650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0A3DC4-343E-4A8C-9133-351C2C3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Crow’s foot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D4FD20C-4F9B-4CD6-9D79-537AF403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11928"/>
            <a:ext cx="7347537" cy="5235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602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F0D46C-1FF5-487A-BDD6-419E4766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0" y="2517388"/>
            <a:ext cx="2899189" cy="1130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/>
            <a: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</a:t>
            </a:r>
            <a:b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and only one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4FD-85DF-49B6-B4D1-EE8958C8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6" y="2384039"/>
            <a:ext cx="3427283" cy="13973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600" dirty="0"/>
              <a:t>One</a:t>
            </a:r>
          </a:p>
          <a:p>
            <a:pPr marL="0" latinLnBrk="0"/>
            <a:r>
              <a:rPr lang="ko-KR" altLang="en-US" sz="2000" dirty="0" err="1"/>
              <a:t>다른것으로</a:t>
            </a:r>
            <a:r>
              <a:rPr lang="en-US" altLang="ko-KR" sz="2000" dirty="0"/>
              <a:t> </a:t>
            </a:r>
            <a:r>
              <a:rPr lang="ko-KR" altLang="en-US" sz="2000" dirty="0"/>
              <a:t>대체 가능</a:t>
            </a:r>
            <a:endParaRPr lang="en-US" altLang="ko-KR" sz="2000" dirty="0"/>
          </a:p>
          <a:p>
            <a:pPr marL="0" latinLnBrk="0"/>
            <a:r>
              <a:rPr lang="ko-KR" altLang="en-US" sz="2000" dirty="0"/>
              <a:t>기숙사 방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DD40C03-3761-47C3-A0BA-C2BBC3FC5C19}"/>
              </a:ext>
            </a:extLst>
          </p:cNvPr>
          <p:cNvSpPr txBox="1">
            <a:spLocks/>
          </p:cNvSpPr>
          <p:nvPr/>
        </p:nvSpPr>
        <p:spPr>
          <a:xfrm>
            <a:off x="8451604" y="2384039"/>
            <a:ext cx="3197701" cy="139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600" dirty="0"/>
              <a:t>One and Only One</a:t>
            </a:r>
          </a:p>
          <a:p>
            <a:pPr latinLnBrk="0"/>
            <a:r>
              <a:rPr lang="ko-KR" altLang="en-US" sz="2000" dirty="0" err="1"/>
              <a:t>다른것으로</a:t>
            </a:r>
            <a:r>
              <a:rPr lang="en-US" altLang="ko-KR" sz="2000" dirty="0"/>
              <a:t> </a:t>
            </a:r>
            <a:r>
              <a:rPr lang="ko-KR" altLang="en-US" sz="2000" dirty="0"/>
              <a:t>대체 불가능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학번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73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A71B67-67B6-47D2-812B-0A57A100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altLang="ko-KR" sz="2600" dirty="0">
                <a:solidFill>
                  <a:srgbClr val="FFFFFF"/>
                </a:solidFill>
              </a:rPr>
              <a:t>2</a:t>
            </a:r>
            <a:r>
              <a:rPr lang="ko-KR" altLang="en-US" sz="2600" dirty="0">
                <a:solidFill>
                  <a:srgbClr val="FFFFFF"/>
                </a:solidFill>
              </a:rPr>
              <a:t>개의 테이블엔 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en-US" altLang="ko-KR" sz="2600" dirty="0">
                <a:solidFill>
                  <a:srgbClr val="FFFFFF"/>
                </a:solidFill>
              </a:rPr>
              <a:t>4</a:t>
            </a:r>
            <a:r>
              <a:rPr lang="ko-KR" altLang="en-US" sz="2600" dirty="0">
                <a:solidFill>
                  <a:srgbClr val="FFFFFF"/>
                </a:solidFill>
              </a:rPr>
              <a:t>개의 질문이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103D4-A8B6-4650-BCB8-26CCAB8D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1097282"/>
            <a:ext cx="7886699" cy="2484884"/>
          </a:xfrm>
        </p:spPr>
        <p:txBody>
          <a:bodyPr anchor="ctr">
            <a:normAutofit/>
          </a:bodyPr>
          <a:lstStyle/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en-US" altLang="ko-KR" sz="1600" kern="0" dirty="0" err="1">
                <a:latin typeface="함초롬바탕" panose="02030604000101010101" pitchFamily="18" charset="-127"/>
              </a:rPr>
              <a:t>Texte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가 가질 수 있는 최대한의 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Comment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는 몇 개인가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? many</a:t>
            </a: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en-US" altLang="ko-KR" sz="1600" kern="0" dirty="0" err="1">
                <a:latin typeface="함초롬바탕" panose="02030604000101010101" pitchFamily="18" charset="-127"/>
              </a:rPr>
              <a:t>Texte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가 가질 수 있는 최소한의 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Comment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는 몇 개인가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? zero</a:t>
            </a: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endParaRPr lang="en-US" altLang="ko-KR" sz="1600" kern="0" dirty="0">
              <a:latin typeface="함초롬바탕" panose="02030604000101010101" pitchFamily="18" charset="-127"/>
            </a:endParaRP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en-US" altLang="ko-KR" sz="1600" kern="0" dirty="0">
                <a:latin typeface="함초롬바탕" panose="02030604000101010101" pitchFamily="18" charset="-127"/>
              </a:rPr>
              <a:t>Comment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가 가질 수 있는 최대한의 </a:t>
            </a:r>
            <a:r>
              <a:rPr lang="en-US" altLang="ko-KR" sz="1600" kern="0" dirty="0" err="1">
                <a:latin typeface="함초롬바탕" panose="02030604000101010101" pitchFamily="18" charset="-127"/>
              </a:rPr>
              <a:t>Texte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는 몇 개인가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? one (and only one)</a:t>
            </a: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</a:pPr>
            <a:r>
              <a:rPr lang="en-US" altLang="ko-KR" sz="1600" kern="0" dirty="0">
                <a:latin typeface="함초롬바탕" panose="02030604000101010101" pitchFamily="18" charset="-127"/>
              </a:rPr>
              <a:t>Comment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가 가질 수 있는 최소한의 </a:t>
            </a:r>
            <a:r>
              <a:rPr lang="en-US" altLang="ko-KR" sz="1600" kern="0" dirty="0" err="1">
                <a:latin typeface="함초롬바탕" panose="02030604000101010101" pitchFamily="18" charset="-127"/>
              </a:rPr>
              <a:t>Texte</a:t>
            </a:r>
            <a:r>
              <a:rPr lang="ko-KR" altLang="en-US" sz="1600" kern="0" dirty="0">
                <a:latin typeface="함초롬바탕" panose="02030604000101010101" pitchFamily="18" charset="-127"/>
              </a:rPr>
              <a:t>는 몇 개인가</a:t>
            </a:r>
            <a:r>
              <a:rPr lang="en-US" altLang="ko-KR" sz="1600" kern="0" dirty="0">
                <a:latin typeface="함초롬바탕" panose="02030604000101010101" pitchFamily="18" charset="-127"/>
              </a:rPr>
              <a:t>? one (and only one)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D06DF1-1E00-4B42-96F7-CDFCB3B2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3" y="3746632"/>
            <a:ext cx="7035156" cy="1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836E2F-36D9-4487-A81F-AE12C562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FK</a:t>
            </a:r>
            <a:r>
              <a:rPr lang="ko-KR" altLang="en-US" sz="4000">
                <a:solidFill>
                  <a:srgbClr val="FFFFFF"/>
                </a:solidFill>
              </a:rPr>
              <a:t>란</a:t>
            </a:r>
            <a:r>
              <a:rPr lang="en-US" altLang="ko-KR" sz="4000">
                <a:solidFill>
                  <a:srgbClr val="FFFFFF"/>
                </a:solidFill>
              </a:rPr>
              <a:t>?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D94D-1FDC-4B9C-8934-DAA93BA8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649480"/>
            <a:ext cx="745807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다른 테이블에 있는 </a:t>
            </a:r>
            <a:r>
              <a:rPr lang="en-US" altLang="ko-KR" sz="2000" dirty="0"/>
              <a:t>PK</a:t>
            </a:r>
          </a:p>
          <a:p>
            <a:r>
              <a:rPr lang="ko-KR" altLang="en-US" sz="2000" dirty="0"/>
              <a:t>두 테이블의 관계는 </a:t>
            </a:r>
            <a:r>
              <a:rPr lang="en-US" altLang="ko-KR" sz="2000" dirty="0"/>
              <a:t>PK – FK</a:t>
            </a:r>
            <a:r>
              <a:rPr lang="ko-KR" altLang="en-US" sz="2000" dirty="0"/>
              <a:t>를 통해 성립</a:t>
            </a:r>
            <a:endParaRPr lang="en-US" altLang="ko-KR" sz="2000" dirty="0"/>
          </a:p>
          <a:p>
            <a:r>
              <a:rPr lang="en-US" altLang="ko-KR" sz="2000" dirty="0"/>
              <a:t>FK</a:t>
            </a:r>
            <a:r>
              <a:rPr lang="ko-KR" altLang="en-US" sz="2000" dirty="0"/>
              <a:t>의 특징</a:t>
            </a:r>
            <a:endParaRPr lang="en-US" altLang="ko-KR" sz="2000" dirty="0"/>
          </a:p>
          <a:p>
            <a:pPr lvl="1"/>
            <a:r>
              <a:rPr lang="ko-KR" altLang="en-US" sz="2000"/>
              <a:t>중복 가능</a:t>
            </a:r>
            <a:endParaRPr lang="en-US" altLang="ko-KR" sz="2000"/>
          </a:p>
          <a:p>
            <a:pPr lvl="2"/>
            <a:r>
              <a:rPr lang="ko-KR" altLang="en-US"/>
              <a:t>한 </a:t>
            </a:r>
            <a:r>
              <a:rPr lang="ko-KR" altLang="en-US" dirty="0"/>
              <a:t>개의 </a:t>
            </a:r>
            <a:r>
              <a:rPr lang="en-US" altLang="ko-KR" dirty="0" err="1"/>
              <a:t>Texte</a:t>
            </a:r>
            <a:r>
              <a:rPr lang="ko-KR" altLang="en-US" dirty="0"/>
              <a:t>에 여러 개의 </a:t>
            </a:r>
            <a:r>
              <a:rPr lang="en-US" altLang="ko-KR" dirty="0"/>
              <a:t>Comment</a:t>
            </a:r>
            <a:r>
              <a:rPr lang="ko-KR" altLang="en-US" dirty="0"/>
              <a:t>가 달릴 수 있음</a:t>
            </a:r>
            <a:endParaRPr lang="en-US" altLang="ko-KR" dirty="0"/>
          </a:p>
          <a:p>
            <a:pPr lvl="1"/>
            <a:r>
              <a:rPr lang="ko-KR" altLang="en-US" sz="2000" dirty="0"/>
              <a:t>여러 개의 </a:t>
            </a:r>
            <a:r>
              <a:rPr lang="en-US" altLang="ko-KR" sz="2000" dirty="0"/>
              <a:t>FK</a:t>
            </a:r>
            <a:r>
              <a:rPr lang="ko-KR" altLang="en-US" sz="2000" dirty="0"/>
              <a:t>가 한 테이블에 존재 가능</a:t>
            </a:r>
            <a:endParaRPr lang="en-US" altLang="ko-KR" sz="2000" dirty="0"/>
          </a:p>
          <a:p>
            <a:pPr lvl="2"/>
            <a:r>
              <a:rPr lang="en-US" altLang="ko-KR" dirty="0"/>
              <a:t>Comment</a:t>
            </a:r>
            <a:r>
              <a:rPr lang="ko-KR" altLang="en-US" dirty="0"/>
              <a:t>는 </a:t>
            </a:r>
            <a:r>
              <a:rPr lang="en-US" altLang="ko-KR" dirty="0" err="1"/>
              <a:t>Texte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Author </a:t>
            </a:r>
            <a:r>
              <a:rPr lang="ko-KR" altLang="en-US" dirty="0"/>
              <a:t>정보를 둘 다 필요로 함</a:t>
            </a:r>
            <a:endParaRPr lang="en-US" altLang="ko-KR" dirty="0"/>
          </a:p>
          <a:p>
            <a:r>
              <a:rPr lang="ko-KR" altLang="en-US" sz="2000" dirty="0"/>
              <a:t>한쪽엔 </a:t>
            </a:r>
            <a:r>
              <a:rPr lang="en-US" altLang="ko-KR" sz="2000" dirty="0"/>
              <a:t>PK, </a:t>
            </a:r>
            <a:r>
              <a:rPr lang="ko-KR" altLang="en-US" sz="2000" dirty="0"/>
              <a:t>다른 쪽엔 </a:t>
            </a:r>
            <a:r>
              <a:rPr lang="en-US" altLang="ko-KR" sz="2000" dirty="0"/>
              <a:t>FK</a:t>
            </a:r>
            <a:r>
              <a:rPr lang="ko-KR" altLang="en-US" sz="2000" dirty="0"/>
              <a:t>가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상황에 따라 어디에 </a:t>
            </a:r>
            <a:r>
              <a:rPr lang="en-US" altLang="ko-KR" sz="2000" dirty="0"/>
              <a:t>PK</a:t>
            </a:r>
            <a:r>
              <a:rPr lang="ko-KR" altLang="en-US" sz="2000" dirty="0"/>
              <a:t>와 </a:t>
            </a:r>
            <a:r>
              <a:rPr lang="en-US" altLang="ko-KR" sz="2000" dirty="0"/>
              <a:t>FK</a:t>
            </a:r>
            <a:r>
              <a:rPr lang="ko-KR" altLang="en-US" sz="2000" dirty="0"/>
              <a:t>를 둘지 판단해야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9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2C79-6A14-4BFB-8EE8-418DC54B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테이블간 </a:t>
            </a:r>
            <a:r>
              <a:rPr lang="en-US" altLang="ko-KR" dirty="0"/>
              <a:t>PK – FK </a:t>
            </a:r>
            <a:r>
              <a:rPr lang="ko-KR" altLang="en-US" dirty="0"/>
              <a:t>위치 판단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06C3D7D-7463-4D24-A26F-D27F1BB330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6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AE7DFD-E57C-4803-9E32-6187B72B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One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to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Many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20857-2F50-446D-9AAE-8490303E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1525907"/>
            <a:ext cx="6848715" cy="1055368"/>
          </a:xfrm>
        </p:spPr>
        <p:txBody>
          <a:bodyPr anchor="ctr">
            <a:normAutofit fontScale="92500" lnSpcReduction="10000"/>
          </a:bodyPr>
          <a:lstStyle/>
          <a:p>
            <a:r>
              <a:rPr lang="ko-KR" altLang="en-US" sz="2000" dirty="0"/>
              <a:t>가장 쉽다</a:t>
            </a:r>
            <a:endParaRPr lang="en-US" altLang="ko-KR" sz="2000" dirty="0"/>
          </a:p>
          <a:p>
            <a:r>
              <a:rPr lang="en-US" altLang="ko-KR" sz="2000" dirty="0"/>
              <a:t>One : PK</a:t>
            </a:r>
          </a:p>
          <a:p>
            <a:r>
              <a:rPr lang="en-US" altLang="ko-KR" sz="2000" dirty="0"/>
              <a:t>Many : FK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30C84-E82F-48D5-9045-E4311802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82" y="3066633"/>
            <a:ext cx="6894236" cy="18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7BC525-3113-43B8-A193-C7808F38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One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to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One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9F9C0-10B1-4F58-8188-71590085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4259197"/>
            <a:ext cx="6848715" cy="12230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Author</a:t>
            </a:r>
            <a:r>
              <a:rPr lang="ko-KR" altLang="en-US" sz="2000" dirty="0"/>
              <a:t>에 등재되어 있지 않는 한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휴면저자를 함부로 만들 수 없음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446E8927-23A5-4CB4-8546-16609217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308251"/>
            <a:ext cx="6894236" cy="1809825"/>
          </a:xfrm>
          <a:prstGeom prst="rect">
            <a:avLst/>
          </a:prstGeom>
          <a:noFill/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09430F-F192-437C-A73A-2BB3D537605C}"/>
              </a:ext>
            </a:extLst>
          </p:cNvPr>
          <p:cNvSpPr txBox="1">
            <a:spLocks/>
          </p:cNvSpPr>
          <p:nvPr/>
        </p:nvSpPr>
        <p:spPr>
          <a:xfrm>
            <a:off x="4713403" y="1375789"/>
            <a:ext cx="6848715" cy="79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자유롭게 추가할 수 있는 테이블이 </a:t>
            </a:r>
            <a:r>
              <a:rPr lang="en-US" altLang="ko-KR" sz="2000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769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06D3E7-A2F3-4918-8787-3D307712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Many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to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Many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6581F-971A-437C-8877-CEC4929E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62" y="1142999"/>
            <a:ext cx="7155171" cy="1515241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Bridge Table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pPr lvl="1"/>
            <a:r>
              <a:rPr lang="en-US" altLang="ko-KR" sz="2000" dirty="0"/>
              <a:t>Bridge (</a:t>
            </a:r>
            <a:r>
              <a:rPr lang="ko-KR" altLang="en-US" sz="2000" dirty="0"/>
              <a:t>다리</a:t>
            </a:r>
            <a:r>
              <a:rPr lang="en-US" altLang="ko-KR" sz="2000" dirty="0"/>
              <a:t>) </a:t>
            </a:r>
            <a:r>
              <a:rPr lang="ko-KR" altLang="en-US" sz="2000" dirty="0"/>
              <a:t>라는 단어 그대로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테이블과 테이블을 이어주는 역할</a:t>
            </a:r>
            <a:endParaRPr lang="en-US" altLang="ko-KR" dirty="0"/>
          </a:p>
          <a:p>
            <a:pPr lvl="1"/>
            <a:r>
              <a:rPr lang="en-US" altLang="ko-KR" sz="2000" dirty="0"/>
              <a:t>Mapping table </a:t>
            </a:r>
            <a:r>
              <a:rPr lang="ko-KR" altLang="en-US" sz="2000" dirty="0"/>
              <a:t>이라고도 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E498A-8ECE-4420-A9AD-1529D195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772" y="2795850"/>
            <a:ext cx="7879584" cy="18714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9D45D0E-ED72-47E7-8A25-8936DE94C7BF}"/>
              </a:ext>
            </a:extLst>
          </p:cNvPr>
          <p:cNvSpPr txBox="1">
            <a:spLocks/>
          </p:cNvSpPr>
          <p:nvPr/>
        </p:nvSpPr>
        <p:spPr>
          <a:xfrm>
            <a:off x="4393362" y="4667250"/>
            <a:ext cx="7155171" cy="151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여기서</a:t>
            </a:r>
            <a:r>
              <a:rPr lang="en-US" altLang="ko-KR" sz="2000" dirty="0"/>
              <a:t> Created </a:t>
            </a:r>
            <a:r>
              <a:rPr lang="ko-KR" altLang="en-US" sz="2000" dirty="0"/>
              <a:t>를 추가한 이유는</a:t>
            </a:r>
            <a:r>
              <a:rPr lang="en-US" altLang="ko-KR" sz="2000" dirty="0"/>
              <a:t>, ‘</a:t>
            </a:r>
            <a:r>
              <a:rPr lang="ko-KR" altLang="en-US" sz="2000" dirty="0"/>
              <a:t>기준</a:t>
            </a:r>
            <a:r>
              <a:rPr lang="en-US" altLang="ko-KR" sz="2000" dirty="0"/>
              <a:t>’</a:t>
            </a:r>
            <a:r>
              <a:rPr lang="ko-KR" altLang="en-US" sz="2000" dirty="0"/>
              <a:t>을 부여해 </a:t>
            </a:r>
            <a:r>
              <a:rPr lang="en-US" altLang="ko-KR" sz="2000" dirty="0"/>
              <a:t>‘</a:t>
            </a:r>
            <a:r>
              <a:rPr lang="ko-KR" altLang="en-US" sz="2000" dirty="0"/>
              <a:t>구분</a:t>
            </a:r>
            <a:r>
              <a:rPr lang="en-US" altLang="ko-KR" sz="2000" dirty="0"/>
              <a:t>’</a:t>
            </a:r>
            <a:r>
              <a:rPr lang="ko-KR" altLang="en-US" sz="2000" dirty="0"/>
              <a:t> 하기 위함</a:t>
            </a:r>
            <a:endParaRPr lang="en-US" altLang="ko-KR" sz="20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 저자가 </a:t>
            </a:r>
            <a:r>
              <a:rPr lang="en-US" altLang="ko-KR" sz="1600" dirty="0"/>
              <a:t>3</a:t>
            </a:r>
            <a:r>
              <a:rPr lang="ko-KR" altLang="en-US" sz="1600" dirty="0" err="1"/>
              <a:t>번글도</a:t>
            </a:r>
            <a:r>
              <a:rPr lang="ko-KR" altLang="en-US" sz="1600" dirty="0"/>
              <a:t> 쓰고 </a:t>
            </a:r>
            <a:r>
              <a:rPr lang="en-US" altLang="ko-KR" sz="1600" dirty="0"/>
              <a:t>5</a:t>
            </a:r>
            <a:r>
              <a:rPr lang="ko-KR" altLang="en-US" sz="1600" dirty="0" err="1"/>
              <a:t>번글도</a:t>
            </a:r>
            <a:r>
              <a:rPr lang="ko-KR" altLang="en-US" sz="1600" dirty="0"/>
              <a:t> 썼을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둘을 구분하는 기준은 </a:t>
            </a:r>
            <a:r>
              <a:rPr lang="en-US" altLang="ko-KR" sz="1600" dirty="0"/>
              <a:t>‘</a:t>
            </a:r>
            <a:r>
              <a:rPr lang="ko-KR" altLang="en-US" sz="1600" dirty="0"/>
              <a:t>작성 시간</a:t>
            </a:r>
            <a:r>
              <a:rPr lang="en-US" altLang="ko-KR" sz="1600" dirty="0"/>
              <a:t>’</a:t>
            </a:r>
          </a:p>
          <a:p>
            <a:pPr lvl="1"/>
            <a:r>
              <a:rPr lang="ko-KR" altLang="en-US" sz="1600" dirty="0"/>
              <a:t>이와 같이</a:t>
            </a:r>
            <a:r>
              <a:rPr lang="en-US" altLang="ko-KR" sz="1600" dirty="0"/>
              <a:t>, Bridge</a:t>
            </a:r>
            <a:r>
              <a:rPr lang="ko-KR" altLang="en-US" sz="1600" dirty="0"/>
              <a:t>엔</a:t>
            </a:r>
            <a:r>
              <a:rPr lang="en-US" altLang="ko-KR" sz="1600" dirty="0"/>
              <a:t> </a:t>
            </a:r>
            <a:r>
              <a:rPr lang="ko-KR" altLang="en-US" sz="1600" dirty="0"/>
              <a:t>구분을 위한 칼럼을 하나 추가해야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22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306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함초롬바탕</vt:lpstr>
      <vt:lpstr>Arial</vt:lpstr>
      <vt:lpstr>Calibri</vt:lpstr>
      <vt:lpstr>Office 테마</vt:lpstr>
      <vt:lpstr>Relationship</vt:lpstr>
      <vt:lpstr>Crow’s foot</vt:lpstr>
      <vt:lpstr>One  vs  One and only one</vt:lpstr>
      <vt:lpstr>2개의 테이블엔  4개의 질문이 필요</vt:lpstr>
      <vt:lpstr>FK란?</vt:lpstr>
      <vt:lpstr>두 테이블간 PK – FK 위치 판단</vt:lpstr>
      <vt:lpstr>One to Many</vt:lpstr>
      <vt:lpstr>One  to One</vt:lpstr>
      <vt:lpstr>Many  to Many</vt:lpstr>
      <vt:lpstr>PowerPoint 프레젠테이션</vt:lpstr>
      <vt:lpstr>ERD -&gt;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7주차 강의</dc:title>
  <dc:creator>이 자룡</dc:creator>
  <cp:lastModifiedBy>이자룡</cp:lastModifiedBy>
  <cp:revision>18</cp:revision>
  <dcterms:created xsi:type="dcterms:W3CDTF">2021-03-16T06:36:17Z</dcterms:created>
  <dcterms:modified xsi:type="dcterms:W3CDTF">2021-07-13T04:47:08Z</dcterms:modified>
</cp:coreProperties>
</file>