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3" r:id="rId4"/>
    <p:sldId id="266" r:id="rId5"/>
    <p:sldId id="275" r:id="rId6"/>
    <p:sldId id="274" r:id="rId7"/>
    <p:sldId id="297" r:id="rId8"/>
    <p:sldId id="298" r:id="rId9"/>
    <p:sldId id="286" r:id="rId10"/>
    <p:sldId id="301" r:id="rId11"/>
    <p:sldId id="288" r:id="rId12"/>
    <p:sldId id="292" r:id="rId13"/>
    <p:sldId id="293" r:id="rId14"/>
    <p:sldId id="294" r:id="rId15"/>
    <p:sldId id="295" r:id="rId16"/>
    <p:sldId id="305" r:id="rId17"/>
    <p:sldId id="296" r:id="rId18"/>
    <p:sldId id="287" r:id="rId19"/>
    <p:sldId id="283" r:id="rId20"/>
    <p:sldId id="282" r:id="rId21"/>
    <p:sldId id="284" r:id="rId22"/>
    <p:sldId id="278" r:id="rId23"/>
    <p:sldId id="279" r:id="rId24"/>
    <p:sldId id="285" r:id="rId25"/>
    <p:sldId id="306" r:id="rId26"/>
    <p:sldId id="299" r:id="rId27"/>
    <p:sldId id="300" r:id="rId28"/>
    <p:sldId id="291" r:id="rId29"/>
    <p:sldId id="289" r:id="rId30"/>
    <p:sldId id="290" r:id="rId31"/>
    <p:sldId id="280" r:id="rId32"/>
    <p:sldId id="281" r:id="rId33"/>
    <p:sldId id="303" r:id="rId34"/>
    <p:sldId id="304" r:id="rId35"/>
    <p:sldId id="269" r:id="rId36"/>
    <p:sldId id="272" r:id="rId37"/>
    <p:sldId id="267" r:id="rId38"/>
    <p:sldId id="302" r:id="rId39"/>
    <p:sldId id="27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427D-6588-4C30-85AC-BDB5603CAC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CS434 Project</a:t>
            </a:r>
            <a:br>
              <a:rPr lang="en-US" altLang="ko-KR" dirty="0" smtClean="0"/>
            </a:br>
            <a:r>
              <a:rPr lang="en-US" altLang="ko-KR" dirty="0" smtClean="0"/>
              <a:t>Document version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POSTECH CSE </a:t>
            </a:r>
            <a:r>
              <a:rPr lang="ko-KR" altLang="en-US" dirty="0" err="1" smtClean="0"/>
              <a:t>김근우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57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All messages extend trait Message</a:t>
            </a:r>
          </a:p>
          <a:p>
            <a:r>
              <a:rPr lang="en-US" altLang="ko-KR" dirty="0" smtClean="0"/>
              <a:t>Contents</a:t>
            </a:r>
          </a:p>
          <a:p>
            <a:pPr lvl="1"/>
            <a:r>
              <a:rPr lang="en-US" altLang="ko-KR" dirty="0" smtClean="0"/>
              <a:t>Slave’s ID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479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6547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StartSampleMessage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 slaves make connection with 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1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56203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sample its</a:t>
                      </a:r>
                      <a:r>
                        <a:rPr lang="en-US" altLang="ko-KR" sz="1400" baseline="0" dirty="0" smtClean="0"/>
                        <a:t> input data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Minimum key value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Maximum key value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9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4964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MetainfoTableMessage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r>
                        <a:rPr lang="en-US" altLang="ko-KR" sz="1400" baseline="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Slave’s network information</a:t>
                      </a:r>
                      <a:r>
                        <a:rPr lang="en-US" altLang="ko-KR" sz="1400" baseline="0" dirty="0" smtClean="0"/>
                        <a:t> list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Pivot list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7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4139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sort</a:t>
                      </a:r>
                      <a:r>
                        <a:rPr lang="en-US" altLang="ko-KR" sz="1400" baseline="0" dirty="0" smtClean="0"/>
                        <a:t> its input 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4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0881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StartShuffleMessage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 </a:t>
                      </a:r>
                      <a:r>
                        <a:rPr lang="en-US" altLang="ko-KR" sz="1400" dirty="0" err="1" smtClean="0"/>
                        <a:t>FinishSortMessage</a:t>
                      </a:r>
                      <a:r>
                        <a:rPr lang="en-US" altLang="ko-KR" sz="140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43609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FileTransferFinishMessage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send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all </a:t>
                      </a:r>
                      <a:r>
                        <a:rPr lang="en-US" altLang="ko-KR" sz="1400" baseline="0" dirty="0" smtClean="0"/>
                        <a:t>data </a:t>
                      </a:r>
                      <a:r>
                        <a:rPr lang="en-US" altLang="ko-KR" sz="1400" baseline="0" dirty="0" smtClean="0"/>
                        <a:t>for single </a:t>
                      </a:r>
                      <a:r>
                        <a:rPr lang="en-US" altLang="ko-KR" sz="1400" baseline="0" dirty="0" smtClean="0"/>
                        <a:t>appropriate </a:t>
                      </a:r>
                      <a:r>
                        <a:rPr lang="en-US" altLang="ko-KR" sz="1400" baseline="0" dirty="0" smtClean="0"/>
                        <a:t>peers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7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25469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send</a:t>
                      </a:r>
                      <a:r>
                        <a:rPr lang="en-US" altLang="ko-KR" sz="1400" baseline="0" dirty="0" smtClean="0"/>
                        <a:t> its data to appropriate peers and receive data. Also, it complete merge sort to its disk.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51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71194"/>
              </p:ext>
            </p:extLst>
          </p:nvPr>
        </p:nvGraphicFramePr>
        <p:xfrm>
          <a:off x="924168" y="1906620"/>
          <a:ext cx="10365155" cy="455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0">
                  <a:extLst>
                    <a:ext uri="{9D8B030D-6E8A-4147-A177-3AD203B41FA5}">
                      <a16:colId xmlns:a16="http://schemas.microsoft.com/office/drawing/2014/main" val="3682929656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350396180"/>
                    </a:ext>
                  </a:extLst>
                </a:gridCol>
                <a:gridCol w="5134707">
                  <a:extLst>
                    <a:ext uri="{9D8B030D-6E8A-4147-A177-3AD203B41FA5}">
                      <a16:colId xmlns:a16="http://schemas.microsoft.com/office/drawing/2014/main" val="1347880583"/>
                    </a:ext>
                  </a:extLst>
                </a:gridCol>
                <a:gridCol w="1846385">
                  <a:extLst>
                    <a:ext uri="{9D8B030D-6E8A-4147-A177-3AD203B41FA5}">
                      <a16:colId xmlns:a16="http://schemas.microsoft.com/office/drawing/2014/main" val="989638864"/>
                    </a:ext>
                  </a:extLst>
                </a:gridCol>
              </a:tblGrid>
              <a:tr h="824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Definition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Critical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 reason </a:t>
                      </a:r>
                      <a:r>
                        <a:rPr lang="en-US" altLang="ko-KR" sz="1400" baseline="0" dirty="0" smtClean="0"/>
                        <a:t>(atomic operations are needed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54109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connectionCount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</a:t>
                      </a:r>
                      <a:r>
                        <a:rPr lang="en-US" altLang="ko-KR" sz="1400" dirty="0" smtClean="0"/>
                        <a:t>slaves </a:t>
                      </a:r>
                      <a:r>
                        <a:rPr lang="en-US" altLang="ko-KR" sz="1400" dirty="0" smtClean="0"/>
                        <a:t>that make a TCP connection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85922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</a:t>
                      </a:r>
                      <a:r>
                        <a:rPr lang="en-US" altLang="ko-KR" sz="1400" dirty="0" smtClean="0"/>
                        <a:t>slaves </a:t>
                      </a:r>
                      <a:r>
                        <a:rPr lang="en-US" altLang="ko-KR" sz="1400" dirty="0" smtClean="0"/>
                        <a:t>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8559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</a:t>
                      </a:r>
                      <a:r>
                        <a:rPr lang="en-US" altLang="ko-KR" sz="1400" baseline="0" dirty="0" err="1" smtClean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</a:t>
                      </a:r>
                      <a:r>
                        <a:rPr lang="en-US" altLang="ko-KR" sz="1400" dirty="0" smtClean="0"/>
                        <a:t>slaves </a:t>
                      </a:r>
                      <a:r>
                        <a:rPr lang="en-US" altLang="ko-KR" sz="1400" dirty="0" smtClean="0"/>
                        <a:t>sent </a:t>
                      </a:r>
                      <a:r>
                        <a:rPr lang="en-US" altLang="ko-KR" sz="1400" dirty="0" err="1" smtClean="0"/>
                        <a:t>FinishSortMeesage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383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successCount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</a:t>
                      </a:r>
                      <a:r>
                        <a:rPr lang="en-US" altLang="ko-KR" sz="1400" dirty="0" smtClean="0"/>
                        <a:t>slaves </a:t>
                      </a:r>
                      <a:r>
                        <a:rPr lang="en-US" altLang="ko-KR" sz="1400" dirty="0" smtClean="0"/>
                        <a:t>sent </a:t>
                      </a:r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43868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48382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 </a:t>
                      </a:r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54881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sortedComplete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data</a:t>
                      </a:r>
                      <a:r>
                        <a:rPr lang="en-US" altLang="ko-KR" sz="1400" baseline="0" dirty="0" smtClean="0"/>
                        <a:t> after shuffling is sorted in a disk of 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7346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Slave’s ID</a:t>
                      </a:r>
                      <a:r>
                        <a:rPr lang="en-US" altLang="ko-KR" sz="1400" baseline="0" dirty="0" smtClean="0"/>
                        <a:t> needed to be included in all messages it send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5028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fileTransferFinishCount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peer slaves sent </a:t>
                      </a:r>
                      <a:r>
                        <a:rPr lang="en-US" altLang="ko-KR" sz="1400" dirty="0" err="1" smtClean="0"/>
                        <a:t>FileTransferFinishMessage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0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Master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Sortcheck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ShuffleCheck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0" indent="0">
              <a:buNone/>
            </a:pPr>
            <a:r>
              <a:rPr lang="en-US" altLang="ko-KR" sz="1800" dirty="0" smtClean="0"/>
              <a:t>Slave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Sort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Shuffle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Fail</a:t>
            </a:r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19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						   </a:t>
            </a:r>
            <a:r>
              <a:rPr lang="en-US" altLang="ko-KR" dirty="0" smtClean="0">
                <a:solidFill>
                  <a:srgbClr val="FF0000"/>
                </a:solidFill>
              </a:rPr>
              <a:t>Assumptions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9177" y="1579440"/>
            <a:ext cx="4428392" cy="34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Sorting key/value records stored on disk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19554" y="4734778"/>
            <a:ext cx="10234246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Distributed/parallel sorting key/value records stored on multiple disks on multiple machines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338646" y="2242007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memory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338646" y="2558928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disk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0685" y="3157109"/>
            <a:ext cx="74382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Distributed sorting key/value records stored on multiple machines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71995" y="4026414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each machine has several disks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3" idx="2"/>
          </p:cNvCxnSpPr>
          <p:nvPr/>
        </p:nvCxnSpPr>
        <p:spPr>
          <a:xfrm>
            <a:off x="5593373" y="1925515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</p:cNvCxnSpPr>
          <p:nvPr/>
        </p:nvCxnSpPr>
        <p:spPr>
          <a:xfrm>
            <a:off x="5679831" y="3503184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6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(Master)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onnectionCount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smtClean="0"/>
              <a:t>Sample -&gt; </a:t>
            </a:r>
            <a:r>
              <a:rPr lang="en-US" altLang="ko-KR" dirty="0" err="1" smtClean="0"/>
              <a:t>SortCheck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etainfoCount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SortCheck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ShuffleCheck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ortedCount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ShuffleCheck</a:t>
            </a:r>
            <a:r>
              <a:rPr lang="en-US" altLang="ko-KR" dirty="0" smtClean="0"/>
              <a:t>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SuccessCount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746" y="6311900"/>
            <a:ext cx="36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“n” is the number of slave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9745" y="2031023"/>
            <a:ext cx="24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State transition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en-US" altLang="ko-KR" dirty="0" smtClean="0"/>
              <a:t>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5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(Slave)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StartSampleMessage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</a:t>
            </a:r>
          </a:p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Connection fail to Master</a:t>
            </a:r>
          </a:p>
          <a:p>
            <a:pPr marL="0" indent="0">
              <a:buNone/>
            </a:pPr>
            <a:r>
              <a:rPr lang="en-US" altLang="ko-KR" dirty="0" smtClean="0"/>
              <a:t>Sample -&gt; Sort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Sample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Fail to get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within a time,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False</a:t>
            </a:r>
          </a:p>
          <a:p>
            <a:pPr marL="0" indent="0">
              <a:buNone/>
            </a:pPr>
            <a:r>
              <a:rPr lang="en-US" altLang="ko-KR" dirty="0" smtClean="0"/>
              <a:t>Sort -&gt; Shuffle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Sort -&gt; Fail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 smtClean="0"/>
              <a:t>Shuffle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fileTransferFinishCount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n, size(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fiileTransferQueue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0,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sortedComplete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Shuffle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 out of bound data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6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52093" y="309620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01508" y="3886888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SortCheck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56785" y="4719211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ShuffleCheck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220201" y="61107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3282690" y="1689665"/>
            <a:ext cx="386404" cy="2426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" idx="4"/>
            <a:endCxn id="6" idx="0"/>
          </p:cNvCxnSpPr>
          <p:nvPr/>
        </p:nvCxnSpPr>
        <p:spPr>
          <a:xfrm rot="16200000" flipH="1">
            <a:off x="5819660" y="2367901"/>
            <a:ext cx="388557" cy="26494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8451185" y="3176473"/>
            <a:ext cx="430198" cy="2655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4"/>
            <a:endCxn id="8" idx="0"/>
          </p:cNvCxnSpPr>
          <p:nvPr/>
        </p:nvCxnSpPr>
        <p:spPr>
          <a:xfrm rot="16200000" flipH="1">
            <a:off x="9680941" y="5434318"/>
            <a:ext cx="989380" cy="3634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8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64324" y="59180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3421" y="305016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97061" y="369963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38493" y="5939813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977901" y="3994455"/>
            <a:ext cx="3208214" cy="638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" idx="4"/>
            <a:endCxn id="6" idx="0"/>
          </p:cNvCxnSpPr>
          <p:nvPr/>
        </p:nvCxnSpPr>
        <p:spPr>
          <a:xfrm rot="16200000" flipH="1">
            <a:off x="3346373" y="1625982"/>
            <a:ext cx="340367" cy="25080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5728707" y="2494146"/>
            <a:ext cx="247345" cy="2163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4"/>
            <a:endCxn id="8" idx="0"/>
          </p:cNvCxnSpPr>
          <p:nvPr/>
        </p:nvCxnSpPr>
        <p:spPr>
          <a:xfrm rot="16200000" flipH="1">
            <a:off x="9012773" y="4776954"/>
            <a:ext cx="1188579" cy="1137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901355" y="434910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Shuffle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구부러진 연결선 25"/>
          <p:cNvCxnSpPr>
            <a:stCxn id="7" idx="4"/>
            <a:endCxn id="13" idx="0"/>
          </p:cNvCxnSpPr>
          <p:nvPr/>
        </p:nvCxnSpPr>
        <p:spPr>
          <a:xfrm rot="16200000" flipH="1">
            <a:off x="7862674" y="3173289"/>
            <a:ext cx="247345" cy="2104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6" idx="4"/>
            <a:endCxn id="5" idx="0"/>
          </p:cNvCxnSpPr>
          <p:nvPr/>
        </p:nvCxnSpPr>
        <p:spPr>
          <a:xfrm rot="5400000">
            <a:off x="2603150" y="3750607"/>
            <a:ext cx="2465722" cy="1869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7" idx="4"/>
            <a:endCxn id="5" idx="0"/>
          </p:cNvCxnSpPr>
          <p:nvPr/>
        </p:nvCxnSpPr>
        <p:spPr>
          <a:xfrm rot="5400000">
            <a:off x="4009705" y="2993522"/>
            <a:ext cx="1816252" cy="40327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3" idx="4"/>
            <a:endCxn id="5" idx="0"/>
          </p:cNvCxnSpPr>
          <p:nvPr/>
        </p:nvCxnSpPr>
        <p:spPr>
          <a:xfrm rot="5400000">
            <a:off x="5386587" y="2266110"/>
            <a:ext cx="1166782" cy="6137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8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</a:t>
            </a:r>
            <a:r>
              <a:rPr lang="en-US" altLang="ko-KR" dirty="0" smtClean="0"/>
              <a:t>Chart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58462" y="2066192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31169" y="2148254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03877" y="2066191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8315" y="17809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6147" y="1794870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2231" y="17948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Master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1468315" y="2066191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5855677" y="2066191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0169768" y="2044165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2" idx="4"/>
          </p:cNvCxnSpPr>
          <p:nvPr/>
        </p:nvCxnSpPr>
        <p:spPr>
          <a:xfrm>
            <a:off x="1802423" y="2329962"/>
            <a:ext cx="4337538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4"/>
          </p:cNvCxnSpPr>
          <p:nvPr/>
        </p:nvCxnSpPr>
        <p:spPr>
          <a:xfrm flipH="1">
            <a:off x="6139961" y="2307936"/>
            <a:ext cx="4363915" cy="36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562600" y="2731476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9" idx="4"/>
          </p:cNvCxnSpPr>
          <p:nvPr/>
        </p:nvCxnSpPr>
        <p:spPr>
          <a:xfrm flipH="1">
            <a:off x="1758462" y="2969236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4"/>
          </p:cNvCxnSpPr>
          <p:nvPr/>
        </p:nvCxnSpPr>
        <p:spPr>
          <a:xfrm>
            <a:off x="6139961" y="2969236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46131" y="302945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StartSampleMessage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580435" y="3088347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StartSampleMessage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9996854" y="3379542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1225061" y="3360858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58462" y="3626299"/>
            <a:ext cx="4390291" cy="35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139961" y="3637635"/>
            <a:ext cx="4399085" cy="3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942493" y="363763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MetainfoMessage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420707" y="3767070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MetainfoMessage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5479074" y="4044562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SortCheck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723293" y="4331310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42493" y="4389770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MetainfoTableMessage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122378" y="4310611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491045" y="4383927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MetainfoTableMessage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1389185" y="4715930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10160977" y="4698298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52601" y="4990501"/>
            <a:ext cx="4390291" cy="35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100396" y="4987921"/>
            <a:ext cx="4399085" cy="3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121270" y="505399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FinishSortMessage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381142" y="5055211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FinishSortMessage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5399208" y="5417906"/>
            <a:ext cx="1581151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ShuffleCheck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50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740876" y="2066192"/>
            <a:ext cx="17586" cy="465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31169" y="2148254"/>
            <a:ext cx="17035" cy="457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03877" y="2066191"/>
            <a:ext cx="35169" cy="465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8315" y="17809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6147" y="1794870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2231" y="17948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Master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740877" y="2379254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13584" y="2362865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04746" y="2427462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StartShuffleMessage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1185497" y="2764570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5531825" y="6304213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63" idx="4"/>
          </p:cNvCxnSpPr>
          <p:nvPr/>
        </p:nvCxnSpPr>
        <p:spPr>
          <a:xfrm>
            <a:off x="1797478" y="5811185"/>
            <a:ext cx="4424544" cy="44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4" idx="4"/>
          </p:cNvCxnSpPr>
          <p:nvPr/>
        </p:nvCxnSpPr>
        <p:spPr>
          <a:xfrm flipH="1">
            <a:off x="6179527" y="5687635"/>
            <a:ext cx="4302368" cy="54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200400" y="5960692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SlaveSuccessMessage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460272" y="5961908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SlaveSuccessMessage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5384554" y="2111557"/>
            <a:ext cx="1581151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ShuffleCheck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576039" y="2395554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StartShuffleMessage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9961685" y="2750552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stCxn id="27" idx="4"/>
          </p:cNvCxnSpPr>
          <p:nvPr/>
        </p:nvCxnSpPr>
        <p:spPr>
          <a:xfrm>
            <a:off x="1762858" y="3002330"/>
            <a:ext cx="8767397" cy="89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8" idx="4"/>
          </p:cNvCxnSpPr>
          <p:nvPr/>
        </p:nvCxnSpPr>
        <p:spPr>
          <a:xfrm flipH="1">
            <a:off x="1740876" y="2988312"/>
            <a:ext cx="8798170" cy="98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1740877" y="3191662"/>
            <a:ext cx="8824544" cy="104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747470" y="3154431"/>
            <a:ext cx="8756406" cy="9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2942493" y="2961669"/>
            <a:ext cx="939678" cy="258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094969" y="3030350"/>
            <a:ext cx="939678" cy="258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870826" y="3798786"/>
            <a:ext cx="2022228" cy="225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FileTransferFinishMessage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2984442" y="3890599"/>
            <a:ext cx="2022228" cy="225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FileTransferFinishMessage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600200" y="4334607"/>
            <a:ext cx="325315" cy="1182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</a:t>
            </a:r>
          </a:p>
          <a:p>
            <a:pPr algn="ctr"/>
            <a:r>
              <a:rPr lang="en-US" altLang="ko-KR" sz="1200" dirty="0" err="1" smtClean="0"/>
              <a:t>rge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10353858" y="4223990"/>
            <a:ext cx="325315" cy="1182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</a:t>
            </a:r>
          </a:p>
          <a:p>
            <a:pPr algn="ctr"/>
            <a:r>
              <a:rPr lang="en-US" altLang="ko-KR" sz="1200" dirty="0" err="1" smtClean="0"/>
              <a:t>rge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1154174" y="5554498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9838591" y="5430948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664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ordering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to assign a proper id to each slaves</a:t>
            </a:r>
          </a:p>
          <a:p>
            <a:r>
              <a:rPr lang="en-US" altLang="ko-KR" dirty="0" smtClean="0"/>
              <a:t>slaves are ordered by its sequence of connecting to master node</a:t>
            </a:r>
          </a:p>
          <a:p>
            <a:r>
              <a:rPr lang="en-US" altLang="ko-KR" dirty="0" smtClean="0"/>
              <a:t>slave’s id can be 1 ~ n</a:t>
            </a:r>
          </a:p>
          <a:p>
            <a:r>
              <a:rPr lang="en-US" altLang="ko-KR" dirty="0" smtClean="0"/>
              <a:t>slave’s id can be inferred from slave list of </a:t>
            </a:r>
            <a:r>
              <a:rPr lang="en-US" altLang="ko-KR" dirty="0" err="1" smtClean="0"/>
              <a:t>MetainfoTableMessage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3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83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et minimum and maximum key from samples</a:t>
            </a:r>
          </a:p>
          <a:p>
            <a:r>
              <a:rPr lang="en-US" altLang="ko-KR" dirty="0" smtClean="0"/>
              <a:t>Select pivot positions which divide a range between minimum and maximum key value into N subdivision for each slave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2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Naming convention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Litter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636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 all the input data</a:t>
            </a:r>
          </a:p>
          <a:p>
            <a:r>
              <a:rPr lang="en-US" altLang="ko-KR" dirty="0" smtClean="0"/>
              <a:t>Send minimum and maximum key value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0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(TBA)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92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prints log message listing every slave who finish a task for a state at every state</a:t>
            </a:r>
          </a:p>
          <a:p>
            <a:r>
              <a:rPr lang="en-US" altLang="ko-KR" dirty="0" smtClean="0"/>
              <a:t>Slave prints its state whenever it changes its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648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Integration test (RBA)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79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Settings</a:t>
            </a:r>
          </a:p>
          <a:p>
            <a:r>
              <a:rPr lang="en-US" altLang="ko-KR" sz="1800" dirty="0" smtClean="0"/>
              <a:t>3 slaves</a:t>
            </a:r>
          </a:p>
          <a:p>
            <a:r>
              <a:rPr lang="en-US" altLang="ko-KR" sz="1800" dirty="0" smtClean="0"/>
              <a:t>10,000 bytes for each slave (100 lines of data for each)</a:t>
            </a:r>
          </a:p>
          <a:p>
            <a:r>
              <a:rPr lang="en-US" altLang="ko-KR" sz="1800" dirty="0" smtClean="0"/>
              <a:t>1 master and 3 slaves run in a single machine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Requirement</a:t>
            </a:r>
          </a:p>
          <a:p>
            <a:r>
              <a:rPr lang="en-US" altLang="ko-KR" sz="1800" dirty="0" smtClean="0"/>
              <a:t>Whole 30,000 bytes data (300 lines of data) can be sorted by naïve algorithm</a:t>
            </a:r>
          </a:p>
          <a:p>
            <a:r>
              <a:rPr lang="en-US" altLang="ko-KR" sz="1800" dirty="0" smtClean="0"/>
              <a:t>Output of test should be correspond with above sequence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473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77" y="269508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46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4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 did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 spent most of my time to write document again. Also, I removed </a:t>
            </a:r>
            <a:r>
              <a:rPr lang="en-US" altLang="ko-KR" dirty="0" err="1" smtClean="0"/>
              <a:t>Akka</a:t>
            </a:r>
            <a:r>
              <a:rPr lang="en-US" altLang="ko-KR" dirty="0" smtClean="0"/>
              <a:t> lib due to its so much abstraction.</a:t>
            </a:r>
          </a:p>
          <a:p>
            <a:endParaRPr lang="en-US" altLang="ko-KR" dirty="0"/>
          </a:p>
          <a:p>
            <a:r>
              <a:rPr lang="en-US" altLang="ko-KR" dirty="0" smtClean="0"/>
              <a:t>Documentation</a:t>
            </a:r>
          </a:p>
          <a:p>
            <a:pPr lvl="1"/>
            <a:r>
              <a:rPr lang="en-US" altLang="ko-KR" dirty="0" smtClean="0"/>
              <a:t>Define communication model</a:t>
            </a:r>
          </a:p>
          <a:p>
            <a:pPr lvl="1"/>
            <a:r>
              <a:rPr lang="en-US" altLang="ko-KR" dirty="0" smtClean="0"/>
              <a:t>Define state for master and slave</a:t>
            </a:r>
          </a:p>
          <a:p>
            <a:pPr lvl="1"/>
            <a:r>
              <a:rPr lang="en-US" altLang="ko-KR" dirty="0" smtClean="0"/>
              <a:t>Define variables and messages for protocol</a:t>
            </a:r>
          </a:p>
          <a:p>
            <a:pPr lvl="1"/>
            <a:r>
              <a:rPr lang="en-US" altLang="ko-KR" dirty="0" smtClean="0"/>
              <a:t>Define sampling method</a:t>
            </a:r>
          </a:p>
          <a:p>
            <a:pPr lvl="1"/>
            <a:r>
              <a:rPr lang="en-US" altLang="ko-KR" dirty="0" smtClean="0"/>
              <a:t>Define slave ordering</a:t>
            </a:r>
          </a:p>
          <a:p>
            <a:r>
              <a:rPr lang="en-US" altLang="ko-KR" dirty="0" smtClean="0"/>
              <a:t>Remove this implementation. Convert it to java.net library</a:t>
            </a:r>
          </a:p>
          <a:p>
            <a:pPr lvl="1"/>
            <a:r>
              <a:rPr lang="en-US" altLang="ko-KR" dirty="0" smtClean="0"/>
              <a:t>TCP establishment(using </a:t>
            </a:r>
            <a:r>
              <a:rPr lang="en-US" altLang="ko-KR" dirty="0" err="1" smtClean="0"/>
              <a:t>Akka</a:t>
            </a:r>
            <a:r>
              <a:rPr lang="en-US" altLang="ko-KR" dirty="0" smtClean="0"/>
              <a:t>) between salve and master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5502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Make connection between slave and master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5" y="5002457"/>
            <a:ext cx="3552825" cy="98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85" y="3357441"/>
            <a:ext cx="4638675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1385" y="2883877"/>
            <a:ext cx="17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1385" y="4565657"/>
            <a:ext cx="17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639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Milestone1 (</a:t>
            </a:r>
            <a:r>
              <a:rPr lang="en-US" altLang="ko-KR" strike="sngStrike" dirty="0" smtClean="0"/>
              <a:t>~10/19</a:t>
            </a:r>
            <a:r>
              <a:rPr lang="en-US" altLang="ko-KR" dirty="0" smtClean="0"/>
              <a:t> ~11/22)</a:t>
            </a:r>
          </a:p>
          <a:p>
            <a:pPr lvl="1"/>
            <a:r>
              <a:rPr lang="en-US" altLang="ko-KR" dirty="0" smtClean="0"/>
              <a:t>generate input data (o)</a:t>
            </a:r>
          </a:p>
          <a:p>
            <a:pPr lvl="1"/>
            <a:r>
              <a:rPr lang="en-US" altLang="ko-KR" dirty="0" smtClean="0"/>
              <a:t>execute master (o)</a:t>
            </a:r>
          </a:p>
          <a:p>
            <a:pPr lvl="1"/>
            <a:r>
              <a:rPr lang="en-US" altLang="ko-KR" dirty="0" smtClean="0"/>
              <a:t>slaves can connect to master (o)</a:t>
            </a:r>
          </a:p>
          <a:p>
            <a:pPr lvl="1"/>
            <a:r>
              <a:rPr lang="en-US" altLang="ko-KR" dirty="0" smtClean="0"/>
              <a:t>learn to use a network library</a:t>
            </a:r>
          </a:p>
          <a:p>
            <a:pPr lvl="2"/>
            <a:r>
              <a:rPr lang="en-US" altLang="ko-KR" dirty="0" err="1" smtClean="0"/>
              <a:t>Protobuf</a:t>
            </a:r>
            <a:r>
              <a:rPr lang="en-US" altLang="ko-KR" dirty="0" smtClean="0"/>
              <a:t> (x)</a:t>
            </a:r>
          </a:p>
          <a:p>
            <a:pPr lvl="2"/>
            <a:r>
              <a:rPr lang="en-US" altLang="ko-KR" dirty="0" err="1" smtClean="0"/>
              <a:t>Serversocket</a:t>
            </a:r>
            <a:r>
              <a:rPr lang="en-US" altLang="ko-KR" dirty="0" smtClean="0"/>
              <a:t>, socket (o)</a:t>
            </a:r>
          </a:p>
          <a:p>
            <a:r>
              <a:rPr lang="en-US" altLang="ko-KR" dirty="0" smtClean="0"/>
              <a:t>Milestone2 (</a:t>
            </a:r>
            <a:r>
              <a:rPr lang="en-US" altLang="ko-KR" strike="sngStrike" dirty="0" smtClean="0"/>
              <a:t>~11/16</a:t>
            </a:r>
            <a:r>
              <a:rPr lang="en-US" altLang="ko-KR" dirty="0" smtClean="0"/>
              <a:t> ~11/29)</a:t>
            </a:r>
          </a:p>
          <a:p>
            <a:pPr lvl="1"/>
            <a:r>
              <a:rPr lang="en-US" altLang="ko-KR" dirty="0" smtClean="0"/>
              <a:t>Documentation</a:t>
            </a:r>
          </a:p>
          <a:p>
            <a:pPr lvl="2"/>
            <a:r>
              <a:rPr lang="en-US" altLang="ko-KR" dirty="0" smtClean="0"/>
              <a:t>Other parts (o)</a:t>
            </a:r>
          </a:p>
          <a:p>
            <a:pPr lvl="2"/>
            <a:r>
              <a:rPr lang="en-US" altLang="ko-KR" dirty="0" smtClean="0"/>
              <a:t>Flow chart (x)</a:t>
            </a:r>
          </a:p>
          <a:p>
            <a:pPr lvl="2"/>
            <a:r>
              <a:rPr lang="en-US" altLang="ko-KR" dirty="0"/>
              <a:t>T</a:t>
            </a:r>
            <a:r>
              <a:rPr lang="en-US" altLang="ko-KR" dirty="0" smtClean="0"/>
              <a:t>est (x)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sampling (x)</a:t>
            </a:r>
          </a:p>
          <a:p>
            <a:pPr lvl="1"/>
            <a:r>
              <a:rPr lang="en-US" altLang="ko-KR" dirty="0" smtClean="0"/>
              <a:t>sorting (x)</a:t>
            </a:r>
          </a:p>
          <a:p>
            <a:pPr lvl="1"/>
            <a:r>
              <a:rPr lang="en-US" altLang="ko-KR" dirty="0" smtClean="0"/>
              <a:t>partitioning (x)</a:t>
            </a:r>
          </a:p>
          <a:p>
            <a:r>
              <a:rPr lang="en-US" altLang="ko-KR" dirty="0" smtClean="0"/>
              <a:t>Milestone3 (~12/14)</a:t>
            </a:r>
          </a:p>
          <a:p>
            <a:pPr lvl="1"/>
            <a:r>
              <a:rPr lang="en-US" altLang="ko-KR" dirty="0" smtClean="0"/>
              <a:t>shuffling (x)</a:t>
            </a:r>
          </a:p>
          <a:p>
            <a:pPr lvl="1"/>
            <a:r>
              <a:rPr lang="en-US" altLang="ko-KR" dirty="0" smtClean="0"/>
              <a:t>merging (x)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657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convention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Variable: Camel case(each word is capitalized, except possibly the first word)</a:t>
            </a:r>
          </a:p>
          <a:p>
            <a:pPr marL="0" indent="0">
              <a:buNone/>
            </a:pPr>
            <a:r>
              <a:rPr lang="en-US" altLang="ko-KR" dirty="0" smtClean="0"/>
              <a:t>Class: Pascal case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Module: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Method: Camel case</a:t>
            </a:r>
          </a:p>
          <a:p>
            <a:pPr marL="0" indent="0">
              <a:buNone/>
            </a:pPr>
            <a:r>
              <a:rPr lang="en-US" altLang="ko-KR" dirty="0" smtClean="0"/>
              <a:t>Method parentheses: yes for side effect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Others will follow this doc(https://docs.scala-lang.org/style/naming-conventions.html)</a:t>
            </a:r>
          </a:p>
        </p:txBody>
      </p:sp>
    </p:spTree>
    <p:extLst>
      <p:ext uri="{BB962C8B-B14F-4D97-AF65-F5344CB8AC3E}">
        <p14:creationId xmlns:p14="http://schemas.microsoft.com/office/powerpoint/2010/main" val="275994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 </a:t>
            </a:r>
            <a:r>
              <a:rPr lang="en-US" altLang="ko-KR" dirty="0" err="1" smtClean="0"/>
              <a:t>scalafix</a:t>
            </a:r>
            <a:r>
              <a:rPr lang="en-US" altLang="ko-KR" dirty="0" smtClean="0"/>
              <a:t> 0.9.23 for </a:t>
            </a:r>
            <a:r>
              <a:rPr lang="en-US" altLang="ko-KR" dirty="0" err="1" smtClean="0"/>
              <a:t>sbt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https://scalacenter.github.io/scalafix/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25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Communication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transition rules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Master: Single node for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Slave: Multiple nodes in which actual data is stored and sorting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90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phase of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Sampling</a:t>
            </a:r>
            <a:r>
              <a:rPr lang="en-US" altLang="ko-KR" dirty="0" smtClean="0"/>
              <a:t>: </a:t>
            </a:r>
            <a:r>
              <a:rPr lang="en-US" altLang="ko-KR" dirty="0" smtClean="0"/>
              <a:t>generate information for distribution of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Sort/Partition phase: sorting in parallel at each slave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Shuffle phase: data exchange via the master node under its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Merge phase: data from other machines properly merged into a single chunk fit into a single 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6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model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18402" y="3128116"/>
            <a:ext cx="3015348" cy="1807684"/>
            <a:chOff x="4159127" y="1506339"/>
            <a:chExt cx="3873746" cy="111204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9127" y="1506339"/>
              <a:ext cx="3873746" cy="1112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Master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434565" y="1996579"/>
              <a:ext cx="1241537" cy="3012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65768" y="1984793"/>
              <a:ext cx="1339932" cy="3248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SlavePool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5" idx="6"/>
              <a:endCxn id="8" idx="1"/>
            </p:cNvCxnSpPr>
            <p:nvPr/>
          </p:nvCxnSpPr>
          <p:spPr>
            <a:xfrm>
              <a:off x="5676102" y="2147202"/>
              <a:ext cx="489666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flipH="1">
            <a:off x="4450675" y="1956024"/>
            <a:ext cx="3290650" cy="1757361"/>
            <a:chOff x="419100" y="4219575"/>
            <a:chExt cx="5057775" cy="240030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83" name="직선 화살표 연결선 82"/>
          <p:cNvCxnSpPr>
            <a:stCxn id="79" idx="6"/>
            <a:endCxn id="80" idx="1"/>
          </p:cNvCxnSpPr>
          <p:nvPr/>
        </p:nvCxnSpPr>
        <p:spPr>
          <a:xfrm flipH="1" flipV="1">
            <a:off x="5752062" y="2274488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6"/>
            <a:endCxn id="81" idx="1"/>
          </p:cNvCxnSpPr>
          <p:nvPr/>
        </p:nvCxnSpPr>
        <p:spPr>
          <a:xfrm flipH="1">
            <a:off x="5752063" y="2839935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6"/>
            <a:endCxn id="82" idx="1"/>
          </p:cNvCxnSpPr>
          <p:nvPr/>
        </p:nvCxnSpPr>
        <p:spPr>
          <a:xfrm flipH="1">
            <a:off x="5752063" y="2839935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812791" y="1419624"/>
            <a:ext cx="8097383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4082" y="1419624"/>
            <a:ext cx="3267551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 flipH="1">
            <a:off x="8488820" y="1947689"/>
            <a:ext cx="3290650" cy="1757361"/>
            <a:chOff x="419100" y="4219575"/>
            <a:chExt cx="5057775" cy="2400300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FileTransferQueue</a:t>
              </a:r>
              <a:endParaRPr lang="ko-KR" altLang="en-US" sz="10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 flipH="1">
            <a:off x="6320075" y="4560103"/>
            <a:ext cx="3290650" cy="1757361"/>
            <a:chOff x="419100" y="4219575"/>
            <a:chExt cx="5057775" cy="240030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126" name="직선 화살표 연결선 125"/>
          <p:cNvCxnSpPr>
            <a:stCxn id="80" idx="3"/>
            <a:endCxn id="8" idx="3"/>
          </p:cNvCxnSpPr>
          <p:nvPr/>
        </p:nvCxnSpPr>
        <p:spPr>
          <a:xfrm flipH="1">
            <a:off x="2923395" y="2274488"/>
            <a:ext cx="1694601" cy="189538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3"/>
            <a:endCxn id="8" idx="3"/>
          </p:cNvCxnSpPr>
          <p:nvPr/>
        </p:nvCxnSpPr>
        <p:spPr>
          <a:xfrm flipH="1">
            <a:off x="2923395" y="2266153"/>
            <a:ext cx="5732746" cy="190372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3" idx="3"/>
            <a:endCxn id="8" idx="3"/>
          </p:cNvCxnSpPr>
          <p:nvPr/>
        </p:nvCxnSpPr>
        <p:spPr>
          <a:xfrm flipH="1" flipV="1">
            <a:off x="2923395" y="4169875"/>
            <a:ext cx="3564001" cy="70869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구부러진 연결선 137"/>
          <p:cNvCxnSpPr>
            <a:stCxn id="81" idx="2"/>
            <a:endCxn id="125" idx="3"/>
          </p:cNvCxnSpPr>
          <p:nvPr/>
        </p:nvCxnSpPr>
        <p:spPr>
          <a:xfrm rot="16200000" flipH="1">
            <a:off x="4377558" y="3909500"/>
            <a:ext cx="2917311" cy="1302367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>
            <a:stCxn id="81" idx="2"/>
            <a:endCxn id="119" idx="3"/>
          </p:cNvCxnSpPr>
          <p:nvPr/>
        </p:nvCxnSpPr>
        <p:spPr>
          <a:xfrm rot="16200000" flipH="1">
            <a:off x="6768138" y="1518921"/>
            <a:ext cx="304897" cy="3471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 141"/>
          <p:cNvCxnSpPr>
            <a:stCxn id="118" idx="3"/>
            <a:endCxn id="82" idx="2"/>
          </p:cNvCxnSpPr>
          <p:nvPr/>
        </p:nvCxnSpPr>
        <p:spPr>
          <a:xfrm rot="10800000" flipV="1">
            <a:off x="5185030" y="2839154"/>
            <a:ext cx="3471112" cy="830645"/>
          </a:xfrm>
          <a:prstGeom prst="curvedConnector4">
            <a:avLst>
              <a:gd name="adj1" fmla="val 41832"/>
              <a:gd name="adj2" fmla="val 1275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 145"/>
          <p:cNvCxnSpPr>
            <a:stCxn id="118" idx="3"/>
            <a:endCxn id="125" idx="1"/>
          </p:cNvCxnSpPr>
          <p:nvPr/>
        </p:nvCxnSpPr>
        <p:spPr>
          <a:xfrm rot="10800000" flipV="1">
            <a:off x="7621464" y="2839154"/>
            <a:ext cx="1034679" cy="318018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147"/>
          <p:cNvCxnSpPr>
            <a:stCxn id="124" idx="3"/>
            <a:endCxn id="82" idx="3"/>
          </p:cNvCxnSpPr>
          <p:nvPr/>
        </p:nvCxnSpPr>
        <p:spPr>
          <a:xfrm rot="10800000">
            <a:off x="4617997" y="3415261"/>
            <a:ext cx="1869400" cy="2036308"/>
          </a:xfrm>
          <a:prstGeom prst="curvedConnector3">
            <a:avLst>
              <a:gd name="adj1" fmla="val 1122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124" idx="1"/>
            <a:endCxn id="119" idx="2"/>
          </p:cNvCxnSpPr>
          <p:nvPr/>
        </p:nvCxnSpPr>
        <p:spPr>
          <a:xfrm flipV="1">
            <a:off x="7621463" y="3661465"/>
            <a:ext cx="1601712" cy="179010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22" idx="6"/>
            <a:endCxn id="123" idx="1"/>
          </p:cNvCxnSpPr>
          <p:nvPr/>
        </p:nvCxnSpPr>
        <p:spPr>
          <a:xfrm flipH="1" flipV="1">
            <a:off x="7621462" y="4878567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24" idx="1"/>
            <a:endCxn id="122" idx="6"/>
          </p:cNvCxnSpPr>
          <p:nvPr/>
        </p:nvCxnSpPr>
        <p:spPr>
          <a:xfrm flipV="1">
            <a:off x="7621463" y="5444014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22" idx="6"/>
            <a:endCxn id="125" idx="1"/>
          </p:cNvCxnSpPr>
          <p:nvPr/>
        </p:nvCxnSpPr>
        <p:spPr>
          <a:xfrm flipH="1">
            <a:off x="7621463" y="5444014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16" idx="6"/>
            <a:endCxn id="117" idx="1"/>
          </p:cNvCxnSpPr>
          <p:nvPr/>
        </p:nvCxnSpPr>
        <p:spPr>
          <a:xfrm flipH="1" flipV="1">
            <a:off x="9790207" y="2266153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16" idx="6"/>
            <a:endCxn id="118" idx="1"/>
          </p:cNvCxnSpPr>
          <p:nvPr/>
        </p:nvCxnSpPr>
        <p:spPr>
          <a:xfrm flipH="1">
            <a:off x="9790208" y="2831600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16" idx="6"/>
            <a:endCxn id="119" idx="1"/>
          </p:cNvCxnSpPr>
          <p:nvPr/>
        </p:nvCxnSpPr>
        <p:spPr>
          <a:xfrm flipH="1">
            <a:off x="9790208" y="2831600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0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1040</Words>
  <Application>Microsoft Office PowerPoint</Application>
  <PresentationFormat>와이드스크린</PresentationFormat>
  <Paragraphs>347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CS434 Project Document version 2</vt:lpstr>
      <vt:lpstr>Goal         Assumptions</vt:lpstr>
      <vt:lpstr>Project settings</vt:lpstr>
      <vt:lpstr>Naming convention</vt:lpstr>
      <vt:lpstr>Linter</vt:lpstr>
      <vt:lpstr>Design</vt:lpstr>
      <vt:lpstr>Types of node</vt:lpstr>
      <vt:lpstr>4 phase of protocol</vt:lpstr>
      <vt:lpstr>Communication model</vt:lpstr>
      <vt:lpstr>Message</vt:lpstr>
      <vt:lpstr>Messages</vt:lpstr>
      <vt:lpstr>Messages</vt:lpstr>
      <vt:lpstr>Messages</vt:lpstr>
      <vt:lpstr>Messages</vt:lpstr>
      <vt:lpstr>Messages</vt:lpstr>
      <vt:lpstr>Messages</vt:lpstr>
      <vt:lpstr>Messages</vt:lpstr>
      <vt:lpstr>Variables</vt:lpstr>
      <vt:lpstr>States</vt:lpstr>
      <vt:lpstr>State transition rules (Master)</vt:lpstr>
      <vt:lpstr>State transition rules (Slave)</vt:lpstr>
      <vt:lpstr>State diagram</vt:lpstr>
      <vt:lpstr>State diagram</vt:lpstr>
      <vt:lpstr>Flow Chart</vt:lpstr>
      <vt:lpstr>Flow Chart (cont’d)</vt:lpstr>
      <vt:lpstr>Slave ordering</vt:lpstr>
      <vt:lpstr>Ordering</vt:lpstr>
      <vt:lpstr>Sampling</vt:lpstr>
      <vt:lpstr>Sampling - Master</vt:lpstr>
      <vt:lpstr>Sampling - Slave</vt:lpstr>
      <vt:lpstr>Test (TBA)</vt:lpstr>
      <vt:lpstr>logging</vt:lpstr>
      <vt:lpstr>Integration test (RBA)</vt:lpstr>
      <vt:lpstr>System test</vt:lpstr>
      <vt:lpstr>END</vt:lpstr>
      <vt:lpstr>Report</vt:lpstr>
      <vt:lpstr>What I did</vt:lpstr>
      <vt:lpstr>Demo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 Project</dc:title>
  <dc:creator>GeunWoo Kim</dc:creator>
  <cp:lastModifiedBy>김근우</cp:lastModifiedBy>
  <cp:revision>48</cp:revision>
  <dcterms:created xsi:type="dcterms:W3CDTF">2020-10-19T11:44:58Z</dcterms:created>
  <dcterms:modified xsi:type="dcterms:W3CDTF">2020-11-18T16:27:13Z</dcterms:modified>
</cp:coreProperties>
</file>