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3" r:id="rId4"/>
    <p:sldId id="266" r:id="rId5"/>
    <p:sldId id="275" r:id="rId6"/>
    <p:sldId id="274" r:id="rId7"/>
    <p:sldId id="297" r:id="rId8"/>
    <p:sldId id="298" r:id="rId9"/>
    <p:sldId id="286" r:id="rId10"/>
    <p:sldId id="301" r:id="rId11"/>
    <p:sldId id="288" r:id="rId12"/>
    <p:sldId id="292" r:id="rId13"/>
    <p:sldId id="293" r:id="rId14"/>
    <p:sldId id="294" r:id="rId15"/>
    <p:sldId id="295" r:id="rId16"/>
    <p:sldId id="296" r:id="rId17"/>
    <p:sldId id="287" r:id="rId18"/>
    <p:sldId id="283" r:id="rId19"/>
    <p:sldId id="282" r:id="rId20"/>
    <p:sldId id="284" r:id="rId21"/>
    <p:sldId id="278" r:id="rId22"/>
    <p:sldId id="279" r:id="rId23"/>
    <p:sldId id="285" r:id="rId24"/>
    <p:sldId id="299" r:id="rId25"/>
    <p:sldId id="300" r:id="rId26"/>
    <p:sldId id="291" r:id="rId27"/>
    <p:sldId id="289" r:id="rId28"/>
    <p:sldId id="290" r:id="rId29"/>
    <p:sldId id="280" r:id="rId30"/>
    <p:sldId id="281" r:id="rId31"/>
    <p:sldId id="303" r:id="rId32"/>
    <p:sldId id="304" r:id="rId33"/>
    <p:sldId id="269" r:id="rId34"/>
    <p:sldId id="272" r:id="rId35"/>
    <p:sldId id="267" r:id="rId36"/>
    <p:sldId id="302" r:id="rId37"/>
    <p:sldId id="270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83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43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89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7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64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35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05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66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84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1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427D-6588-4C30-85AC-BDB5603CAC2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26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2427D-6588-4C30-85AC-BDB5603CAC20}" type="datetimeFigureOut">
              <a:rPr lang="ko-KR" altLang="en-US" smtClean="0"/>
              <a:t>2020-11-17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60EB1-752E-426D-ABCC-FE0556B4A8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87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CS434 Project</a:t>
            </a:r>
            <a:br>
              <a:rPr lang="en-US" altLang="ko-KR" dirty="0" smtClean="0"/>
            </a:br>
            <a:r>
              <a:rPr lang="en-US" altLang="ko-KR" dirty="0" smtClean="0"/>
              <a:t>Document version 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POSTECH CSE </a:t>
            </a:r>
            <a:r>
              <a:rPr lang="ko-KR" altLang="en-US" dirty="0" err="1" smtClean="0"/>
              <a:t>김근우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257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All messages extend trait Message</a:t>
            </a:r>
            <a:endParaRPr lang="en-US" altLang="ko-KR" dirty="0" smtClean="0"/>
          </a:p>
          <a:p>
            <a:r>
              <a:rPr lang="en-US" altLang="ko-KR" dirty="0" smtClean="0"/>
              <a:t>Contents</a:t>
            </a:r>
          </a:p>
          <a:p>
            <a:pPr lvl="1"/>
            <a:r>
              <a:rPr lang="en-US" altLang="ko-KR" dirty="0" smtClean="0"/>
              <a:t>Slave’s </a:t>
            </a:r>
            <a:r>
              <a:rPr lang="en-US" altLang="ko-KR" dirty="0" smtClean="0"/>
              <a:t>ID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24792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665471"/>
              </p:ext>
            </p:extLst>
          </p:nvPr>
        </p:nvGraphicFramePr>
        <p:xfrm>
          <a:off x="838199" y="1934308"/>
          <a:ext cx="10099432" cy="3754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16">
                  <a:extLst>
                    <a:ext uri="{9D8B030D-6E8A-4147-A177-3AD203B41FA5}">
                      <a16:colId xmlns:a16="http://schemas.microsoft.com/office/drawing/2014/main" val="1678945514"/>
                    </a:ext>
                  </a:extLst>
                </a:gridCol>
                <a:gridCol w="8554916">
                  <a:extLst>
                    <a:ext uri="{9D8B030D-6E8A-4147-A177-3AD203B41FA5}">
                      <a16:colId xmlns:a16="http://schemas.microsoft.com/office/drawing/2014/main" val="2500095497"/>
                    </a:ext>
                  </a:extLst>
                </a:gridCol>
              </a:tblGrid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StartSampleMessage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01054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All slaves make connection with 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5639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Sender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2902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Receiver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42797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018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756203"/>
              </p:ext>
            </p:extLst>
          </p:nvPr>
        </p:nvGraphicFramePr>
        <p:xfrm>
          <a:off x="838199" y="1934308"/>
          <a:ext cx="10099432" cy="3754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16">
                  <a:extLst>
                    <a:ext uri="{9D8B030D-6E8A-4147-A177-3AD203B41FA5}">
                      <a16:colId xmlns:a16="http://schemas.microsoft.com/office/drawing/2014/main" val="1678945514"/>
                    </a:ext>
                  </a:extLst>
                </a:gridCol>
                <a:gridCol w="8554916">
                  <a:extLst>
                    <a:ext uri="{9D8B030D-6E8A-4147-A177-3AD203B41FA5}">
                      <a16:colId xmlns:a16="http://schemas.microsoft.com/office/drawing/2014/main" val="2500095497"/>
                    </a:ext>
                  </a:extLst>
                </a:gridCol>
              </a:tblGrid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MetainfoMessage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01054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 finish to sample its</a:t>
                      </a:r>
                      <a:r>
                        <a:rPr lang="en-US" altLang="ko-KR" sz="1400" baseline="0" dirty="0" smtClean="0"/>
                        <a:t> input data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5639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Sender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2902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Receiver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42797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aseline="0" dirty="0" smtClean="0"/>
                        <a:t>Minimum key value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aseline="0" dirty="0" smtClean="0"/>
                        <a:t>Maximum key value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396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949641"/>
              </p:ext>
            </p:extLst>
          </p:nvPr>
        </p:nvGraphicFramePr>
        <p:xfrm>
          <a:off x="838199" y="1934308"/>
          <a:ext cx="10099432" cy="3754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16">
                  <a:extLst>
                    <a:ext uri="{9D8B030D-6E8A-4147-A177-3AD203B41FA5}">
                      <a16:colId xmlns:a16="http://schemas.microsoft.com/office/drawing/2014/main" val="1678945514"/>
                    </a:ext>
                  </a:extLst>
                </a:gridCol>
                <a:gridCol w="8554916">
                  <a:extLst>
                    <a:ext uri="{9D8B030D-6E8A-4147-A177-3AD203B41FA5}">
                      <a16:colId xmlns:a16="http://schemas.microsoft.com/office/drawing/2014/main" val="2500095497"/>
                    </a:ext>
                  </a:extLst>
                </a:gridCol>
              </a:tblGrid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MetainfoTableMessage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01054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 collect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MetainfoMessage</a:t>
                      </a:r>
                      <a:r>
                        <a:rPr lang="en-US" altLang="ko-KR" sz="1400" baseline="0" dirty="0" smtClean="0"/>
                        <a:t> from all slaves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5639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Sender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2902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Receiver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42797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 smtClean="0"/>
                        <a:t>Slave’s network information</a:t>
                      </a:r>
                      <a:r>
                        <a:rPr lang="en-US" altLang="ko-KR" sz="1400" baseline="0" dirty="0" smtClean="0"/>
                        <a:t> list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aseline="0" dirty="0" smtClean="0"/>
                        <a:t>Pivot list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679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341397"/>
              </p:ext>
            </p:extLst>
          </p:nvPr>
        </p:nvGraphicFramePr>
        <p:xfrm>
          <a:off x="838199" y="1934308"/>
          <a:ext cx="10099432" cy="3754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16">
                  <a:extLst>
                    <a:ext uri="{9D8B030D-6E8A-4147-A177-3AD203B41FA5}">
                      <a16:colId xmlns:a16="http://schemas.microsoft.com/office/drawing/2014/main" val="1678945514"/>
                    </a:ext>
                  </a:extLst>
                </a:gridCol>
                <a:gridCol w="8554916">
                  <a:extLst>
                    <a:ext uri="{9D8B030D-6E8A-4147-A177-3AD203B41FA5}">
                      <a16:colId xmlns:a16="http://schemas.microsoft.com/office/drawing/2014/main" val="2500095497"/>
                    </a:ext>
                  </a:extLst>
                </a:gridCol>
              </a:tblGrid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FinishSortMessage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01054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 finish to sort</a:t>
                      </a:r>
                      <a:r>
                        <a:rPr lang="en-US" altLang="ko-KR" sz="1400" baseline="0" dirty="0" smtClean="0"/>
                        <a:t> its input 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5639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Sender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2902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Receiver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42797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247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808817"/>
              </p:ext>
            </p:extLst>
          </p:nvPr>
        </p:nvGraphicFramePr>
        <p:xfrm>
          <a:off x="838199" y="1934308"/>
          <a:ext cx="10099432" cy="3754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16">
                  <a:extLst>
                    <a:ext uri="{9D8B030D-6E8A-4147-A177-3AD203B41FA5}">
                      <a16:colId xmlns:a16="http://schemas.microsoft.com/office/drawing/2014/main" val="1678945514"/>
                    </a:ext>
                  </a:extLst>
                </a:gridCol>
                <a:gridCol w="8554916">
                  <a:extLst>
                    <a:ext uri="{9D8B030D-6E8A-4147-A177-3AD203B41FA5}">
                      <a16:colId xmlns:a16="http://schemas.microsoft.com/office/drawing/2014/main" val="2500095497"/>
                    </a:ext>
                  </a:extLst>
                </a:gridCol>
              </a:tblGrid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StartShuffleMessage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01054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 collect </a:t>
                      </a:r>
                      <a:r>
                        <a:rPr lang="en-US" altLang="ko-KR" sz="1400" dirty="0" err="1" smtClean="0"/>
                        <a:t>FinishSortMessage</a:t>
                      </a:r>
                      <a:r>
                        <a:rPr lang="en-US" altLang="ko-KR" sz="1400" dirty="0" smtClean="0"/>
                        <a:t> from all slaves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5639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Sender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2902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Receiver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42797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07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Messages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225469"/>
              </p:ext>
            </p:extLst>
          </p:nvPr>
        </p:nvGraphicFramePr>
        <p:xfrm>
          <a:off x="838199" y="1934308"/>
          <a:ext cx="10099432" cy="3754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516">
                  <a:extLst>
                    <a:ext uri="{9D8B030D-6E8A-4147-A177-3AD203B41FA5}">
                      <a16:colId xmlns:a16="http://schemas.microsoft.com/office/drawing/2014/main" val="1678945514"/>
                    </a:ext>
                  </a:extLst>
                </a:gridCol>
                <a:gridCol w="8554916">
                  <a:extLst>
                    <a:ext uri="{9D8B030D-6E8A-4147-A177-3AD203B41FA5}">
                      <a16:colId xmlns:a16="http://schemas.microsoft.com/office/drawing/2014/main" val="2500095497"/>
                    </a:ext>
                  </a:extLst>
                </a:gridCol>
              </a:tblGrid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SlaveSuccessMessage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201054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 finish to send</a:t>
                      </a:r>
                      <a:r>
                        <a:rPr lang="en-US" altLang="ko-KR" sz="1400" baseline="0" dirty="0" smtClean="0"/>
                        <a:t> its data to appropriate peers and receive data. Also, it complete merge sort to its disk.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55639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Sender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82902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Receiver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142797"/>
                  </a:ext>
                </a:extLst>
              </a:tr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contents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void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224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510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Variables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293806"/>
              </p:ext>
            </p:extLst>
          </p:nvPr>
        </p:nvGraphicFramePr>
        <p:xfrm>
          <a:off x="924168" y="1906620"/>
          <a:ext cx="10365155" cy="4160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7440">
                  <a:extLst>
                    <a:ext uri="{9D8B030D-6E8A-4147-A177-3AD203B41FA5}">
                      <a16:colId xmlns:a16="http://schemas.microsoft.com/office/drawing/2014/main" val="3682929656"/>
                    </a:ext>
                  </a:extLst>
                </a:gridCol>
                <a:gridCol w="1116623">
                  <a:extLst>
                    <a:ext uri="{9D8B030D-6E8A-4147-A177-3AD203B41FA5}">
                      <a16:colId xmlns:a16="http://schemas.microsoft.com/office/drawing/2014/main" val="350396180"/>
                    </a:ext>
                  </a:extLst>
                </a:gridCol>
                <a:gridCol w="5134707">
                  <a:extLst>
                    <a:ext uri="{9D8B030D-6E8A-4147-A177-3AD203B41FA5}">
                      <a16:colId xmlns:a16="http://schemas.microsoft.com/office/drawing/2014/main" val="1347880583"/>
                    </a:ext>
                  </a:extLst>
                </a:gridCol>
                <a:gridCol w="1846385">
                  <a:extLst>
                    <a:ext uri="{9D8B030D-6E8A-4147-A177-3AD203B41FA5}">
                      <a16:colId xmlns:a16="http://schemas.microsoft.com/office/drawing/2014/main" val="989638864"/>
                    </a:ext>
                  </a:extLst>
                </a:gridCol>
              </a:tblGrid>
              <a:tr h="7845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Location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Definition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rgbClr val="FF0000"/>
                          </a:solidFill>
                        </a:rPr>
                        <a:t>Critical</a:t>
                      </a:r>
                      <a:r>
                        <a:rPr lang="en-US" altLang="ko-KR" sz="1400" baseline="0" dirty="0" smtClean="0">
                          <a:solidFill>
                            <a:srgbClr val="FF0000"/>
                          </a:solidFill>
                        </a:rPr>
                        <a:t> reason </a:t>
                      </a:r>
                      <a:r>
                        <a:rPr lang="en-US" altLang="ko-KR" sz="1400" baseline="0" dirty="0" smtClean="0"/>
                        <a:t>(atomic operations are needed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54109"/>
                  </a:ext>
                </a:extLst>
              </a:tr>
              <a:tr h="417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connectionCount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The number of slave that make a TCP connection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085922"/>
                  </a:ext>
                </a:extLst>
              </a:tr>
              <a:tr h="417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metainfoCount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The number of slave sent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MetainfoMessage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48559"/>
                  </a:ext>
                </a:extLst>
              </a:tr>
              <a:tr h="417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sorted</a:t>
                      </a:r>
                      <a:r>
                        <a:rPr lang="en-US" altLang="ko-KR" sz="1400" baseline="0" dirty="0" err="1" smtClean="0"/>
                        <a:t>Count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The number of slave sent </a:t>
                      </a:r>
                      <a:r>
                        <a:rPr lang="en-US" altLang="ko-KR" sz="1400" dirty="0" err="1" smtClean="0"/>
                        <a:t>FinishSortMeesage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96383"/>
                  </a:ext>
                </a:extLst>
              </a:tr>
              <a:tr h="417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successCount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Master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The number of slave sent </a:t>
                      </a:r>
                      <a:r>
                        <a:rPr lang="en-US" altLang="ko-KR" sz="1400" dirty="0" err="1" smtClean="0"/>
                        <a:t>SlaveSuccessMessage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Yes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943868"/>
                  </a:ext>
                </a:extLst>
              </a:tr>
              <a:tr h="417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metainfoMessageSent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Whether a slave sent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MetainfoMessage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048382"/>
                  </a:ext>
                </a:extLst>
              </a:tr>
              <a:tr h="4178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finishSortMessageSent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Whether a slave sent </a:t>
                      </a:r>
                      <a:r>
                        <a:rPr lang="en-US" altLang="ko-KR" sz="1400" dirty="0" err="1" smtClean="0"/>
                        <a:t>FinishSortMessage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254881"/>
                  </a:ext>
                </a:extLst>
              </a:tr>
              <a:tr h="434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sortedComplete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Whether data</a:t>
                      </a:r>
                      <a:r>
                        <a:rPr lang="en-US" altLang="ko-KR" sz="1400" baseline="0" dirty="0" smtClean="0"/>
                        <a:t> after shuffling is sorted in a disk of slave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207346"/>
                  </a:ext>
                </a:extLst>
              </a:tr>
              <a:tr h="4341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/>
                        <a:t>slaveId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Slave’s ID</a:t>
                      </a:r>
                      <a:r>
                        <a:rPr lang="en-US" altLang="ko-KR" sz="1400" baseline="0" dirty="0" smtClean="0"/>
                        <a:t> needed to be included in all messages it send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155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705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800" dirty="0" smtClean="0"/>
              <a:t>Master</a:t>
            </a:r>
          </a:p>
          <a:p>
            <a:pPr marL="514350" indent="-514350">
              <a:buAutoNum type="arabicPeriod"/>
            </a:pPr>
            <a:r>
              <a:rPr lang="en-US" altLang="ko-KR" sz="1800" dirty="0" err="1" smtClean="0"/>
              <a:t>Init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en-US" altLang="ko-KR" sz="1800" dirty="0" smtClean="0"/>
              <a:t>Sample</a:t>
            </a:r>
          </a:p>
          <a:p>
            <a:pPr marL="514350" indent="-514350">
              <a:buAutoNum type="arabicPeriod"/>
            </a:pPr>
            <a:r>
              <a:rPr lang="en-US" altLang="ko-KR" sz="1800" dirty="0" err="1" smtClean="0"/>
              <a:t>Sortcheck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en-US" altLang="ko-KR" sz="1800" dirty="0" err="1" smtClean="0"/>
              <a:t>ShuffleCheck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en-US" altLang="ko-KR" sz="1800" dirty="0" smtClean="0"/>
              <a:t>Success</a:t>
            </a:r>
          </a:p>
          <a:p>
            <a:pPr marL="0" indent="0">
              <a:buNone/>
            </a:pPr>
            <a:r>
              <a:rPr lang="en-US" altLang="ko-KR" sz="1800" dirty="0" smtClean="0"/>
              <a:t>Slave</a:t>
            </a:r>
          </a:p>
          <a:p>
            <a:pPr marL="514350" indent="-514350">
              <a:buAutoNum type="arabicPeriod"/>
            </a:pPr>
            <a:r>
              <a:rPr lang="en-US" altLang="ko-KR" sz="1800" dirty="0" err="1" smtClean="0"/>
              <a:t>Init</a:t>
            </a:r>
            <a:endParaRPr lang="en-US" altLang="ko-KR" sz="1800" dirty="0" smtClean="0"/>
          </a:p>
          <a:p>
            <a:pPr marL="514350" indent="-514350">
              <a:buAutoNum type="arabicPeriod"/>
            </a:pPr>
            <a:r>
              <a:rPr lang="en-US" altLang="ko-KR" sz="1800" dirty="0" smtClean="0"/>
              <a:t>Sample</a:t>
            </a:r>
          </a:p>
          <a:p>
            <a:pPr marL="514350" indent="-514350">
              <a:buAutoNum type="arabicPeriod"/>
            </a:pPr>
            <a:r>
              <a:rPr lang="en-US" altLang="ko-KR" sz="1800" dirty="0" smtClean="0"/>
              <a:t>Sort</a:t>
            </a:r>
          </a:p>
          <a:p>
            <a:pPr marL="514350" indent="-514350">
              <a:buAutoNum type="arabicPeriod"/>
            </a:pPr>
            <a:r>
              <a:rPr lang="en-US" altLang="ko-KR" sz="1800" dirty="0" smtClean="0"/>
              <a:t>Shuffle</a:t>
            </a:r>
          </a:p>
          <a:p>
            <a:pPr marL="514350" indent="-514350">
              <a:buAutoNum type="arabicPeriod"/>
            </a:pPr>
            <a:r>
              <a:rPr lang="en-US" altLang="ko-KR" sz="1800" dirty="0" smtClean="0"/>
              <a:t>Success</a:t>
            </a:r>
          </a:p>
          <a:p>
            <a:pPr marL="514350" indent="-514350">
              <a:buAutoNum type="arabicPeriod"/>
            </a:pPr>
            <a:r>
              <a:rPr lang="en-US" altLang="ko-KR" sz="1800" dirty="0" smtClean="0"/>
              <a:t>Fail</a:t>
            </a:r>
          </a:p>
          <a:p>
            <a:pPr marL="514350" indent="-514350">
              <a:buAutoNum type="arabicPeriod"/>
            </a:pPr>
            <a:endParaRPr lang="en-US" altLang="ko-KR" sz="1800" dirty="0" smtClean="0"/>
          </a:p>
          <a:p>
            <a:pPr marL="514350" indent="-514350">
              <a:buAutoNum type="arabicPeriod"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61949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transition rules (Master)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 smtClean="0"/>
              <a:t>Init</a:t>
            </a:r>
            <a:r>
              <a:rPr lang="en-US" altLang="ko-KR" dirty="0" smtClean="0"/>
              <a:t> -&gt; Sample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c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onnectionCount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n</a:t>
            </a:r>
          </a:p>
          <a:p>
            <a:pPr marL="0" indent="0">
              <a:buNone/>
            </a:pPr>
            <a:r>
              <a:rPr lang="en-US" altLang="ko-KR" dirty="0" smtClean="0"/>
              <a:t>Sample -&gt; </a:t>
            </a:r>
            <a:r>
              <a:rPr lang="en-US" altLang="ko-KR" dirty="0" err="1" smtClean="0"/>
              <a:t>SortCheck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m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etainfoCount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n</a:t>
            </a:r>
          </a:p>
          <a:p>
            <a:pPr marL="0" indent="0">
              <a:buNone/>
            </a:pPr>
            <a:r>
              <a:rPr lang="en-US" altLang="ko-KR" dirty="0" err="1" smtClean="0"/>
              <a:t>SortCheck</a:t>
            </a:r>
            <a:r>
              <a:rPr lang="en-US" altLang="ko-KR" dirty="0" smtClean="0"/>
              <a:t> -&gt; </a:t>
            </a:r>
            <a:r>
              <a:rPr lang="en-US" altLang="ko-KR" dirty="0" err="1" smtClean="0"/>
              <a:t>ShuffleCheck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s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ortedCount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n</a:t>
            </a:r>
          </a:p>
          <a:p>
            <a:pPr marL="0" indent="0">
              <a:buNone/>
            </a:pPr>
            <a:r>
              <a:rPr lang="en-US" altLang="ko-KR" dirty="0" err="1" smtClean="0"/>
              <a:t>ShuffleCheck</a:t>
            </a:r>
            <a:r>
              <a:rPr lang="en-US" altLang="ko-KR" dirty="0" smtClean="0"/>
              <a:t> -&gt; Success</a:t>
            </a:r>
          </a:p>
          <a:p>
            <a:pPr marL="0" indent="0">
              <a:buNone/>
            </a:pP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SuccessCount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n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746" y="6311900"/>
            <a:ext cx="3628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“n” is the number of slave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19745" y="2031023"/>
            <a:ext cx="2453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State transition</a:t>
            </a:r>
          </a:p>
          <a:p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- </a:t>
            </a:r>
            <a:r>
              <a:rPr lang="en-US" altLang="ko-KR" dirty="0" smtClean="0"/>
              <a:t>Condition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05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Goal						   </a:t>
            </a:r>
            <a:r>
              <a:rPr lang="en-US" altLang="ko-KR" dirty="0" smtClean="0">
                <a:solidFill>
                  <a:srgbClr val="FF0000"/>
                </a:solidFill>
              </a:rPr>
              <a:t>Assumptions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79177" y="1579440"/>
            <a:ext cx="4428392" cy="346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Sorting key/value records stored on disk</a:t>
            </a:r>
            <a:endParaRPr lang="ko-KR" altLang="en-US" sz="18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1119554" y="4734778"/>
            <a:ext cx="10234246" cy="34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smtClean="0"/>
              <a:t>Distributed/parallel sorting key/value records stored on multiple disks on multiple machines</a:t>
            </a:r>
            <a:endParaRPr lang="ko-KR" altLang="en-US" sz="1800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7338646" y="2242007"/>
            <a:ext cx="4428392" cy="34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The input does not fit in memory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7338646" y="2558928"/>
            <a:ext cx="4428392" cy="34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The input does not fit in disk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1960685" y="3157109"/>
            <a:ext cx="7438292" cy="34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/>
              <a:t>Distributed sorting key/value records stored on multiple machines</a:t>
            </a:r>
            <a:endParaRPr lang="ko-KR" altLang="en-US" sz="18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7471995" y="4026414"/>
            <a:ext cx="4428392" cy="346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smtClean="0">
                <a:solidFill>
                  <a:srgbClr val="FF0000"/>
                </a:solidFill>
              </a:rPr>
              <a:t>each machine has several disks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/>
          <p:cNvCxnSpPr>
            <a:stCxn id="3" idx="2"/>
          </p:cNvCxnSpPr>
          <p:nvPr/>
        </p:nvCxnSpPr>
        <p:spPr>
          <a:xfrm>
            <a:off x="5593373" y="1925515"/>
            <a:ext cx="0" cy="1231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7" idx="2"/>
          </p:cNvCxnSpPr>
          <p:nvPr/>
        </p:nvCxnSpPr>
        <p:spPr>
          <a:xfrm>
            <a:off x="5679831" y="3503184"/>
            <a:ext cx="0" cy="1231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964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transition rules (Slave)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 err="1" smtClean="0"/>
              <a:t>Init</a:t>
            </a:r>
            <a:r>
              <a:rPr lang="en-US" altLang="ko-KR" dirty="0" smtClean="0"/>
              <a:t> -&gt; Sample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Received(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StartSampleMessage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) == True</a:t>
            </a:r>
          </a:p>
          <a:p>
            <a:pPr marL="0" indent="0">
              <a:buNone/>
            </a:pPr>
            <a:r>
              <a:rPr lang="en-US" altLang="ko-KR" dirty="0" err="1" smtClean="0"/>
              <a:t>Init</a:t>
            </a:r>
            <a:r>
              <a:rPr lang="en-US" altLang="ko-KR" dirty="0" smtClean="0"/>
              <a:t> -&gt; Fail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Connection fail to Master</a:t>
            </a:r>
          </a:p>
          <a:p>
            <a:pPr marL="0" indent="0">
              <a:buNone/>
            </a:pPr>
            <a:r>
              <a:rPr lang="en-US" altLang="ko-KR" dirty="0" smtClean="0"/>
              <a:t>Sample -&gt; Sort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Received(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MetainfoTableMessage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) == True, 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metainfoMessageSent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== 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True</a:t>
            </a:r>
          </a:p>
          <a:p>
            <a:pPr marL="0" indent="0">
              <a:buNone/>
            </a:pPr>
            <a:r>
              <a:rPr lang="en-US" altLang="ko-KR" dirty="0" smtClean="0"/>
              <a:t>Sample -&gt; Fail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Fail to get 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MetainfoTableMessage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within a time, 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Received(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MetainfoTableMessage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) == 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True,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metainfo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MessageSent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False</a:t>
            </a:r>
          </a:p>
          <a:p>
            <a:pPr marL="0" indent="0">
              <a:buNone/>
            </a:pPr>
            <a:r>
              <a:rPr lang="en-US" altLang="ko-KR" dirty="0" smtClean="0"/>
              <a:t>Sort -&gt; Shuffle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Received(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StartShuffleMessage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) == True, 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finishSortMessageSent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True</a:t>
            </a:r>
          </a:p>
          <a:p>
            <a:pPr marL="0" indent="0">
              <a:buNone/>
            </a:pPr>
            <a:r>
              <a:rPr lang="en-US" altLang="ko-KR" dirty="0" smtClean="0"/>
              <a:t>Sort -&gt; Fail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Received(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StartShuffleMessage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) == 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True,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finishSortMessageSent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 == 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False</a:t>
            </a:r>
          </a:p>
          <a:p>
            <a:pPr marL="0" indent="0">
              <a:buNone/>
            </a:pPr>
            <a:r>
              <a:rPr lang="en-US" altLang="ko-KR" dirty="0" smtClean="0"/>
              <a:t>Shuffle -&gt; Success</a:t>
            </a:r>
          </a:p>
          <a:p>
            <a:pPr marL="0" indent="0">
              <a:buNone/>
            </a:pP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fileTransferFinishCount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n, size(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fiileTransferQueue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) == 0, </a:t>
            </a:r>
            <a:r>
              <a:rPr lang="en-US" altLang="ko-KR" dirty="0" err="1" smtClean="0">
                <a:solidFill>
                  <a:schemeClr val="bg2">
                    <a:lumMod val="90000"/>
                  </a:schemeClr>
                </a:solidFill>
              </a:rPr>
              <a:t>sortedComplete</a:t>
            </a: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 == True</a:t>
            </a:r>
          </a:p>
          <a:p>
            <a:pPr marL="0" indent="0">
              <a:buNone/>
            </a:pPr>
            <a:r>
              <a:rPr lang="en-US" altLang="ko-KR" dirty="0" smtClean="0"/>
              <a:t>Shuffle -&gt; Fail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bg2">
                    <a:lumMod val="90000"/>
                  </a:schemeClr>
                </a:solidFill>
              </a:rPr>
              <a:t>Received out of bound data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960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diagram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7670" y="1506022"/>
            <a:ext cx="225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125416" y="2307677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3552093" y="3096206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r>
              <a:rPr lang="en-US" altLang="ko-KR" dirty="0" smtClean="0">
                <a:solidFill>
                  <a:schemeClr val="tx1"/>
                </a:solidFill>
              </a:rPr>
              <a:t>ample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201508" y="3886888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SortCheck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8856785" y="4719211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ShuffleCheck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220201" y="6110716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Success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구부러진 연결선 18"/>
          <p:cNvCxnSpPr>
            <a:stCxn id="4" idx="4"/>
            <a:endCxn id="5" idx="0"/>
          </p:cNvCxnSpPr>
          <p:nvPr/>
        </p:nvCxnSpPr>
        <p:spPr>
          <a:xfrm rot="16200000" flipH="1">
            <a:off x="3282690" y="1689665"/>
            <a:ext cx="386404" cy="24266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5" idx="4"/>
            <a:endCxn id="6" idx="0"/>
          </p:cNvCxnSpPr>
          <p:nvPr/>
        </p:nvCxnSpPr>
        <p:spPr>
          <a:xfrm rot="16200000" flipH="1">
            <a:off x="5819660" y="2367901"/>
            <a:ext cx="388557" cy="264941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6" idx="4"/>
            <a:endCxn id="7" idx="0"/>
          </p:cNvCxnSpPr>
          <p:nvPr/>
        </p:nvCxnSpPr>
        <p:spPr>
          <a:xfrm rot="16200000" flipH="1">
            <a:off x="8451185" y="3176473"/>
            <a:ext cx="430198" cy="26552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7" idx="4"/>
            <a:endCxn id="8" idx="0"/>
          </p:cNvCxnSpPr>
          <p:nvPr/>
        </p:nvCxnSpPr>
        <p:spPr>
          <a:xfrm rot="16200000" flipH="1">
            <a:off x="9680941" y="5434318"/>
            <a:ext cx="989380" cy="3634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384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State diagram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87670" y="1506022"/>
            <a:ext cx="2256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Slave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125416" y="2307677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764324" y="5918016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Fail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633421" y="3050169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Sample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5797061" y="3699639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Sort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9038493" y="5939813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Success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구부러진 연결선 18"/>
          <p:cNvCxnSpPr>
            <a:stCxn id="4" idx="4"/>
            <a:endCxn id="5" idx="0"/>
          </p:cNvCxnSpPr>
          <p:nvPr/>
        </p:nvCxnSpPr>
        <p:spPr>
          <a:xfrm rot="16200000" flipH="1">
            <a:off x="977901" y="3994455"/>
            <a:ext cx="3208214" cy="63890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>
            <a:stCxn id="4" idx="4"/>
            <a:endCxn id="6" idx="0"/>
          </p:cNvCxnSpPr>
          <p:nvPr/>
        </p:nvCxnSpPr>
        <p:spPr>
          <a:xfrm rot="16200000" flipH="1">
            <a:off x="3346373" y="1625982"/>
            <a:ext cx="340367" cy="250800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6" idx="4"/>
            <a:endCxn id="7" idx="0"/>
          </p:cNvCxnSpPr>
          <p:nvPr/>
        </p:nvCxnSpPr>
        <p:spPr>
          <a:xfrm rot="16200000" flipH="1">
            <a:off x="5728707" y="2494146"/>
            <a:ext cx="247345" cy="216364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13" idx="4"/>
            <a:endCxn id="8" idx="0"/>
          </p:cNvCxnSpPr>
          <p:nvPr/>
        </p:nvCxnSpPr>
        <p:spPr>
          <a:xfrm rot="16200000" flipH="1">
            <a:off x="9012773" y="4776954"/>
            <a:ext cx="1188579" cy="113713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7901355" y="4349109"/>
            <a:ext cx="2274276" cy="40212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Shuffle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구부러진 연결선 25"/>
          <p:cNvCxnSpPr>
            <a:stCxn id="7" idx="4"/>
            <a:endCxn id="13" idx="0"/>
          </p:cNvCxnSpPr>
          <p:nvPr/>
        </p:nvCxnSpPr>
        <p:spPr>
          <a:xfrm rot="16200000" flipH="1">
            <a:off x="7862674" y="3173289"/>
            <a:ext cx="247345" cy="21042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>
            <a:stCxn id="6" idx="4"/>
            <a:endCxn id="5" idx="0"/>
          </p:cNvCxnSpPr>
          <p:nvPr/>
        </p:nvCxnSpPr>
        <p:spPr>
          <a:xfrm rot="5400000">
            <a:off x="2603150" y="3750607"/>
            <a:ext cx="2465722" cy="186909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>
            <a:stCxn id="7" idx="4"/>
            <a:endCxn id="5" idx="0"/>
          </p:cNvCxnSpPr>
          <p:nvPr/>
        </p:nvCxnSpPr>
        <p:spPr>
          <a:xfrm rot="5400000">
            <a:off x="4009705" y="2993522"/>
            <a:ext cx="1816252" cy="403273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구부러진 연결선 39"/>
          <p:cNvCxnSpPr>
            <a:stCxn id="13" idx="4"/>
            <a:endCxn id="5" idx="0"/>
          </p:cNvCxnSpPr>
          <p:nvPr/>
        </p:nvCxnSpPr>
        <p:spPr>
          <a:xfrm rot="5400000">
            <a:off x="5386587" y="2266110"/>
            <a:ext cx="1166782" cy="61370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784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Flow Chart (TBA)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508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Slave ordering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63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Ordering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We need to assign a proper id to each slaves</a:t>
            </a:r>
          </a:p>
          <a:p>
            <a:r>
              <a:rPr lang="en-US" altLang="ko-KR" dirty="0" smtClean="0"/>
              <a:t>slaves are ordered by its sequence of connecting to master node</a:t>
            </a:r>
          </a:p>
          <a:p>
            <a:r>
              <a:rPr lang="en-US" altLang="ko-KR" dirty="0" smtClean="0"/>
              <a:t>slave’s id can be 1 ~ n</a:t>
            </a:r>
          </a:p>
          <a:p>
            <a:r>
              <a:rPr lang="en-US" altLang="ko-KR" dirty="0" smtClean="0"/>
              <a:t>slave’s id can be inferred from slave list of </a:t>
            </a:r>
            <a:r>
              <a:rPr lang="en-US" altLang="ko-KR" dirty="0" err="1" smtClean="0"/>
              <a:t>MetainfoTableMessage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236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83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Sampling - Master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</a:t>
            </a:r>
            <a:r>
              <a:rPr lang="en-US" altLang="ko-KR" dirty="0" smtClean="0"/>
              <a:t>et minimum and maximum key from samples</a:t>
            </a:r>
          </a:p>
          <a:p>
            <a:r>
              <a:rPr lang="en-US" altLang="ko-KR" dirty="0" smtClean="0"/>
              <a:t>Select pivot positions which divide a range between minimum and maximum key value into N subdivision for each slave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4224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Sampling - Slave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Scan all the input data</a:t>
            </a:r>
          </a:p>
          <a:p>
            <a:r>
              <a:rPr lang="en-US" altLang="ko-KR" dirty="0" smtClean="0"/>
              <a:t>Send minimum and maximum key value to master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3608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Test (TBA)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3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Project settings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Naming convention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Litter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636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logging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Master prints log message listing every slave who finish a task for a state at every state</a:t>
            </a:r>
          </a:p>
          <a:p>
            <a:r>
              <a:rPr lang="en-US" altLang="ko-KR" dirty="0" smtClean="0"/>
              <a:t>Slave prints its state whenever it changes its state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648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Integration test (RBA)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479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System test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Settings</a:t>
            </a:r>
          </a:p>
          <a:p>
            <a:r>
              <a:rPr lang="en-US" altLang="ko-KR" sz="1800" dirty="0" smtClean="0"/>
              <a:t>3 slaves</a:t>
            </a:r>
          </a:p>
          <a:p>
            <a:r>
              <a:rPr lang="en-US" altLang="ko-KR" sz="1800" dirty="0" smtClean="0"/>
              <a:t>10,000 bytes for each slave (100 lines of data for each)</a:t>
            </a:r>
          </a:p>
          <a:p>
            <a:r>
              <a:rPr lang="en-US" altLang="ko-KR" sz="1800" dirty="0" smtClean="0"/>
              <a:t>1 master and 3 slaves run in a single machine</a:t>
            </a:r>
          </a:p>
          <a:p>
            <a:endParaRPr lang="en-US" altLang="ko-KR" sz="1800" dirty="0"/>
          </a:p>
          <a:p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Requirement</a:t>
            </a:r>
          </a:p>
          <a:p>
            <a:r>
              <a:rPr lang="en-US" altLang="ko-KR" sz="1800" dirty="0" smtClean="0"/>
              <a:t>Whole 30,000 bytes data (300 lines of data) can be sorted by naïve algorithm</a:t>
            </a:r>
          </a:p>
          <a:p>
            <a:r>
              <a:rPr lang="en-US" altLang="ko-KR" sz="1800" dirty="0" smtClean="0"/>
              <a:t>Output of test should be correspond with above sequence</a:t>
            </a:r>
          </a:p>
          <a:p>
            <a:pPr marL="0" indent="0">
              <a:buNone/>
            </a:pPr>
            <a:endParaRPr lang="en-US" altLang="ko-KR" sz="1800" dirty="0" smtClean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78473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64577" y="2695087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546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Report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114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What I did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I spent most of my time to write document again. Also, I removed </a:t>
            </a:r>
            <a:r>
              <a:rPr lang="en-US" altLang="ko-KR" dirty="0" err="1" smtClean="0"/>
              <a:t>Akka</a:t>
            </a:r>
            <a:r>
              <a:rPr lang="en-US" altLang="ko-KR" dirty="0" smtClean="0"/>
              <a:t> lib due to its so much abstraction.</a:t>
            </a:r>
          </a:p>
          <a:p>
            <a:endParaRPr lang="en-US" altLang="ko-KR" dirty="0"/>
          </a:p>
          <a:p>
            <a:r>
              <a:rPr lang="en-US" altLang="ko-KR" dirty="0" smtClean="0"/>
              <a:t>Documentation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Define communication model</a:t>
            </a:r>
          </a:p>
          <a:p>
            <a:pPr lvl="1"/>
            <a:r>
              <a:rPr lang="en-US" altLang="ko-KR" dirty="0" smtClean="0"/>
              <a:t>Define state for master and slave</a:t>
            </a:r>
          </a:p>
          <a:p>
            <a:pPr lvl="1"/>
            <a:r>
              <a:rPr lang="en-US" altLang="ko-KR" dirty="0" smtClean="0"/>
              <a:t>Define variables and messages for </a:t>
            </a:r>
            <a:r>
              <a:rPr lang="en-US" altLang="ko-KR" dirty="0" smtClean="0"/>
              <a:t>protocol</a:t>
            </a:r>
          </a:p>
          <a:p>
            <a:pPr lvl="1"/>
            <a:r>
              <a:rPr lang="en-US" altLang="ko-KR" dirty="0" smtClean="0"/>
              <a:t>Define sampling method</a:t>
            </a:r>
          </a:p>
          <a:p>
            <a:pPr lvl="1"/>
            <a:r>
              <a:rPr lang="en-US" altLang="ko-KR" dirty="0" smtClean="0"/>
              <a:t>Define slave ordering</a:t>
            </a:r>
            <a:endParaRPr lang="en-US" altLang="ko-KR" dirty="0" smtClean="0"/>
          </a:p>
          <a:p>
            <a:r>
              <a:rPr lang="en-US" altLang="ko-KR" dirty="0" smtClean="0"/>
              <a:t>Remove this implementation. Convert it to java.net library</a:t>
            </a:r>
          </a:p>
          <a:p>
            <a:pPr lvl="1"/>
            <a:r>
              <a:rPr lang="en-US" altLang="ko-KR" dirty="0" smtClean="0"/>
              <a:t>TCP establishment(using </a:t>
            </a:r>
            <a:r>
              <a:rPr lang="en-US" altLang="ko-KR" dirty="0" err="1" smtClean="0"/>
              <a:t>Akka</a:t>
            </a:r>
            <a:r>
              <a:rPr lang="en-US" altLang="ko-KR" dirty="0" smtClean="0"/>
              <a:t>) between salve and master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05502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Demo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Make connection between slave and master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385" y="5002457"/>
            <a:ext cx="3552825" cy="9810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385" y="3357441"/>
            <a:ext cx="4638675" cy="485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1385" y="2883877"/>
            <a:ext cx="17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Master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1385" y="4565657"/>
            <a:ext cx="1776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Slave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7639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TODO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/>
              <a:t>Milestone1 (</a:t>
            </a:r>
            <a:r>
              <a:rPr lang="en-US" altLang="ko-KR" strike="sngStrike" dirty="0" smtClean="0"/>
              <a:t>~10/19</a:t>
            </a:r>
            <a:r>
              <a:rPr lang="en-US" altLang="ko-KR" dirty="0" smtClean="0"/>
              <a:t> ~11/22)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generate input data (o)</a:t>
            </a:r>
          </a:p>
          <a:p>
            <a:pPr lvl="1"/>
            <a:r>
              <a:rPr lang="en-US" altLang="ko-KR" dirty="0" smtClean="0"/>
              <a:t>execute master (o)</a:t>
            </a:r>
          </a:p>
          <a:p>
            <a:pPr lvl="1"/>
            <a:r>
              <a:rPr lang="en-US" altLang="ko-KR" dirty="0" smtClean="0"/>
              <a:t>slaves can connect to master (o)</a:t>
            </a:r>
          </a:p>
          <a:p>
            <a:pPr lvl="1"/>
            <a:r>
              <a:rPr lang="en-US" altLang="ko-KR" dirty="0" smtClean="0"/>
              <a:t>learn to use a network </a:t>
            </a:r>
            <a:r>
              <a:rPr lang="en-US" altLang="ko-KR" dirty="0" smtClean="0"/>
              <a:t>library</a:t>
            </a:r>
          </a:p>
          <a:p>
            <a:pPr lvl="2"/>
            <a:r>
              <a:rPr lang="en-US" altLang="ko-KR" dirty="0" err="1" smtClean="0"/>
              <a:t>Protobuf</a:t>
            </a:r>
            <a:r>
              <a:rPr lang="en-US" altLang="ko-KR" dirty="0" smtClean="0"/>
              <a:t> (x)</a:t>
            </a:r>
          </a:p>
          <a:p>
            <a:pPr lvl="2"/>
            <a:r>
              <a:rPr lang="en-US" altLang="ko-KR" dirty="0" err="1" smtClean="0"/>
              <a:t>Serversocket</a:t>
            </a:r>
            <a:r>
              <a:rPr lang="en-US" altLang="ko-KR" dirty="0" smtClean="0"/>
              <a:t>, socket (o)</a:t>
            </a:r>
            <a:endParaRPr lang="en-US" altLang="ko-KR" dirty="0" smtClean="0"/>
          </a:p>
          <a:p>
            <a:r>
              <a:rPr lang="en-US" altLang="ko-KR" dirty="0" smtClean="0"/>
              <a:t>Milestone2 (</a:t>
            </a:r>
            <a:r>
              <a:rPr lang="en-US" altLang="ko-KR" strike="sngStrike" dirty="0" smtClean="0"/>
              <a:t>~11/16</a:t>
            </a:r>
            <a:r>
              <a:rPr lang="en-US" altLang="ko-KR" dirty="0" smtClean="0"/>
              <a:t> ~11/29)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Documentation</a:t>
            </a:r>
          </a:p>
          <a:p>
            <a:pPr lvl="2"/>
            <a:r>
              <a:rPr lang="en-US" altLang="ko-KR" dirty="0" smtClean="0"/>
              <a:t>Other parts (o)</a:t>
            </a:r>
          </a:p>
          <a:p>
            <a:pPr lvl="2"/>
            <a:r>
              <a:rPr lang="en-US" altLang="ko-KR" dirty="0" smtClean="0"/>
              <a:t>Flow chart (x)</a:t>
            </a:r>
          </a:p>
          <a:p>
            <a:pPr lvl="2"/>
            <a:r>
              <a:rPr lang="en-US" altLang="ko-KR" dirty="0"/>
              <a:t>T</a:t>
            </a:r>
            <a:r>
              <a:rPr lang="en-US" altLang="ko-KR" dirty="0" smtClean="0"/>
              <a:t>est (x)</a:t>
            </a:r>
          </a:p>
          <a:p>
            <a:pPr lvl="2"/>
            <a:endParaRPr lang="en-US" altLang="ko-KR" dirty="0" smtClean="0"/>
          </a:p>
          <a:p>
            <a:pPr lvl="1"/>
            <a:r>
              <a:rPr lang="en-US" altLang="ko-KR" dirty="0" smtClean="0"/>
              <a:t>sampling (x)</a:t>
            </a:r>
          </a:p>
          <a:p>
            <a:pPr lvl="1"/>
            <a:r>
              <a:rPr lang="en-US" altLang="ko-KR" dirty="0" smtClean="0"/>
              <a:t>sorting (x)</a:t>
            </a:r>
          </a:p>
          <a:p>
            <a:pPr lvl="1"/>
            <a:r>
              <a:rPr lang="en-US" altLang="ko-KR" dirty="0" smtClean="0"/>
              <a:t>partitioning (x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r>
              <a:rPr lang="en-US" altLang="ko-KR" dirty="0" smtClean="0"/>
              <a:t>Milestone3 (~12/14)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shuffling (x)</a:t>
            </a:r>
          </a:p>
          <a:p>
            <a:pPr lvl="1"/>
            <a:r>
              <a:rPr lang="en-US" altLang="ko-KR" dirty="0" smtClean="0"/>
              <a:t>merging (x)</a:t>
            </a:r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9657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Naming convention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Variable: Camel case(each word is capitalized, except possibly the first word)</a:t>
            </a:r>
          </a:p>
          <a:p>
            <a:pPr marL="0" indent="0">
              <a:buNone/>
            </a:pPr>
            <a:r>
              <a:rPr lang="en-US" altLang="ko-KR" dirty="0" smtClean="0"/>
              <a:t>Class: Pascal case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Module: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Method: Camel case</a:t>
            </a:r>
          </a:p>
          <a:p>
            <a:pPr marL="0" indent="0">
              <a:buNone/>
            </a:pPr>
            <a:r>
              <a:rPr lang="en-US" altLang="ko-KR" dirty="0" smtClean="0"/>
              <a:t>Method parentheses: yes for side effect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* Others will follow this doc(https://docs.scala-lang.org/style/naming-conventions.html)</a:t>
            </a:r>
          </a:p>
        </p:txBody>
      </p:sp>
    </p:spTree>
    <p:extLst>
      <p:ext uri="{BB962C8B-B14F-4D97-AF65-F5344CB8AC3E}">
        <p14:creationId xmlns:p14="http://schemas.microsoft.com/office/powerpoint/2010/main" val="275994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Use </a:t>
            </a:r>
            <a:r>
              <a:rPr lang="en-US" altLang="ko-KR" dirty="0" err="1" smtClean="0"/>
              <a:t>scalafix</a:t>
            </a:r>
            <a:r>
              <a:rPr lang="en-US" altLang="ko-KR" dirty="0" smtClean="0"/>
              <a:t> 0.9.23 for </a:t>
            </a:r>
            <a:r>
              <a:rPr lang="en-US" altLang="ko-KR" dirty="0" err="1" smtClean="0"/>
              <a:t>sbt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* https://scalacenter.github.io/scalafix/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725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Design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Communication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State transition rules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State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Flow chart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76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Types of 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Master: Single node for coordination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Slave: Multiple nodes in which actual data is stored and sorting happens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3902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 phase </a:t>
            </a:r>
            <a:r>
              <a:rPr lang="en-US" altLang="ko-KR" dirty="0" smtClean="0"/>
              <a:t>of protocol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smtClean="0"/>
              <a:t>Pre-phase: generate information for distribution of data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Sort/Partition phase: sorting in parallel at each slave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Shuffle phase: data exchange via the master node under its coordination</a:t>
            </a:r>
          </a:p>
          <a:p>
            <a:pPr marL="514350" indent="-514350">
              <a:buAutoNum type="arabicPeriod"/>
            </a:pPr>
            <a:r>
              <a:rPr lang="en-US" altLang="ko-KR" dirty="0" smtClean="0"/>
              <a:t>Merge phase: data from other machines properly merged into a single chunk fit into a single disk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60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Communication model</a:t>
            </a:r>
            <a:endParaRPr lang="ko-KR" altLang="en-US" dirty="0"/>
          </a:p>
        </p:txBody>
      </p:sp>
      <p:grpSp>
        <p:nvGrpSpPr>
          <p:cNvPr id="95" name="그룹 94"/>
          <p:cNvGrpSpPr/>
          <p:nvPr/>
        </p:nvGrpSpPr>
        <p:grpSpPr>
          <a:xfrm>
            <a:off x="318402" y="3128116"/>
            <a:ext cx="3015348" cy="1807684"/>
            <a:chOff x="4159127" y="1506339"/>
            <a:chExt cx="3873746" cy="1112041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159127" y="1506339"/>
              <a:ext cx="3873746" cy="111204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smtClean="0"/>
                <a:t>Master</a:t>
              </a:r>
              <a:endParaRPr lang="ko-KR" altLang="en-US" dirty="0"/>
            </a:p>
          </p:txBody>
        </p:sp>
        <p:sp>
          <p:nvSpPr>
            <p:cNvPr id="5" name="타원 4"/>
            <p:cNvSpPr/>
            <p:nvPr/>
          </p:nvSpPr>
          <p:spPr>
            <a:xfrm>
              <a:off x="4434565" y="1996579"/>
              <a:ext cx="1241537" cy="30124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/>
                <a:t>Main</a:t>
              </a:r>
              <a:endParaRPr lang="ko-KR" altLang="en-US" sz="14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165768" y="1984793"/>
              <a:ext cx="1339932" cy="32481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/>
                <a:t>SlavePool</a:t>
              </a:r>
              <a:endParaRPr lang="ko-KR" altLang="en-US" sz="1400" dirty="0"/>
            </a:p>
          </p:txBody>
        </p:sp>
        <p:cxnSp>
          <p:nvCxnSpPr>
            <p:cNvPr id="28" name="직선 화살표 연결선 27"/>
            <p:cNvCxnSpPr>
              <a:stCxn id="5" idx="6"/>
              <a:endCxn id="8" idx="1"/>
            </p:cNvCxnSpPr>
            <p:nvPr/>
          </p:nvCxnSpPr>
          <p:spPr>
            <a:xfrm>
              <a:off x="5676102" y="2147202"/>
              <a:ext cx="489666" cy="1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 flipH="1">
            <a:off x="4450675" y="1956024"/>
            <a:ext cx="3290650" cy="1757361"/>
            <a:chOff x="419100" y="4219575"/>
            <a:chExt cx="5057775" cy="2400300"/>
          </a:xfrm>
        </p:grpSpPr>
        <p:sp>
          <p:nvSpPr>
            <p:cNvPr id="78" name="모서리가 둥근 직사각형 77"/>
            <p:cNvSpPr/>
            <p:nvPr/>
          </p:nvSpPr>
          <p:spPr>
            <a:xfrm>
              <a:off x="419100" y="4219575"/>
              <a:ext cx="5057775" cy="24003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smtClean="0"/>
                <a:t>Slave</a:t>
              </a:r>
              <a:endParaRPr lang="ko-KR" altLang="en-US" dirty="0"/>
            </a:p>
          </p:txBody>
        </p:sp>
        <p:sp>
          <p:nvSpPr>
            <p:cNvPr id="79" name="타원 78"/>
            <p:cNvSpPr/>
            <p:nvPr/>
          </p:nvSpPr>
          <p:spPr>
            <a:xfrm>
              <a:off x="838200" y="5203031"/>
              <a:ext cx="1685925" cy="4476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Main</a:t>
              </a:r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3476625" y="4306887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MasterConnectionHandler</a:t>
              </a:r>
              <a:endParaRPr lang="ko-KR" altLang="en-US" sz="1000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3476624" y="5089525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FileTransfer</a:t>
              </a:r>
              <a:r>
                <a:rPr lang="en-US" altLang="ko-KR" sz="1000" dirty="0" err="1"/>
                <a:t>Queue</a:t>
              </a:r>
              <a:endParaRPr lang="ko-KR" altLang="en-US" sz="1000" dirty="0"/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3476623" y="5865018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FileReceivingServer</a:t>
              </a:r>
              <a:endParaRPr lang="ko-KR" altLang="en-US" sz="1000" dirty="0"/>
            </a:p>
          </p:txBody>
        </p:sp>
      </p:grpSp>
      <p:cxnSp>
        <p:nvCxnSpPr>
          <p:cNvPr id="83" name="직선 화살표 연결선 82"/>
          <p:cNvCxnSpPr>
            <a:stCxn id="79" idx="6"/>
            <a:endCxn id="80" idx="1"/>
          </p:cNvCxnSpPr>
          <p:nvPr/>
        </p:nvCxnSpPr>
        <p:spPr>
          <a:xfrm flipH="1" flipV="1">
            <a:off x="5752062" y="2274488"/>
            <a:ext cx="619708" cy="5654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79" idx="6"/>
            <a:endCxn id="81" idx="1"/>
          </p:cNvCxnSpPr>
          <p:nvPr/>
        </p:nvCxnSpPr>
        <p:spPr>
          <a:xfrm flipH="1">
            <a:off x="5752063" y="2839935"/>
            <a:ext cx="619707" cy="7555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79" idx="6"/>
            <a:endCxn id="82" idx="1"/>
          </p:cNvCxnSpPr>
          <p:nvPr/>
        </p:nvCxnSpPr>
        <p:spPr>
          <a:xfrm flipH="1">
            <a:off x="5752063" y="2839935"/>
            <a:ext cx="619707" cy="575326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3812791" y="1419624"/>
            <a:ext cx="8097383" cy="5224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164082" y="1419624"/>
            <a:ext cx="3267551" cy="52246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4" name="그룹 113"/>
          <p:cNvGrpSpPr/>
          <p:nvPr/>
        </p:nvGrpSpPr>
        <p:grpSpPr>
          <a:xfrm flipH="1">
            <a:off x="8488820" y="1947689"/>
            <a:ext cx="3290650" cy="1757361"/>
            <a:chOff x="419100" y="4219575"/>
            <a:chExt cx="5057775" cy="2400300"/>
          </a:xfrm>
        </p:grpSpPr>
        <p:sp>
          <p:nvSpPr>
            <p:cNvPr id="115" name="모서리가 둥근 직사각형 114"/>
            <p:cNvSpPr/>
            <p:nvPr/>
          </p:nvSpPr>
          <p:spPr>
            <a:xfrm>
              <a:off x="419100" y="4219575"/>
              <a:ext cx="5057775" cy="24003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smtClean="0"/>
                <a:t>Slave</a:t>
              </a:r>
              <a:endParaRPr lang="ko-KR" altLang="en-US" dirty="0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838200" y="5203031"/>
              <a:ext cx="1685925" cy="4476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Main</a:t>
              </a:r>
              <a:endParaRPr lang="ko-KR" altLang="en-US" dirty="0"/>
            </a:p>
          </p:txBody>
        </p:sp>
        <p:sp>
          <p:nvSpPr>
            <p:cNvPr id="117" name="직사각형 116"/>
            <p:cNvSpPr/>
            <p:nvPr/>
          </p:nvSpPr>
          <p:spPr>
            <a:xfrm>
              <a:off x="3476625" y="4306887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MasterConnectionHandler</a:t>
              </a:r>
              <a:endParaRPr lang="ko-KR" altLang="en-US" sz="1000" dirty="0"/>
            </a:p>
          </p:txBody>
        </p:sp>
        <p:sp>
          <p:nvSpPr>
            <p:cNvPr id="118" name="직사각형 117"/>
            <p:cNvSpPr/>
            <p:nvPr/>
          </p:nvSpPr>
          <p:spPr>
            <a:xfrm>
              <a:off x="3476624" y="5089525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FileTransferQueue</a:t>
              </a:r>
              <a:endParaRPr lang="ko-KR" altLang="en-US" sz="1000" dirty="0"/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476623" y="5865018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FileReceivingServer</a:t>
              </a:r>
              <a:endParaRPr lang="ko-KR" altLang="en-US" sz="1000" dirty="0"/>
            </a:p>
          </p:txBody>
        </p:sp>
      </p:grpSp>
      <p:grpSp>
        <p:nvGrpSpPr>
          <p:cNvPr id="120" name="그룹 119"/>
          <p:cNvGrpSpPr/>
          <p:nvPr/>
        </p:nvGrpSpPr>
        <p:grpSpPr>
          <a:xfrm flipH="1">
            <a:off x="6320075" y="4560103"/>
            <a:ext cx="3290650" cy="1757361"/>
            <a:chOff x="419100" y="4219575"/>
            <a:chExt cx="5057775" cy="2400300"/>
          </a:xfrm>
        </p:grpSpPr>
        <p:sp>
          <p:nvSpPr>
            <p:cNvPr id="121" name="모서리가 둥근 직사각형 120"/>
            <p:cNvSpPr/>
            <p:nvPr/>
          </p:nvSpPr>
          <p:spPr>
            <a:xfrm>
              <a:off x="419100" y="4219575"/>
              <a:ext cx="5057775" cy="2400300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smtClean="0"/>
                <a:t>Slave</a:t>
              </a:r>
              <a:endParaRPr lang="ko-KR" altLang="en-US" dirty="0"/>
            </a:p>
          </p:txBody>
        </p:sp>
        <p:sp>
          <p:nvSpPr>
            <p:cNvPr id="122" name="타원 121"/>
            <p:cNvSpPr/>
            <p:nvPr/>
          </p:nvSpPr>
          <p:spPr>
            <a:xfrm>
              <a:off x="838200" y="5203031"/>
              <a:ext cx="1685925" cy="44767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Main</a:t>
              </a:r>
              <a:endParaRPr lang="ko-KR" altLang="en-US" dirty="0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3476625" y="4306887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MasterConnectionHandler</a:t>
              </a:r>
              <a:endParaRPr lang="ko-KR" altLang="en-US" sz="1000" dirty="0"/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3476624" y="5089525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FileTransfer</a:t>
              </a:r>
              <a:r>
                <a:rPr lang="en-US" altLang="ko-KR" sz="1000" dirty="0" err="1"/>
                <a:t>Queue</a:t>
              </a:r>
              <a:endParaRPr lang="ko-KR" altLang="en-US" sz="1000" dirty="0"/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3476623" y="5865018"/>
              <a:ext cx="1743075" cy="69532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 smtClean="0"/>
                <a:t>FileReceivingServer</a:t>
              </a:r>
              <a:endParaRPr lang="ko-KR" altLang="en-US" sz="1000" dirty="0"/>
            </a:p>
          </p:txBody>
        </p:sp>
      </p:grpSp>
      <p:cxnSp>
        <p:nvCxnSpPr>
          <p:cNvPr id="126" name="직선 화살표 연결선 125"/>
          <p:cNvCxnSpPr>
            <a:stCxn id="80" idx="3"/>
            <a:endCxn id="8" idx="3"/>
          </p:cNvCxnSpPr>
          <p:nvPr/>
        </p:nvCxnSpPr>
        <p:spPr>
          <a:xfrm flipH="1">
            <a:off x="2923395" y="2274488"/>
            <a:ext cx="1694601" cy="1895387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>
            <a:stCxn id="117" idx="3"/>
            <a:endCxn id="8" idx="3"/>
          </p:cNvCxnSpPr>
          <p:nvPr/>
        </p:nvCxnSpPr>
        <p:spPr>
          <a:xfrm flipH="1">
            <a:off x="2923395" y="2266153"/>
            <a:ext cx="5732746" cy="1903722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23" idx="3"/>
            <a:endCxn id="8" idx="3"/>
          </p:cNvCxnSpPr>
          <p:nvPr/>
        </p:nvCxnSpPr>
        <p:spPr>
          <a:xfrm flipH="1" flipV="1">
            <a:off x="2923395" y="4169875"/>
            <a:ext cx="3564001" cy="708692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구부러진 연결선 137"/>
          <p:cNvCxnSpPr>
            <a:stCxn id="81" idx="2"/>
            <a:endCxn id="125" idx="3"/>
          </p:cNvCxnSpPr>
          <p:nvPr/>
        </p:nvCxnSpPr>
        <p:spPr>
          <a:xfrm rot="16200000" flipH="1">
            <a:off x="4377558" y="3909500"/>
            <a:ext cx="2917311" cy="1302367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 139"/>
          <p:cNvCxnSpPr>
            <a:stCxn id="81" idx="2"/>
            <a:endCxn id="119" idx="3"/>
          </p:cNvCxnSpPr>
          <p:nvPr/>
        </p:nvCxnSpPr>
        <p:spPr>
          <a:xfrm rot="16200000" flipH="1">
            <a:off x="6768138" y="1518921"/>
            <a:ext cx="304897" cy="3471112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구부러진 연결선 141"/>
          <p:cNvCxnSpPr>
            <a:stCxn id="118" idx="3"/>
            <a:endCxn id="82" idx="2"/>
          </p:cNvCxnSpPr>
          <p:nvPr/>
        </p:nvCxnSpPr>
        <p:spPr>
          <a:xfrm rot="10800000" flipV="1">
            <a:off x="5185030" y="2839154"/>
            <a:ext cx="3471112" cy="830645"/>
          </a:xfrm>
          <a:prstGeom prst="curvedConnector4">
            <a:avLst>
              <a:gd name="adj1" fmla="val 41832"/>
              <a:gd name="adj2" fmla="val 12752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구부러진 연결선 145"/>
          <p:cNvCxnSpPr>
            <a:stCxn id="118" idx="3"/>
            <a:endCxn id="125" idx="1"/>
          </p:cNvCxnSpPr>
          <p:nvPr/>
        </p:nvCxnSpPr>
        <p:spPr>
          <a:xfrm rot="10800000" flipV="1">
            <a:off x="7621464" y="2839154"/>
            <a:ext cx="1034679" cy="3180185"/>
          </a:xfrm>
          <a:prstGeom prst="curvedConnector3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구부러진 연결선 147"/>
          <p:cNvCxnSpPr>
            <a:stCxn id="124" idx="3"/>
            <a:endCxn id="82" idx="3"/>
          </p:cNvCxnSpPr>
          <p:nvPr/>
        </p:nvCxnSpPr>
        <p:spPr>
          <a:xfrm rot="10800000">
            <a:off x="4617997" y="3415261"/>
            <a:ext cx="1869400" cy="2036308"/>
          </a:xfrm>
          <a:prstGeom prst="curvedConnector3">
            <a:avLst>
              <a:gd name="adj1" fmla="val 112229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 149"/>
          <p:cNvCxnSpPr>
            <a:stCxn id="124" idx="1"/>
            <a:endCxn id="119" idx="2"/>
          </p:cNvCxnSpPr>
          <p:nvPr/>
        </p:nvCxnSpPr>
        <p:spPr>
          <a:xfrm flipV="1">
            <a:off x="7621463" y="3661465"/>
            <a:ext cx="1601712" cy="1790104"/>
          </a:xfrm>
          <a:prstGeom prst="curved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122" idx="6"/>
            <a:endCxn id="123" idx="1"/>
          </p:cNvCxnSpPr>
          <p:nvPr/>
        </p:nvCxnSpPr>
        <p:spPr>
          <a:xfrm flipH="1" flipV="1">
            <a:off x="7621462" y="4878567"/>
            <a:ext cx="619708" cy="5654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124" idx="1"/>
            <a:endCxn id="122" idx="6"/>
          </p:cNvCxnSpPr>
          <p:nvPr/>
        </p:nvCxnSpPr>
        <p:spPr>
          <a:xfrm flipV="1">
            <a:off x="7621463" y="5444014"/>
            <a:ext cx="619707" cy="7555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직선 화살표 연결선 152"/>
          <p:cNvCxnSpPr>
            <a:stCxn id="122" idx="6"/>
            <a:endCxn id="125" idx="1"/>
          </p:cNvCxnSpPr>
          <p:nvPr/>
        </p:nvCxnSpPr>
        <p:spPr>
          <a:xfrm flipH="1">
            <a:off x="7621463" y="5444014"/>
            <a:ext cx="619707" cy="575326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116" idx="6"/>
            <a:endCxn id="117" idx="1"/>
          </p:cNvCxnSpPr>
          <p:nvPr/>
        </p:nvCxnSpPr>
        <p:spPr>
          <a:xfrm flipH="1" flipV="1">
            <a:off x="9790207" y="2266153"/>
            <a:ext cx="619708" cy="565447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116" idx="6"/>
            <a:endCxn id="118" idx="1"/>
          </p:cNvCxnSpPr>
          <p:nvPr/>
        </p:nvCxnSpPr>
        <p:spPr>
          <a:xfrm flipH="1">
            <a:off x="9790208" y="2831600"/>
            <a:ext cx="619707" cy="7555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116" idx="6"/>
            <a:endCxn id="119" idx="1"/>
          </p:cNvCxnSpPr>
          <p:nvPr/>
        </p:nvCxnSpPr>
        <p:spPr>
          <a:xfrm flipH="1">
            <a:off x="9790208" y="2831600"/>
            <a:ext cx="619707" cy="575326"/>
          </a:xfrm>
          <a:prstGeom prst="straightConnector1">
            <a:avLst/>
          </a:prstGeom>
          <a:ln w="317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907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2601</TotalTime>
  <Words>966</Words>
  <Application>Microsoft Office PowerPoint</Application>
  <PresentationFormat>와이드스크린</PresentationFormat>
  <Paragraphs>289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0" baseType="lpstr">
      <vt:lpstr>맑은 고딕</vt:lpstr>
      <vt:lpstr>Arial</vt:lpstr>
      <vt:lpstr>Office 테마</vt:lpstr>
      <vt:lpstr>CS434 Project Document version 2</vt:lpstr>
      <vt:lpstr>Goal         Assumptions</vt:lpstr>
      <vt:lpstr>Project settings</vt:lpstr>
      <vt:lpstr>Naming convention</vt:lpstr>
      <vt:lpstr>Linter</vt:lpstr>
      <vt:lpstr>Design</vt:lpstr>
      <vt:lpstr>Types of node</vt:lpstr>
      <vt:lpstr>4 phase of protocol</vt:lpstr>
      <vt:lpstr>Communication model</vt:lpstr>
      <vt:lpstr>Message</vt:lpstr>
      <vt:lpstr>Messages</vt:lpstr>
      <vt:lpstr>Messages</vt:lpstr>
      <vt:lpstr>Messages</vt:lpstr>
      <vt:lpstr>Messages</vt:lpstr>
      <vt:lpstr>Messages</vt:lpstr>
      <vt:lpstr>Messages</vt:lpstr>
      <vt:lpstr>Variables</vt:lpstr>
      <vt:lpstr>States</vt:lpstr>
      <vt:lpstr>State transition rules (Master)</vt:lpstr>
      <vt:lpstr>State transition rules (Slave)</vt:lpstr>
      <vt:lpstr>State diagram</vt:lpstr>
      <vt:lpstr>State diagram</vt:lpstr>
      <vt:lpstr>Flow Chart (TBA)</vt:lpstr>
      <vt:lpstr>Slave ordering</vt:lpstr>
      <vt:lpstr>Ordering</vt:lpstr>
      <vt:lpstr>Sampling</vt:lpstr>
      <vt:lpstr>Sampling - Master</vt:lpstr>
      <vt:lpstr>Sampling - Slave</vt:lpstr>
      <vt:lpstr>Test (TBA)</vt:lpstr>
      <vt:lpstr>logging</vt:lpstr>
      <vt:lpstr>Integration test (RBA)</vt:lpstr>
      <vt:lpstr>System test</vt:lpstr>
      <vt:lpstr>END</vt:lpstr>
      <vt:lpstr>Report</vt:lpstr>
      <vt:lpstr>What I did</vt:lpstr>
      <vt:lpstr>Demo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CS434 Project</dc:title>
  <dc:creator>GeunWoo Kim</dc:creator>
  <cp:lastModifiedBy>GeunWoo Kim</cp:lastModifiedBy>
  <cp:revision>44</cp:revision>
  <dcterms:created xsi:type="dcterms:W3CDTF">2020-10-19T11:44:58Z</dcterms:created>
  <dcterms:modified xsi:type="dcterms:W3CDTF">2020-11-16T18:47:41Z</dcterms:modified>
</cp:coreProperties>
</file>