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4" name="Юлия Крючкова"/>
  <p:cmAuthor clrIdx="1" id="1" initials="" lastIdx="2" name="Жанна Кучера"/>
  <p:cmAuthor clrIdx="2" id="2" initials="" lastIdx="3" name="Александр Дыдычкин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0F97C553-7280-4B7F-AB85-175685498C2C}">
  <a:tblStyle styleId="{0F97C553-7280-4B7F-AB85-175685498C2C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5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4.xml"/><Relationship Id="rId21" Type="http://schemas.openxmlformats.org/officeDocument/2006/relationships/font" Target="fonts/Robo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 dt="2017-03-15T13:35:43.525">
    <p:pos x="6000" y="0"/>
    <p:text>Жду комментариев по ролям. Если всё устраивает - пишите плюсик и обсуждение закроем</p:text>
  </p:cm>
  <p:cm authorId="1" idx="1" dt="2017-03-15T13:17:43.894">
    <p:pos x="6000" y="100"/>
    <p:text>мне вообще все равно. не знаю, чем бы я смогла заниматься, поэтому согласна и с этим</p:text>
  </p:cm>
  <p:cm authorId="0" idx="2" dt="2017-03-15T13:35:43.525">
    <p:pos x="6000" y="200"/>
    <p:text>но аналитика у нас конечно так себе, график с Harbour вообще не алё.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3" dt="2017-03-15T21:37:43.651">
    <p:pos x="6000" y="0"/>
    <p:text>Жду данные по ожиданиям пользователей, заполню позже</p:text>
  </p:cm>
  <p:cm authorId="2" idx="1" dt="2017-03-15T10:38:03.563">
    <p:pos x="6000" y="100"/>
    <p:text>К сожалению я сегодня очень занят, сяду за проект после 21.00. Следовательно данные будут ближе к ночи )</p:text>
  </p:cm>
  <p:cm authorId="0" idx="4" dt="2017-03-15T10:52:40.236">
    <p:pos x="6000" y="200"/>
    <p:text>Ничего страшного. Могу пока почитать отзывы с openRepos'a. Но если не сложно, то можешь кинуть мессадж во все сообещства потенциальных юзеров и спросить про ожидания и требования. Этим мне кажется вообще надо было первым делом заниматься, если ты продукт какой-то разрабатываешь. Странно что подобных данных нет. Как будто ты приложение чисто для себя пилишь. (Без обид)</p:text>
  </p:cm>
  <p:cm authorId="1" idx="2" dt="2017-03-15T13:55:40.565">
    <p:pos x="6000" y="300"/>
    <p:text>я б запилила приложение чисто для себя :D</p:text>
  </p:cm>
  <p:cm authorId="2" idx="2" dt="2017-03-15T21:35:22.088">
    <p:pos x="6000" y="400"/>
    <p:text>Так для себя и пилил + опыт хотел получить</p:text>
  </p:cm>
  <p:cm authorId="2" idx="3" dt="2017-03-15T21:37:43.651">
    <p:pos x="6000" y="500"/>
    <p:text>Насчет того, что нужно людям - это смотря какое ЦА брать, одним нужно одно, другим другое. И я примерно представляю что, просто еще в долгосрочном плане никак не поределюст куда зайдет развитие приложения. В краткосрочном - знаю, долгосрочном - нет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Является коммерческим известным риском. По минимизации данного риска была выбрана также проактивная стратегия. Было проведено исследование, чтобы выявить ожидание пользователей.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Наиболее влиятельный риск. По классификации является одновременно проектным и техническим риском, так как из-за перебоев с технологией сдвигаются планы проекта. Объединяет в себе также несколько категорий рисков: процессные, инструментальные, технологические, риски персонала. Как оказалось, один из непредсказуемых рисков, так как был выявлен уже непосредственно в процессе работы над проектом. Была выбрана </a:t>
            </a:r>
            <a:r>
              <a:rPr lang="ru"/>
              <a:t>соответственно</a:t>
            </a:r>
            <a:r>
              <a:rPr lang="ru"/>
              <a:t> реактивная стратегия, каких-то предварительных мер по предотвращению данного риска проведено не было. Можно назвать “узким местом” проекта и уделить больше внимания этой проблемы. Тактикой работы была временно выбрана “передача риска” - часть работы перешла на других участников команды.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 sz="1800">
                <a:solidFill>
                  <a:schemeClr val="dk2"/>
                </a:solidFill>
              </a:rPr>
              <a:t>Наличие конкурентов является коммерческим известным риском. По устранению этого риска наша команда придерживается проактивной стратегии. Проведя исследование рынка текстовых редакторов, мы снизили степень риска от воздействия конкурентов.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7.png"/><Relationship Id="rId4" Type="http://schemas.openxmlformats.org/officeDocument/2006/relationships/image" Target="../media/image0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2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Relationship Id="rId4" Type="http://schemas.openxmlformats.org/officeDocument/2006/relationships/image" Target="../media/image0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Relationship Id="rId4" Type="http://schemas.openxmlformats.org/officeDocument/2006/relationships/image" Target="../media/image05.png"/><Relationship Id="rId5" Type="http://schemas.openxmlformats.org/officeDocument/2006/relationships/image" Target="../media/image0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jpg"/><Relationship Id="rId4" Type="http://schemas.openxmlformats.org/officeDocument/2006/relationships/image" Target="../media/image01.jpg"/><Relationship Id="rId5" Type="http://schemas.openxmlformats.org/officeDocument/2006/relationships/image" Target="../media/image0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3274" y="0"/>
            <a:ext cx="1610726" cy="1209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4">
            <a:alphaModFix amt="96000"/>
          </a:blip>
          <a:stretch>
            <a:fillRect/>
          </a:stretch>
        </p:blipFill>
        <p:spPr>
          <a:xfrm>
            <a:off x="3420100" y="972825"/>
            <a:ext cx="2303800" cy="23038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>
            <p:ph idx="1" type="subTitle"/>
          </p:nvPr>
        </p:nvSpPr>
        <p:spPr>
          <a:xfrm>
            <a:off x="460950" y="37276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РАЗРАБОТКА И ПРОДВИЖЕНИЕ ТЕКСТОВОГО РЕДАКТОРА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3200">
                <a:latin typeface="Arial"/>
                <a:ea typeface="Arial"/>
                <a:cs typeface="Arial"/>
                <a:sym typeface="Arial"/>
              </a:rPr>
              <a:t>Ожидания пользователей</a:t>
            </a:r>
          </a:p>
        </p:txBody>
      </p:sp>
      <p:sp>
        <p:nvSpPr>
          <p:cNvPr id="130" name="Shape 130"/>
          <p:cNvSpPr txBox="1"/>
          <p:nvPr>
            <p:ph idx="4294967295" type="body"/>
          </p:nvPr>
        </p:nvSpPr>
        <p:spPr>
          <a:xfrm>
            <a:off x="400500" y="1168400"/>
            <a:ext cx="8222100" cy="346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Arial"/>
              <a:buChar char="-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функционал для обычного редактирования текстовых файлов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Arial"/>
              <a:buChar char="-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минимальный функционал для редактирования кода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Arial"/>
              <a:buChar char="-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функционал для удобного создания документов вида “заметки”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Arial"/>
              <a:buChar char="-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функционал для просмотра различного рода документов (pdf etc)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3200">
                <a:latin typeface="Arial"/>
                <a:ea typeface="Arial"/>
                <a:cs typeface="Arial"/>
                <a:sym typeface="Arial"/>
              </a:rPr>
              <a:t>Риски процесса разработки</a:t>
            </a:r>
          </a:p>
        </p:txBody>
      </p:sp>
      <p:sp>
        <p:nvSpPr>
          <p:cNvPr id="136" name="Shape 136"/>
          <p:cNvSpPr txBox="1"/>
          <p:nvPr>
            <p:ph idx="4294967295" type="body"/>
          </p:nvPr>
        </p:nvSpPr>
        <p:spPr>
          <a:xfrm>
            <a:off x="460950" y="1384925"/>
            <a:ext cx="8222100" cy="354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Arial"/>
              <a:buChar char="-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ошибки при установке эмулятора для SailfishOS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Arial"/>
              <a:buChar char="-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ошибки при сборке приложения, для последующей работы с ним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Arial"/>
              <a:buChar char="-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недостаток знаний по данной теме у большей части команды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Методы решения: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Arial"/>
              <a:buChar char="-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обращение за помощью к внешнему сообществу разработчиков SailfishOS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Спасибо за внимание!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3200">
                <a:latin typeface="Arial"/>
                <a:ea typeface="Arial"/>
                <a:cs typeface="Arial"/>
                <a:sym typeface="Arial"/>
              </a:rPr>
              <a:t>Авторы</a:t>
            </a:r>
          </a:p>
        </p:txBody>
      </p:sp>
      <p:sp>
        <p:nvSpPr>
          <p:cNvPr id="75" name="Shape 75"/>
          <p:cNvSpPr txBox="1"/>
          <p:nvPr>
            <p:ph idx="4294967295" type="body"/>
          </p:nvPr>
        </p:nvSpPr>
        <p:spPr>
          <a:xfrm>
            <a:off x="311700" y="779075"/>
            <a:ext cx="8520600" cy="415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Дыдычкин Александр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Есина Яна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Крючкова Юлия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Кучера Жанна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35600" y="0"/>
            <a:ext cx="602699" cy="60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4294967295" type="body"/>
          </p:nvPr>
        </p:nvSpPr>
        <p:spPr>
          <a:xfrm>
            <a:off x="336125" y="1244675"/>
            <a:ext cx="4484700" cy="287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Особенности: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управление жестами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интуитивно-понятный интерфейс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нативные приложения (C++/QML)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полноценный LINUX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эмулятор Android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675" y="1117850"/>
            <a:ext cx="2178685" cy="387324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>
            <p:ph type="title"/>
          </p:nvPr>
        </p:nvSpPr>
        <p:spPr>
          <a:xfrm>
            <a:off x="98250" y="16350"/>
            <a:ext cx="23835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3200">
                <a:latin typeface="Arial"/>
                <a:ea typeface="Arial"/>
                <a:cs typeface="Arial"/>
                <a:sym typeface="Arial"/>
              </a:rPr>
              <a:t>Sailfish OS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98250" y="745850"/>
            <a:ext cx="65346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chemeClr val="dk1"/>
                </a:solidFill>
              </a:rPr>
              <a:t>ОС для мобильных устройств, созданная выходцами из компании Nokia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35600" y="0"/>
            <a:ext cx="602699" cy="60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0700" y="1098018"/>
            <a:ext cx="2178674" cy="3873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3200">
                <a:latin typeface="Arial"/>
                <a:ea typeface="Arial"/>
                <a:cs typeface="Arial"/>
                <a:sym typeface="Arial"/>
              </a:rPr>
              <a:t>Editor.</a:t>
            </a:r>
          </a:p>
        </p:txBody>
      </p:sp>
      <p:sp>
        <p:nvSpPr>
          <p:cNvPr id="92" name="Shape 92"/>
          <p:cNvSpPr txBox="1"/>
          <p:nvPr>
            <p:ph idx="4294967295" type="body"/>
          </p:nvPr>
        </p:nvSpPr>
        <p:spPr>
          <a:xfrm>
            <a:off x="241650" y="1485275"/>
            <a:ext cx="4321500" cy="2872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Зачем</a:t>
            </a: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  <a:p>
            <a:pPr indent="-228600" lvl="0" marL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Font typeface="Arial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отсутствует текстовый редактор с широким функционалом;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Font typeface="Arial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единственный конкурент - tinyEdit.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4723350" y="1485275"/>
            <a:ext cx="4201500" cy="2872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/>
              <a:t>Цели: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ru" sz="1800"/>
              <a:t>закрыть вопрос о полноценном, серьезном текстовом редакторе для Sailfish OS;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ru" sz="1800"/>
              <a:t>создать богатый на фичи текстовый редактор (как обычного текста, так и кода).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3200">
                <a:latin typeface="Arial"/>
                <a:ea typeface="Arial"/>
                <a:cs typeface="Arial"/>
                <a:sym typeface="Arial"/>
              </a:rPr>
              <a:t>Задачи</a:t>
            </a:r>
          </a:p>
        </p:txBody>
      </p:sp>
      <p:sp>
        <p:nvSpPr>
          <p:cNvPr id="99" name="Shape 99"/>
          <p:cNvSpPr txBox="1"/>
          <p:nvPr>
            <p:ph idx="4294967295" type="body"/>
          </p:nvPr>
        </p:nvSpPr>
        <p:spPr>
          <a:xfrm>
            <a:off x="251250" y="924625"/>
            <a:ext cx="8520600" cy="406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Реализовать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✔фичи обычного текстового редактора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фичи редактора кода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✔Переманить активных пользователей tinyEdit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Стать </a:t>
            </a: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узнаваемым редактором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✔Создать сообщество вокруг приложения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✔Кооперация с разработчиком дружественного проекта tIDE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✔Занять призовое место в </a:t>
            </a: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Developer Regatta 2016-2017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✔Добиться установки на тестовых телефонах компании “Открытая Мобильная Платформа” на MWC 2017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Календарный план работ</a:t>
            </a:r>
          </a:p>
        </p:txBody>
      </p:sp>
      <p:graphicFrame>
        <p:nvGraphicFramePr>
          <p:cNvPr id="105" name="Shape 105"/>
          <p:cNvGraphicFramePr/>
          <p:nvPr/>
        </p:nvGraphicFramePr>
        <p:xfrm>
          <a:off x="98250" y="6595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{0F97C553-7280-4B7F-AB85-175685498C2C}</a:tableStyleId>
              </a:tblPr>
              <a:tblGrid>
                <a:gridCol w="1655175"/>
                <a:gridCol w="2051075"/>
                <a:gridCol w="2238725"/>
                <a:gridCol w="1200475"/>
                <a:gridCol w="1786350"/>
              </a:tblGrid>
              <a:tr h="5578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ru" sz="1200"/>
                        <a:t>К 30.03.2017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ru" sz="1200"/>
                        <a:t>В</a:t>
                      </a:r>
                      <a:r>
                        <a:rPr lang="ru" sz="1200"/>
                        <a:t>ерси</a:t>
                      </a:r>
                      <a:r>
                        <a:rPr lang="ru" sz="1200"/>
                        <a:t>я</a:t>
                      </a:r>
                      <a:r>
                        <a:rPr lang="ru" sz="1200"/>
                        <a:t> 0.5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ru" sz="1200"/>
                        <a:t>К 27</a:t>
                      </a:r>
                      <a:r>
                        <a:rPr lang="ru" sz="1200"/>
                        <a:t>.04.2017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ru" sz="1200"/>
                        <a:t>Версия 0.7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ru" sz="1200"/>
                        <a:t>К 16</a:t>
                      </a:r>
                      <a:r>
                        <a:rPr lang="ru" sz="1200"/>
                        <a:t>.05.2017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ru" sz="1200"/>
                        <a:t>Версия 0.8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ru" sz="1200"/>
                        <a:t>К 01</a:t>
                      </a:r>
                      <a:r>
                        <a:rPr lang="ru" sz="1200"/>
                        <a:t>.06.2017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ru" sz="1200"/>
                        <a:t>Версия 0.9 / 1.0</a:t>
                      </a:r>
                    </a:p>
                  </a:txBody>
                  <a:tcPr marT="91425" marB="91425" marR="91425" marL="91425"/>
                </a:tc>
              </a:tr>
              <a:tr h="479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" sz="1200"/>
                        <a:t>Крючкова Юлия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ru" sz="1200"/>
                        <a:t>Analyze of risks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ru" sz="1200"/>
                        <a:t>New “promotional” texts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ru" sz="1200"/>
                        <a:t> Create demo video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ru" sz="1200"/>
                        <a:t>Testing of app</a:t>
                      </a:r>
                    </a:p>
                  </a:txBody>
                  <a:tcPr marT="91425" marB="91425" marR="91425" marL="91425"/>
                </a:tc>
              </a:tr>
              <a:tr h="451150">
                <a:tc row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" sz="1200"/>
                        <a:t>Кучера Жанна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ru" sz="1200"/>
                        <a:t>Report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ru" sz="1200"/>
                        <a:t>Support of regular expressions in search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</a:tr>
              <a:tr h="2768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ru" sz="1200"/>
                        <a:t>Testing of app</a:t>
                      </a:r>
                    </a:p>
                  </a:txBody>
                  <a:tcPr marT="91425" marB="91425" marR="91425" marL="91425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ru" sz="1200"/>
                        <a:t>Sending of documents to the Dropbox</a:t>
                      </a: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ru" sz="1200"/>
                        <a:t>Testing of app</a:t>
                      </a:r>
                    </a:p>
                  </a:txBody>
                  <a:tcPr marT="91425" marB="91425" marR="91425" marL="91425"/>
                </a:tc>
              </a:tr>
              <a:tr h="367150">
                <a:tc rowSpan="3"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" sz="1200"/>
                        <a:t>Есина Яна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ru" sz="1200"/>
                        <a:t>func: name of file</a:t>
                      </a:r>
                    </a:p>
                  </a:txBody>
                  <a:tcPr marT="91425" marB="91425" marR="91425" marL="91425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ru" sz="1200"/>
                        <a:t>English / Russian spell checker</a:t>
                      </a: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ru" sz="1200"/>
                        <a:t>Testing of app</a:t>
                      </a:r>
                    </a:p>
                  </a:txBody>
                  <a:tcPr marT="91425" marB="91425" marR="91425" marL="91425"/>
                </a:tc>
              </a:tr>
              <a:tr h="3671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ru" sz="1200"/>
                        <a:t>func: counter of words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</a:tr>
              <a:tr h="3671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ru" sz="1200"/>
                        <a:t>New icon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</a:tr>
              <a:tr h="367150">
                <a:tc rowSpan="3"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" sz="1200"/>
                        <a:t>Дыдычкин Александр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ru" sz="1200"/>
                        <a:t>Dark background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ru" sz="1200"/>
                        <a:t>Code Highlighting</a:t>
                      </a:r>
                    </a:p>
                  </a:txBody>
                  <a:tcPr marT="91425" marB="91425" marR="91425" marL="91425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ru" sz="1200"/>
                        <a:t>Tabs</a:t>
                      </a:r>
                    </a:p>
                  </a:txBody>
                  <a:tcPr marT="91425" marB="91425" marR="91425" marL="91425"/>
                </a:tc>
                <a:tc hMerge="1"/>
              </a:tr>
              <a:tr h="3544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ru" sz="1200"/>
                        <a:t>Migrate to SQLite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ru" sz="1200"/>
                        <a:t>Port: line numbers</a:t>
                      </a:r>
                    </a:p>
                  </a:txBody>
                  <a:tcPr marT="91425" marB="91425" marR="91425" marL="91425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 hMerge="1"/>
              </a:tr>
              <a:tr h="4368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ru" sz="1200"/>
                        <a:t>Stabilize History</a:t>
                      </a:r>
                    </a:p>
                  </a:txBody>
                  <a:tcPr marT="91425" marB="91425" marR="91425" marL="91425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ru" sz="1200"/>
                        <a:t>Fix UI &amp; logic of search</a:t>
                      </a: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ru" sz="3200">
                <a:latin typeface="Arial"/>
                <a:ea typeface="Arial"/>
                <a:cs typeface="Arial"/>
                <a:sym typeface="Arial"/>
              </a:rPr>
              <a:t>Editor. Интерфейс 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572" y="1017712"/>
            <a:ext cx="2062150" cy="3666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4347" y="1047425"/>
            <a:ext cx="2028724" cy="3606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8700" y="1047424"/>
            <a:ext cx="2028724" cy="3606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 sz="3200">
                <a:latin typeface="Arial"/>
                <a:ea typeface="Arial"/>
                <a:cs typeface="Arial"/>
                <a:sym typeface="Arial"/>
              </a:rPr>
              <a:t>Риски проекта Editor.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Анализ основного конкурента - tinyEdit</a:t>
            </a:r>
          </a:p>
        </p:txBody>
      </p:sp>
      <p:graphicFrame>
        <p:nvGraphicFramePr>
          <p:cNvPr id="124" name="Shape 124"/>
          <p:cNvGraphicFramePr/>
          <p:nvPr/>
        </p:nvGraphicFramePr>
        <p:xfrm>
          <a:off x="138425" y="767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{0F97C553-7280-4B7F-AB85-175685498C2C}</a:tableStyleId>
              </a:tblPr>
              <a:tblGrid>
                <a:gridCol w="4433575"/>
                <a:gridCol w="4433575"/>
              </a:tblGrid>
              <a:tr h="5367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" sz="1800"/>
                        <a:t>Преимущества конкурента: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" sz="1800"/>
                        <a:t>Недостатки конкурентного продукта:</a:t>
                      </a:r>
                    </a:p>
                  </a:txBody>
                  <a:tcPr marT="91425" marB="91425" marR="91425" marL="91425"/>
                </a:tc>
              </a:tr>
              <a:tr h="1067100">
                <a:tc>
                  <a:txBody>
                    <a:bodyPr>
                      <a:noAutofit/>
                    </a:bodyPr>
                    <a:lstStyle/>
                    <a:p>
                      <a:pPr indent="-3429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Char char="-"/>
                      </a:pPr>
                      <a:r>
                        <a:rPr lang="ru" sz="1800"/>
                        <a:t>единственный полноценный текстовый редактор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429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Char char="-"/>
                      </a:pPr>
                      <a:r>
                        <a:rPr lang="ru" sz="1800"/>
                        <a:t>последнее обновление в 2015 году</a:t>
                      </a:r>
                    </a:p>
                  </a:txBody>
                  <a:tcPr marT="91425" marB="91425" marR="91425" marL="91425"/>
                </a:tc>
              </a:tr>
              <a:tr h="1067100">
                <a:tc>
                  <a:txBody>
                    <a:bodyPr>
                      <a:noAutofit/>
                    </a:bodyPr>
                    <a:lstStyle/>
                    <a:p>
                      <a:pPr indent="-3429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Char char="-"/>
                      </a:pPr>
                      <a:r>
                        <a:rPr lang="ru" sz="1800"/>
                        <a:t>существует определённое сообщество пользователей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429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Char char="-"/>
                      </a:pPr>
                      <a:r>
                        <a:rPr lang="ru" sz="1800"/>
                        <a:t>узкий функционал</a:t>
                      </a:r>
                    </a:p>
                  </a:txBody>
                  <a:tcPr marT="91425" marB="91425" marR="91425" marL="91425"/>
                </a:tc>
              </a:tr>
              <a:tr h="1067100">
                <a:tc>
                  <a:txBody>
                    <a:bodyPr>
                      <a:noAutofit/>
                    </a:bodyPr>
                    <a:lstStyle/>
                    <a:p>
                      <a:pPr indent="-3429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Char char="-"/>
                      </a:pPr>
                      <a:r>
                        <a:rPr lang="ru" sz="1800"/>
                        <a:t>реализован базовый функционал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