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1" name="Юлия Крючкова"/>
  <p:cmAuthor clrIdx="1" id="1" initials="" lastIdx="3" name="Жанна Кучера"/>
  <p:cmAuthor clrIdx="2" id="2" initials="" lastIdx="7" name="Александр Дыдычкин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3-15T13:35:43.525">
    <p:pos x="6000" y="0"/>
    <p:text>Жду комментариев по ролям. Если всё устраивает - пишите плюсик и обсуждение закроем</p:text>
  </p:cm>
  <p:cm authorId="1" idx="1" dt="2017-03-15T13:17:43.894">
    <p:pos x="6000" y="100"/>
    <p:text>мне вообще все равно. не знаю, чем бы я смогла заниматься, поэтому согласна и с этим</p:text>
  </p:cm>
  <p:cm authorId="0" idx="2" dt="2017-03-15T13:35:43.525">
    <p:pos x="6000" y="200"/>
    <p:text>но аналитика у нас конечно так себе, график с Harbour вообще не алё.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 dt="2017-03-15T10:46:13.019">
    <p:pos x="6000" y="0"/>
    <p:text>Интуитивно-понятный интерфейс как особенность? Вы серьёзно? Что вы вообще вкладываете в это понятие?</p:text>
  </p:cm>
  <p:cm authorId="2" idx="1" dt="2017-03-15T10:32:56.402">
    <p:pos x="6000" y="100"/>
    <p:text>Вроде как считается (и в частности это очень раскручено в MacOS), что управление жестами является более удобным и понятным интерфейсом взаимодействия пользователя и ОС</p:text>
  </p:cm>
  <p:cm authorId="0" idx="4" dt="2017-03-15T10:46:13.019">
    <p:pos x="6000" y="200"/>
    <p:text>Управление жестами - окей, это первая особенность, а далее идёт интуитивно-понятный интерфейс. Если это одно и тоже, то тем более зачем тут это. Но это на ваше усмотрение, можете оставить для текста ради текста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5" dt="2017-03-15T10:48:43.225">
    <p:pos x="6000" y="0"/>
    <p:text>Что за непонятная картинка? Что она должна была иллюстрировать? +почему она национальная? что значит второй пункт?</p:text>
  </p:cm>
  <p:cm authorId="2" idx="2" dt="2017-03-15T10:34:22.066">
    <p:pos x="6000" y="100"/>
    <p:text>Согласен, картинку заменю на логотип ОМП и картинку Иннополиса</p:text>
  </p:cm>
  <p:cm authorId="2" idx="3" dt="2017-03-15T10:35:02.001">
    <p:pos x="6000" y="200"/>
    <p:text>Правительство признало Sailfish OS RUS национальной мобильной ОС, с этим уже ничего не поделаешь)</p:text>
  </p:cm>
  <p:cm authorId="0" idx="6" dt="2017-03-15T10:48:43.225">
    <p:pos x="6000" y="300"/>
    <p:text>Ок, понятно, но почему это два разных пункта списка? Если это по сути две составные части одной особенности. Но это опять же я просто придираюсь к структуре. Чтобы не возникало подобных вопросов, хотя бы в комментарии докладчика добавь эту инфу.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1" idx="2" dt="2017-03-15T14:36:10.622">
    <p:pos x="6000" y="0"/>
    <p:text>много текста, не знаю как сократить -_-
ы</p:text>
  </p:cm>
  <p:cm authorId="0" idx="7" dt="2017-03-15T14:36:10.622">
    <p:pos x="6000" y="100"/>
    <p:text>Поставь около выполненных задач галочки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8" dt="2017-03-15T10:50:43.793">
    <p:pos x="6000" y="0"/>
    <p:text>тоже не информативно</p:text>
  </p:cm>
  <p:cm authorId="2" idx="4" dt="2017-03-15T10:36:40.623">
    <p:pos x="6000" y="100"/>
    <p:text>Просто заглушка, здесь устно надо будет сказать, что приложение на этом конгрессе побывало и т. д.</p:text>
  </p:cm>
  <p:cm authorId="0" idx="9" dt="2017-03-15T10:50:43.793">
    <p:pos x="6000" y="200"/>
    <p:text>Тогда инфу про этот конгресс следует добавить хотя бы в комментарии для докладчика, чтобы не искать её потом по всем документам. Если уж готовим презентацию, то пусть всё в ней и будет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0" dt="2017-03-15T21:37:43.651">
    <p:pos x="6000" y="0"/>
    <p:text>Жду данные по ожиданиям пользователей, заполню позже</p:text>
  </p:cm>
  <p:cm authorId="2" idx="5" dt="2017-03-15T10:38:03.563">
    <p:pos x="6000" y="100"/>
    <p:text>К сожалению я сегодня очень занят, сяду за проект после 21.00. Следовательно данные будут ближе к ночи )</p:text>
  </p:cm>
  <p:cm authorId="0" idx="11" dt="2017-03-15T10:52:40.236">
    <p:pos x="6000" y="200"/>
    <p:text>Ничего страшного. Могу пока почитать отзывы с openRepos'a. Но если не сложно, то можешь кинуть мессадж во все сообещства потенциальных юзеров и спросить про ожидания и требования. Этим мне кажется вообще надо было первым делом заниматься, если ты продукт какой-то разрабатываешь. Странно что подобных данных нет. Как будто ты приложение чисто для себя пилишь. (Без обид)</p:text>
  </p:cm>
  <p:cm authorId="1" idx="3" dt="2017-03-15T13:55:40.565">
    <p:pos x="6000" y="300"/>
    <p:text>я б запилила приложение чисто для себя :D</p:text>
  </p:cm>
  <p:cm authorId="2" idx="6" dt="2017-03-15T21:35:22.088">
    <p:pos x="6000" y="400"/>
    <p:text>Так для себя и пилил + опыт хотел получить</p:text>
  </p:cm>
  <p:cm authorId="2" idx="7" dt="2017-03-15T21:37:43.651">
    <p:pos x="6000" y="500"/>
    <p:text>Насчет того, что нужно людям - это смотря какое ЦА брать, одним нужно одно, другим другое. И я примерно представляю что, просто еще в долгосрочном плане никак не поределюст куда зайдет развитие приложения. В краткосрочном - знаю, долгосрочном - нет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Наличие конкурентов является коммерческим известным риском. По устранению этого риска наша команда придерживается проактивной стратегии. Проведя исследование рынка текстовых редакторов, мы снизили степень риска от воздействия конкурентов.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Является коммерческим известным риском. По минимизации данного риска была выбрана также проактивная стратегия. Было проведено исследование, чтобы выявить ожидание пользователей.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Наиболее влиятельный риск. По классификации является одновременно проектным и техническим риском, так как из-за перебоев с технологией сдвигаются планы проекта. Объединяет в себе также несколько категорий рисков: процессные, инструментальные, технологические, риски персонала. Как оказалось, один из непредсказуемых рисков, так как был выявлен уже непосредственно в процессе работы над проектом. Была выбрана </a:t>
            </a:r>
            <a:r>
              <a:rPr lang="ru"/>
              <a:t>соответственно</a:t>
            </a:r>
            <a:r>
              <a:rPr lang="ru"/>
              <a:t> реактивная стратегия, каких-то предварительных мер по предотвращению данного риска проведено не было. Можно назвать “узким местом” проекта и уделить больше внимания этой проблемы. Тактикой работы была временно выбрана “передача риска” - часть работы перешла на других участников команды.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5.xml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6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ailfishos.org" TargetMode="External"/><Relationship Id="rId4" Type="http://schemas.openxmlformats.org/officeDocument/2006/relationships/hyperlink" Target="http://omprussia.ru" TargetMode="External"/><Relationship Id="rId5" Type="http://schemas.openxmlformats.org/officeDocument/2006/relationships/hyperlink" Target="https://geektimes.ru/post/278032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0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02.png"/><Relationship Id="rId5" Type="http://schemas.openxmlformats.org/officeDocument/2006/relationships/image" Target="../media/image05.png"/><Relationship Id="rId6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Relationship Id="rId4" Type="http://schemas.openxmlformats.org/officeDocument/2006/relationships/image" Target="../media/image06.png"/><Relationship Id="rId5" Type="http://schemas.openxmlformats.org/officeDocument/2006/relationships/image" Target="../media/image05.png"/><Relationship Id="rId6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Relationship Id="rId4" Type="http://schemas.openxmlformats.org/officeDocument/2006/relationships/image" Target="../media/image0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jpg"/><Relationship Id="rId4" Type="http://schemas.openxmlformats.org/officeDocument/2006/relationships/image" Target="../media/image10.jpg"/><Relationship Id="rId5" Type="http://schemas.openxmlformats.org/officeDocument/2006/relationships/image" Target="../media/image0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274" y="0"/>
            <a:ext cx="1610726" cy="120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 amt="96000"/>
          </a:blip>
          <a:stretch>
            <a:fillRect/>
          </a:stretch>
        </p:blipFill>
        <p:spPr>
          <a:xfrm>
            <a:off x="3420100" y="972825"/>
            <a:ext cx="2303800" cy="23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idx="1" type="subTitle"/>
          </p:nvPr>
        </p:nvSpPr>
        <p:spPr>
          <a:xfrm>
            <a:off x="460950" y="37276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РАЗРАБОТКА И ПРОДВИЖЕНИЕ ТЕКСТОВОГО РЕДАКТОРА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Editor. Прогресс: Harbour</a:t>
            </a:r>
          </a:p>
        </p:txBody>
      </p:sp>
      <p:pic>
        <p:nvPicPr>
          <p:cNvPr id="139" name="Shape 13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425" y="1007725"/>
            <a:ext cx="6163150" cy="381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Editor. Прогресс: Openrepos 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12" y="1232875"/>
            <a:ext cx="5226449" cy="30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987" y="1641637"/>
            <a:ext cx="3609099" cy="22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Editor. Прогресс: Openrepos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996099"/>
            <a:ext cx="5119575" cy="372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622" y="1519322"/>
            <a:ext cx="3687750" cy="268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Editor. Maemo Coding Competition 2016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484" y="1193447"/>
            <a:ext cx="2486125" cy="33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Editor. MWC 2017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6487" y="1197000"/>
            <a:ext cx="4991024" cy="332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Риски проекта Editor.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58700" y="196475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Конкурентные риски, ограничения рынка</a:t>
            </a:r>
          </a:p>
        </p:txBody>
      </p:sp>
      <p:sp>
        <p:nvSpPr>
          <p:cNvPr id="176" name="Shape 176"/>
          <p:cNvSpPr txBox="1"/>
          <p:nvPr>
            <p:ph idx="4294967295" type="body"/>
          </p:nvPr>
        </p:nvSpPr>
        <p:spPr>
          <a:xfrm>
            <a:off x="311700" y="1152475"/>
            <a:ext cx="8520600" cy="38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Основной конкурент - tinyEdit. Рынок аналогичных продуктов свободен. Известные ограничения отсутствуют.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Преимущества конкурента: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единственный полноценный текстовый редактор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существует определённое сообщество пользователей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реализован базовый функционал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Недостатки конкурентного продукта: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последнее обновление в 2015 году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узкий функционал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Ожидания пользователей</a:t>
            </a:r>
          </a:p>
        </p:txBody>
      </p:sp>
      <p:sp>
        <p:nvSpPr>
          <p:cNvPr id="182" name="Shape 182"/>
          <p:cNvSpPr txBox="1"/>
          <p:nvPr>
            <p:ph idx="4294967295" type="body"/>
          </p:nvPr>
        </p:nvSpPr>
        <p:spPr>
          <a:xfrm>
            <a:off x="400500" y="1168400"/>
            <a:ext cx="8222100" cy="346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 для обычного редактирования текстовых файлов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минимальный функционал для редактирования кода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 для удобного создания документов вида “заметки”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 для просмотра различного рода документов (pdf etc)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Риски процесса разработки</a:t>
            </a:r>
          </a:p>
        </p:txBody>
      </p:sp>
      <p:sp>
        <p:nvSpPr>
          <p:cNvPr id="188" name="Shape 188"/>
          <p:cNvSpPr txBox="1"/>
          <p:nvPr>
            <p:ph idx="4294967295" type="body"/>
          </p:nvPr>
        </p:nvSpPr>
        <p:spPr>
          <a:xfrm>
            <a:off x="460950" y="1384925"/>
            <a:ext cx="8222100" cy="354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ошибки при установке эмулятора для SailfishOS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ошибки при сборке приложения, для последующей работы с ним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недостаток знаний по данной теме у большей части команды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Методы решения: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обращение за помощью к внешнему сообществу разработчиков SailfishOS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Ссылки	</a:t>
            </a:r>
          </a:p>
        </p:txBody>
      </p:sp>
      <p:sp>
        <p:nvSpPr>
          <p:cNvPr id="194" name="Shape 194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u="sng">
                <a:solidFill>
                  <a:schemeClr val="accent5"/>
                </a:solidFill>
                <a:hlinkClick r:id="rId3"/>
              </a:rPr>
              <a:t>https://sailfishos.org</a:t>
            </a:r>
            <a:r>
              <a:rPr lang="ru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http://omprussia.ru</a:t>
            </a:r>
            <a:r>
              <a:rPr lang="ru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https://geektimes.ru/post/278032/</a:t>
            </a:r>
            <a:r>
              <a:rPr lang="ru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Авторы</a:t>
            </a:r>
          </a:p>
        </p:txBody>
      </p:sp>
      <p:sp>
        <p:nvSpPr>
          <p:cNvPr id="75" name="Shape 75"/>
          <p:cNvSpPr txBox="1"/>
          <p:nvPr>
            <p:ph idx="4294967295" type="body"/>
          </p:nvPr>
        </p:nvSpPr>
        <p:spPr>
          <a:xfrm>
            <a:off x="311700" y="779075"/>
            <a:ext cx="8520600" cy="415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Дыдычкин Александр 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лидер проекта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идейный основатель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основной разработчик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Есина Яна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продвижение конечного продукта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дизайнер проекта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Крючкова Юлия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слайдмейкер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аналитик ожиданий и требований клиента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Кучера Жанна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аналитик скачиваний и использований приложения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слайдмейкер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5600" y="0"/>
            <a:ext cx="602699" cy="6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4294967295" type="body"/>
          </p:nvPr>
        </p:nvSpPr>
        <p:spPr>
          <a:xfrm>
            <a:off x="336125" y="1244675"/>
            <a:ext cx="4484700" cy="28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Особенности: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управление жестами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интуитивно-понятный интерфейс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нативные приложения (C++/QML)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полноценный LINUX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эмулятор Android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675" y="1117850"/>
            <a:ext cx="2178685" cy="38732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type="title"/>
          </p:nvPr>
        </p:nvSpPr>
        <p:spPr>
          <a:xfrm>
            <a:off x="98250" y="16350"/>
            <a:ext cx="23835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Sailfish OS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98250" y="745850"/>
            <a:ext cx="65346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dk1"/>
                </a:solidFill>
              </a:rPr>
              <a:t>ОС для мобильных устройств, созданная выходцами из компании Nokia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5600" y="0"/>
            <a:ext cx="602699" cy="6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0700" y="1098018"/>
            <a:ext cx="2178674" cy="387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Sailfish OS: В России</a:t>
            </a:r>
          </a:p>
        </p:txBody>
      </p:sp>
      <p:sp>
        <p:nvSpPr>
          <p:cNvPr id="92" name="Shape 92"/>
          <p:cNvSpPr txBox="1"/>
          <p:nvPr>
            <p:ph idx="4294967295" type="body"/>
          </p:nvPr>
        </p:nvSpPr>
        <p:spPr>
          <a:xfrm>
            <a:off x="171625" y="1274700"/>
            <a:ext cx="4581600" cy="28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Национальная мобильная ОС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Sailfish OS RUS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“Открытая Мобильная Платформа”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Тренинги, летние школы, хакатоны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Sailfish OS RUS - сертификаты ФСТЭК и ФСБ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212" y="2674075"/>
            <a:ext cx="4292599" cy="241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5600" y="0"/>
            <a:ext cx="602699" cy="6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6887" y="771450"/>
            <a:ext cx="1750225" cy="17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Editor.</a:t>
            </a:r>
          </a:p>
        </p:txBody>
      </p:sp>
      <p:sp>
        <p:nvSpPr>
          <p:cNvPr id="101" name="Shape 101"/>
          <p:cNvSpPr txBox="1"/>
          <p:nvPr>
            <p:ph idx="4294967295" type="body"/>
          </p:nvPr>
        </p:nvSpPr>
        <p:spPr>
          <a:xfrm>
            <a:off x="241650" y="1485275"/>
            <a:ext cx="4321500" cy="2872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Зачем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отсутствует текстовый редактор с широким функционалом;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единственный конкурент - tinyEdit.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723350" y="1485275"/>
            <a:ext cx="4201500" cy="287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Цели: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ru" sz="1800"/>
              <a:t>закрыть вопрос о полноценном, серьезном текстовом редакторе для Sailfish OS;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ru" sz="1800"/>
              <a:t>создать богатый на фичи текстовый редактор (как обычного текста, так и кода).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Задачи</a:t>
            </a:r>
          </a:p>
        </p:txBody>
      </p:sp>
      <p:sp>
        <p:nvSpPr>
          <p:cNvPr id="108" name="Shape 108"/>
          <p:cNvSpPr txBox="1"/>
          <p:nvPr>
            <p:ph idx="4294967295" type="body"/>
          </p:nvPr>
        </p:nvSpPr>
        <p:spPr>
          <a:xfrm>
            <a:off x="251250" y="924625"/>
            <a:ext cx="8520600" cy="406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Реализовать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фичи обычного текстового редактора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“удивляющие” фичи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концепт интерфейса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Переманить активных пользователей tinyEdit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Стать </a:t>
            </a: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узнаваемым редактором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сообщество вокруг приложения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Кооперация с разработчиком дружественного проекта tIDE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Занять призовое место в </a:t>
            </a: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Developer Regatta 2016-2017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Добиться установки на тестовых телефонах компании “Открытая Мобильная Платформа” на MWC 2017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Написать статью о разработке приложения в кооперации с известной организацией FRUCT, либо самостоятельно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Editor. Что есть.</a:t>
            </a:r>
          </a:p>
        </p:txBody>
      </p:sp>
      <p:sp>
        <p:nvSpPr>
          <p:cNvPr id="114" name="Shape 114"/>
          <p:cNvSpPr txBox="1"/>
          <p:nvPr>
            <p:ph idx="4294967295" type="body"/>
          </p:nvPr>
        </p:nvSpPr>
        <p:spPr>
          <a:xfrm>
            <a:off x="221650" y="1016550"/>
            <a:ext cx="3866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2017-02-15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Pull-menu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Режим “read-only”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Автосохранение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Страница выбора документа (с рекурсией)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Нотификация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Undo/Redo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Поиск по тексту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Кнопка Tab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Несколько шрифтов на выбор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Регулируемый размер шрифта</a:t>
            </a:r>
          </a:p>
          <a:p>
            <a:pPr indent="-3302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переводы на 5 языков</a:t>
            </a:r>
          </a:p>
        </p:txBody>
      </p:sp>
      <p:sp>
        <p:nvSpPr>
          <p:cNvPr id="115" name="Shape 115"/>
          <p:cNvSpPr txBox="1"/>
          <p:nvPr>
            <p:ph idx="4294967295" type="body"/>
          </p:nvPr>
        </p:nvSpPr>
        <p:spPr>
          <a:xfrm>
            <a:off x="4717550" y="1016550"/>
            <a:ext cx="4034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 сегодняшнему дню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Доработан поиск по тексту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Разные типы табуляции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История документов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Расширение нотификации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Значительно улучшен поиск по тексту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Многочисленные исправления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Рефакторинг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переводы на 7 языков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Editor. Прогресс: Интерфейс </a:t>
            </a:r>
          </a:p>
        </p:txBody>
      </p:sp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4832175" y="2427125"/>
            <a:ext cx="1085100" cy="140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03.2017</a:t>
            </a:r>
          </a:p>
          <a:p>
            <a:pPr lvl="0" algn="ctr"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Версия 0.4.4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350" y="986274"/>
            <a:ext cx="2117350" cy="376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301" y="986262"/>
            <a:ext cx="2117350" cy="37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4393200" y="2499275"/>
            <a:ext cx="357600" cy="2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3226775" y="2427125"/>
            <a:ext cx="10851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1</a:t>
            </a:r>
            <a:r>
              <a:rPr lang="ru" sz="1800"/>
              <a:t>2.2016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Версия 0.2.1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Editor. Прогресс: Интерфейс 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572" y="1017712"/>
            <a:ext cx="2062150" cy="3666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347" y="1047425"/>
            <a:ext cx="2028724" cy="360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8700" y="1047424"/>
            <a:ext cx="2028724" cy="360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