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79" r:id="rId6"/>
    <p:sldId id="261" r:id="rId7"/>
    <p:sldId id="262" r:id="rId8"/>
    <p:sldId id="266" r:id="rId9"/>
    <p:sldId id="263" r:id="rId10"/>
    <p:sldId id="267" r:id="rId11"/>
    <p:sldId id="265" r:id="rId12"/>
    <p:sldId id="269" r:id="rId13"/>
    <p:sldId id="270" r:id="rId14"/>
    <p:sldId id="271" r:id="rId15"/>
    <p:sldId id="272" r:id="rId16"/>
    <p:sldId id="274" r:id="rId17"/>
    <p:sldId id="275" r:id="rId18"/>
    <p:sldId id="276" r:id="rId19"/>
    <p:sldId id="277" r:id="rId20"/>
    <p:sldId id="278"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03391-9405-4867-A1EC-BC8B2E2F80D1}" v="103" dt="2021-01-08T08:03:48.615"/>
    <p1510:client id="{CCF5FF2B-D7F5-4608-A08C-39D745F3AB4A}" v="211" dt="2021-01-08T07:37:32.059"/>
    <p1510:client id="{F3317AC6-AB5E-4FE8-8155-973403423236}" v="544" dt="2021-01-08T07:21:19.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16014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336860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6850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87364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133887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90822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4319821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831918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24341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311316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0059417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859625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53621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036931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06268231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89733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10919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6000">
                <a:solidFill>
                  <a:srgbClr val="FFFFFF"/>
                </a:solidFill>
              </a:rPr>
              <a:t>Iris Classification</a:t>
            </a:r>
          </a:p>
        </p:txBody>
      </p:sp>
      <p:sp>
        <p:nvSpPr>
          <p:cNvPr id="3" name="Subtitle 2"/>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Semester 1 project for Foundation of AI Applications Lab (20ECP-118) by Aditya Kumar of 20BCS38/A</a:t>
            </a:r>
          </a:p>
          <a:p>
            <a:pPr algn="l"/>
            <a:r>
              <a:rPr lang="en-US">
                <a:solidFill>
                  <a:srgbClr val="FFFFFF">
                    <a:alpha val="70000"/>
                  </a:srgbClr>
                </a:solidFill>
              </a:rPr>
              <a:t>UID - 20BCS7555</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3" descr="Text&#10;&#10;Description automatically generated">
            <a:extLst>
              <a:ext uri="{FF2B5EF4-FFF2-40B4-BE49-F238E27FC236}">
                <a16:creationId xmlns:a16="http://schemas.microsoft.com/office/drawing/2014/main" id="{A7AFCB1C-510E-488E-8BD5-42D1B8A0A7BD}"/>
              </a:ext>
            </a:extLst>
          </p:cNvPr>
          <p:cNvPicPr>
            <a:picLocks noChangeAspect="1"/>
          </p:cNvPicPr>
          <p:nvPr/>
        </p:nvPicPr>
        <p:blipFill>
          <a:blip r:embed="rId2"/>
          <a:stretch>
            <a:fillRect/>
          </a:stretch>
        </p:blipFill>
        <p:spPr>
          <a:xfrm>
            <a:off x="643467" y="1397931"/>
            <a:ext cx="10905066" cy="4062137"/>
          </a:xfrm>
          <a:prstGeom prst="rect">
            <a:avLst/>
          </a:prstGeom>
        </p:spPr>
      </p:pic>
    </p:spTree>
    <p:extLst>
      <p:ext uri="{BB962C8B-B14F-4D97-AF65-F5344CB8AC3E}">
        <p14:creationId xmlns:p14="http://schemas.microsoft.com/office/powerpoint/2010/main" val="34490930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4" name="Rectangle 4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77BF53-85AB-4052-8364-CB930C962776}"/>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ea typeface="+mj-lt"/>
                <a:cs typeface="+mj-lt"/>
              </a:rPr>
              <a:t>Step – 3: Transform the Data </a:t>
            </a:r>
            <a:endParaRPr lang="en-US">
              <a:solidFill>
                <a:schemeClr val="tx1">
                  <a:lumMod val="85000"/>
                  <a:lumOff val="15000"/>
                </a:schemeClr>
              </a:solidFill>
            </a:endParaRPr>
          </a:p>
        </p:txBody>
      </p:sp>
      <p:sp>
        <p:nvSpPr>
          <p:cNvPr id="60" name="Freeform: Shape 5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9296E1-E1A4-4ED9-A698-22D4800F70BF}"/>
              </a:ext>
            </a:extLst>
          </p:cNvPr>
          <p:cNvSpPr>
            <a:spLocks noGrp="1"/>
          </p:cNvSpPr>
          <p:nvPr>
            <p:ph idx="1"/>
          </p:nvPr>
        </p:nvSpPr>
        <p:spPr>
          <a:xfrm>
            <a:off x="6116084" y="609601"/>
            <a:ext cx="5511296" cy="5175624"/>
          </a:xfrm>
        </p:spPr>
        <p:txBody>
          <a:bodyPr vert="horz" lIns="91440" tIns="45720" rIns="91440" bIns="45720" rtlCol="0" anchor="ctr">
            <a:normAutofit/>
          </a:bodyPr>
          <a:lstStyle/>
          <a:p>
            <a:pPr>
              <a:buNone/>
            </a:pPr>
            <a:r>
              <a:rPr lang="en-US">
                <a:solidFill>
                  <a:srgbClr val="FFFFFF"/>
                </a:solidFill>
                <a:ea typeface="+mn-lt"/>
                <a:cs typeface="+mn-lt"/>
              </a:rPr>
              <a:t>Data needs to be transformed from string data to numeric data since training can only be carried out on numeric data. So the column labels are assigned numbers. This is achieved by using a Dictionarizer object.</a:t>
            </a:r>
          </a:p>
          <a:p>
            <a:pPr marL="0" indent="0">
              <a:buNone/>
            </a:pPr>
            <a:r>
              <a:rPr lang="en-US">
                <a:solidFill>
                  <a:srgbClr val="FFFFFF"/>
                </a:solidFill>
                <a:ea typeface="+mn-lt"/>
                <a:cs typeface="+mn-lt"/>
              </a:rPr>
              <a:t>Next, we use a ColumnConcatenator to merge all the features into one single string.</a:t>
            </a:r>
            <a:endParaRPr lang="en-US">
              <a:solidFill>
                <a:srgbClr val="FFFFFF"/>
              </a:solidFill>
            </a:endParaRPr>
          </a:p>
          <a:p>
            <a:pPr marL="0" indent="0">
              <a:buNone/>
            </a:pPr>
            <a:endParaRPr lang="en-US">
              <a:solidFill>
                <a:srgbClr val="FFFFFF"/>
              </a:solidFill>
              <a:ea typeface="+mn-lt"/>
              <a:cs typeface="+mn-lt"/>
            </a:endParaRPr>
          </a:p>
        </p:txBody>
      </p:sp>
    </p:spTree>
    <p:extLst>
      <p:ext uri="{BB962C8B-B14F-4D97-AF65-F5344CB8AC3E}">
        <p14:creationId xmlns:p14="http://schemas.microsoft.com/office/powerpoint/2010/main" val="517880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A87AEBC-293A-4A37-B804-6953B42DD58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4" name="Picture 4" descr="Text&#10;&#10;Description automatically generated">
            <a:extLst>
              <a:ext uri="{FF2B5EF4-FFF2-40B4-BE49-F238E27FC236}">
                <a16:creationId xmlns:a16="http://schemas.microsoft.com/office/drawing/2014/main" id="{535322F8-C068-43CE-8BD0-4C9D328B0F41}"/>
              </a:ext>
            </a:extLst>
          </p:cNvPr>
          <p:cNvPicPr>
            <a:picLocks noChangeAspect="1"/>
          </p:cNvPicPr>
          <p:nvPr/>
        </p:nvPicPr>
        <p:blipFill>
          <a:blip r:embed="rId2"/>
          <a:stretch>
            <a:fillRect/>
          </a:stretch>
        </p:blipFill>
        <p:spPr>
          <a:xfrm>
            <a:off x="598449" y="2458937"/>
            <a:ext cx="10995102" cy="1940126"/>
          </a:xfrm>
          <a:prstGeom prst="rect">
            <a:avLst/>
          </a:prstGeom>
        </p:spPr>
      </p:pic>
    </p:spTree>
    <p:extLst>
      <p:ext uri="{BB962C8B-B14F-4D97-AF65-F5344CB8AC3E}">
        <p14:creationId xmlns:p14="http://schemas.microsoft.com/office/powerpoint/2010/main" val="12150697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B91B34-1A82-4144-B475-0D46840B29D6}"/>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Step – 4: Add a Learning Algorithm</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CFA420-E48F-4A4B-B493-8A2CA213A1BC}"/>
              </a:ext>
            </a:extLst>
          </p:cNvPr>
          <p:cNvSpPr>
            <a:spLocks noGrp="1"/>
          </p:cNvSpPr>
          <p:nvPr>
            <p:ph idx="1"/>
          </p:nvPr>
        </p:nvSpPr>
        <p:spPr>
          <a:xfrm>
            <a:off x="6116084" y="609601"/>
            <a:ext cx="5511296" cy="5175624"/>
          </a:xfrm>
        </p:spPr>
        <p:txBody>
          <a:bodyPr vert="horz" lIns="91440" tIns="45720" rIns="91440" bIns="45720" rtlCol="0" anchor="ctr">
            <a:normAutofit/>
          </a:bodyPr>
          <a:lstStyle/>
          <a:p>
            <a:pPr>
              <a:buNone/>
            </a:pPr>
            <a:r>
              <a:rPr lang="en-US">
                <a:solidFill>
                  <a:srgbClr val="FFFFFF"/>
                </a:solidFill>
                <a:ea typeface="+mn-lt"/>
                <a:cs typeface="+mn-lt"/>
              </a:rPr>
              <a:t>Here we add a learning algorithm that can train a classification model. This algorithm is StochasticDualCoordinateClassifier object.</a:t>
            </a:r>
            <a:endParaRPr lang="en-US">
              <a:solidFill>
                <a:srgbClr val="FFFFFF"/>
              </a:solidFill>
            </a:endParaRPr>
          </a:p>
          <a:p>
            <a:pPr marL="0" indent="0">
              <a:buNone/>
            </a:pPr>
            <a:r>
              <a:rPr lang="en-US" dirty="0">
                <a:solidFill>
                  <a:srgbClr val="FFFFFF"/>
                </a:solidFill>
                <a:ea typeface="+mn-lt"/>
                <a:cs typeface="+mn-lt"/>
              </a:rPr>
              <a:t>Then we convert back the numeric label into the original text using </a:t>
            </a:r>
            <a:r>
              <a:rPr lang="en-US" dirty="0" err="1">
                <a:solidFill>
                  <a:srgbClr val="FFFFFF"/>
                </a:solidFill>
                <a:ea typeface="+mn-lt"/>
                <a:cs typeface="+mn-lt"/>
              </a:rPr>
              <a:t>PredictedLabelColumnOriginalValueConverter</a:t>
            </a:r>
            <a:r>
              <a:rPr lang="en-US" dirty="0">
                <a:solidFill>
                  <a:srgbClr val="FFFFFF"/>
                </a:solidFill>
                <a:ea typeface="+mn-lt"/>
                <a:cs typeface="+mn-lt"/>
              </a:rPr>
              <a:t> object.</a:t>
            </a:r>
            <a:endParaRPr lang="en-US" dirty="0">
              <a:solidFill>
                <a:srgbClr val="FFFFFF"/>
              </a:solidFill>
            </a:endParaRPr>
          </a:p>
        </p:txBody>
      </p:sp>
    </p:spTree>
    <p:extLst>
      <p:ext uri="{BB962C8B-B14F-4D97-AF65-F5344CB8AC3E}">
        <p14:creationId xmlns:p14="http://schemas.microsoft.com/office/powerpoint/2010/main" val="36634964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Text&#10;&#10;Description automatically generated">
            <a:extLst>
              <a:ext uri="{FF2B5EF4-FFF2-40B4-BE49-F238E27FC236}">
                <a16:creationId xmlns:a16="http://schemas.microsoft.com/office/drawing/2014/main" id="{85B0F2A2-7AA7-4070-9026-3CB6BB2B06A1}"/>
              </a:ext>
            </a:extLst>
          </p:cNvPr>
          <p:cNvPicPr>
            <a:picLocks noChangeAspect="1"/>
          </p:cNvPicPr>
          <p:nvPr/>
        </p:nvPicPr>
        <p:blipFill>
          <a:blip r:embed="rId2"/>
          <a:stretch>
            <a:fillRect/>
          </a:stretch>
        </p:blipFill>
        <p:spPr>
          <a:xfrm>
            <a:off x="643467" y="2433912"/>
            <a:ext cx="10905066" cy="1990174"/>
          </a:xfrm>
          <a:prstGeom prst="rect">
            <a:avLst/>
          </a:prstGeom>
        </p:spPr>
      </p:pic>
    </p:spTree>
    <p:extLst>
      <p:ext uri="{BB962C8B-B14F-4D97-AF65-F5344CB8AC3E}">
        <p14:creationId xmlns:p14="http://schemas.microsoft.com/office/powerpoint/2010/main" val="124051202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8F4301-0D07-4004-A666-11EEE4E0A529}"/>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Step – 5: Train the Model</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67E618A-89FD-420E-870B-C02CAE48C385}"/>
              </a:ext>
            </a:extLst>
          </p:cNvPr>
          <p:cNvSpPr>
            <a:spLocks noGrp="1"/>
          </p:cNvSpPr>
          <p:nvPr>
            <p:ph idx="1"/>
          </p:nvPr>
        </p:nvSpPr>
        <p:spPr>
          <a:xfrm>
            <a:off x="6116084" y="609601"/>
            <a:ext cx="5511296" cy="5175624"/>
          </a:xfrm>
        </p:spPr>
        <p:txBody>
          <a:bodyPr vert="horz" lIns="91440" tIns="45720" rIns="91440" bIns="45720" rtlCol="0" anchor="ctr">
            <a:normAutofit/>
          </a:bodyPr>
          <a:lstStyle/>
          <a:p>
            <a:pPr marL="0" indent="0">
              <a:buNone/>
            </a:pPr>
            <a:r>
              <a:rPr lang="en-US" dirty="0">
                <a:solidFill>
                  <a:srgbClr val="FFFFFF"/>
                </a:solidFill>
                <a:ea typeface="+mn-lt"/>
                <a:cs typeface="+mn-lt"/>
              </a:rPr>
              <a:t>In this step, we simply call the Train() method of the pipeline object to train our model. </a:t>
            </a:r>
          </a:p>
        </p:txBody>
      </p:sp>
    </p:spTree>
    <p:extLst>
      <p:ext uri="{BB962C8B-B14F-4D97-AF65-F5344CB8AC3E}">
        <p14:creationId xmlns:p14="http://schemas.microsoft.com/office/powerpoint/2010/main" val="29457562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EE28BC8-A610-48E5-9958-A4E05E6E314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4" name="Picture 4" descr="Text&#10;&#10;Description automatically generated">
            <a:extLst>
              <a:ext uri="{FF2B5EF4-FFF2-40B4-BE49-F238E27FC236}">
                <a16:creationId xmlns:a16="http://schemas.microsoft.com/office/drawing/2014/main" id="{57361852-8BDE-4EBA-917F-3CC10DCF6449}"/>
              </a:ext>
            </a:extLst>
          </p:cNvPr>
          <p:cNvPicPr>
            <a:picLocks noChangeAspect="1"/>
          </p:cNvPicPr>
          <p:nvPr/>
        </p:nvPicPr>
        <p:blipFill>
          <a:blip r:embed="rId2"/>
          <a:stretch>
            <a:fillRect/>
          </a:stretch>
        </p:blipFill>
        <p:spPr>
          <a:xfrm>
            <a:off x="1081669" y="2178507"/>
            <a:ext cx="10140174" cy="2528864"/>
          </a:xfrm>
          <a:prstGeom prst="rect">
            <a:avLst/>
          </a:prstGeom>
        </p:spPr>
      </p:pic>
    </p:spTree>
    <p:extLst>
      <p:ext uri="{BB962C8B-B14F-4D97-AF65-F5344CB8AC3E}">
        <p14:creationId xmlns:p14="http://schemas.microsoft.com/office/powerpoint/2010/main" val="24449899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7962B3E-2904-4CF8-986D-A346DAC60168}"/>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Step – 6: Use the Model to Make Prediction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3D991F5-46C4-4DF2-B262-B1BD4C835CE8}"/>
              </a:ext>
            </a:extLst>
          </p:cNvPr>
          <p:cNvSpPr>
            <a:spLocks noGrp="1"/>
          </p:cNvSpPr>
          <p:nvPr>
            <p:ph idx="1"/>
          </p:nvPr>
        </p:nvSpPr>
        <p:spPr>
          <a:xfrm>
            <a:off x="6116084" y="609601"/>
            <a:ext cx="5511296" cy="5175624"/>
          </a:xfrm>
        </p:spPr>
        <p:txBody>
          <a:bodyPr vert="horz" lIns="91440" tIns="45720" rIns="91440" bIns="45720" rtlCol="0" anchor="ctr">
            <a:normAutofit/>
          </a:bodyPr>
          <a:lstStyle/>
          <a:p>
            <a:pPr marL="0" indent="0">
              <a:buNone/>
            </a:pPr>
            <a:r>
              <a:rPr lang="en-US" dirty="0">
                <a:solidFill>
                  <a:srgbClr val="FFFFFF"/>
                </a:solidFill>
                <a:ea typeface="+mn-lt"/>
                <a:cs typeface="+mn-lt"/>
              </a:rPr>
              <a:t>Now we can test the model by passing new set of features and then allow the model to predict the class it belongs.</a:t>
            </a:r>
            <a:endParaRPr lang="en-US" dirty="0">
              <a:solidFill>
                <a:srgbClr val="FFFFFF"/>
              </a:solidFill>
            </a:endParaRPr>
          </a:p>
        </p:txBody>
      </p:sp>
    </p:spTree>
    <p:extLst>
      <p:ext uri="{BB962C8B-B14F-4D97-AF65-F5344CB8AC3E}">
        <p14:creationId xmlns:p14="http://schemas.microsoft.com/office/powerpoint/2010/main" val="1203629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3" descr="Text, chat or text message&#10;&#10;Description automatically generated">
            <a:extLst>
              <a:ext uri="{FF2B5EF4-FFF2-40B4-BE49-F238E27FC236}">
                <a16:creationId xmlns:a16="http://schemas.microsoft.com/office/drawing/2014/main" id="{E9BC6CDA-53CB-45BA-87AE-5A4F375617B8}"/>
              </a:ext>
            </a:extLst>
          </p:cNvPr>
          <p:cNvPicPr>
            <a:picLocks noChangeAspect="1"/>
          </p:cNvPicPr>
          <p:nvPr/>
        </p:nvPicPr>
        <p:blipFill>
          <a:blip r:embed="rId2"/>
          <a:stretch>
            <a:fillRect/>
          </a:stretch>
        </p:blipFill>
        <p:spPr>
          <a:xfrm>
            <a:off x="2818902" y="643466"/>
            <a:ext cx="6554196" cy="5571067"/>
          </a:xfrm>
          <a:prstGeom prst="rect">
            <a:avLst/>
          </a:prstGeom>
        </p:spPr>
      </p:pic>
    </p:spTree>
    <p:extLst>
      <p:ext uri="{BB962C8B-B14F-4D97-AF65-F5344CB8AC3E}">
        <p14:creationId xmlns:p14="http://schemas.microsoft.com/office/powerpoint/2010/main" val="21474413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91558-4053-48C9-BFED-80F4B12AE7EF}"/>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Result</a:t>
            </a: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211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 Placeholder 2">
            <a:extLst>
              <a:ext uri="{FF2B5EF4-FFF2-40B4-BE49-F238E27FC236}">
                <a16:creationId xmlns:a16="http://schemas.microsoft.com/office/drawing/2014/main" id="{9A88C2E4-E25E-436D-8805-1F50E7E859FC}"/>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sz="1800">
                <a:solidFill>
                  <a:schemeClr val="tx1"/>
                </a:solidFill>
              </a:rPr>
              <a:t>This problem is centered around predicting the type of an iris flower (setosa, versicolor, or virginica) based on the flower's parameters such as petal length, petal width, etc.</a:t>
            </a:r>
          </a:p>
        </p:txBody>
      </p:sp>
      <p:sp>
        <p:nvSpPr>
          <p:cNvPr id="2" name="Title 1">
            <a:extLst>
              <a:ext uri="{FF2B5EF4-FFF2-40B4-BE49-F238E27FC236}">
                <a16:creationId xmlns:a16="http://schemas.microsoft.com/office/drawing/2014/main" id="{A1CB86CD-EC9A-4EFC-9D52-B2FDDA44F43C}"/>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Problem Statement</a:t>
            </a:r>
          </a:p>
        </p:txBody>
      </p:sp>
    </p:spTree>
    <p:extLst>
      <p:ext uri="{BB962C8B-B14F-4D97-AF65-F5344CB8AC3E}">
        <p14:creationId xmlns:p14="http://schemas.microsoft.com/office/powerpoint/2010/main" val="550901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2" descr="Text&#10;&#10;Description automatically generated">
            <a:extLst>
              <a:ext uri="{FF2B5EF4-FFF2-40B4-BE49-F238E27FC236}">
                <a16:creationId xmlns:a16="http://schemas.microsoft.com/office/drawing/2014/main" id="{251175B3-38BD-4637-A2E7-7B19EA75EBD3}"/>
              </a:ext>
            </a:extLst>
          </p:cNvPr>
          <p:cNvPicPr>
            <a:picLocks noChangeAspect="1"/>
          </p:cNvPicPr>
          <p:nvPr/>
        </p:nvPicPr>
        <p:blipFill>
          <a:blip r:embed="rId2"/>
          <a:stretch>
            <a:fillRect/>
          </a:stretch>
        </p:blipFill>
        <p:spPr>
          <a:xfrm>
            <a:off x="643467" y="1220724"/>
            <a:ext cx="10905066" cy="4416551"/>
          </a:xfrm>
          <a:prstGeom prst="rect">
            <a:avLst/>
          </a:prstGeom>
        </p:spPr>
      </p:pic>
    </p:spTree>
    <p:extLst>
      <p:ext uri="{BB962C8B-B14F-4D97-AF65-F5344CB8AC3E}">
        <p14:creationId xmlns:p14="http://schemas.microsoft.com/office/powerpoint/2010/main" val="33203880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00A449A-5FD6-45B9-985E-89DC350662A4}"/>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THANK YOU</a:t>
            </a:r>
          </a:p>
        </p:txBody>
      </p:sp>
    </p:spTree>
    <p:extLst>
      <p:ext uri="{BB962C8B-B14F-4D97-AF65-F5344CB8AC3E}">
        <p14:creationId xmlns:p14="http://schemas.microsoft.com/office/powerpoint/2010/main" val="12584790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369024-D7A2-411C-A559-36AB3C7B7142}"/>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Solution</a:t>
            </a:r>
          </a:p>
        </p:txBody>
      </p:sp>
      <p:sp>
        <p:nvSpPr>
          <p:cNvPr id="53"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EADC7CE-E350-44EC-8012-37C03735996E}"/>
              </a:ext>
            </a:extLst>
          </p:cNvPr>
          <p:cNvSpPr>
            <a:spLocks noGrp="1"/>
          </p:cNvSpPr>
          <p:nvPr>
            <p:ph idx="1"/>
          </p:nvPr>
        </p:nvSpPr>
        <p:spPr>
          <a:xfrm>
            <a:off x="6116084" y="609601"/>
            <a:ext cx="5511296" cy="5175624"/>
          </a:xfrm>
        </p:spPr>
        <p:txBody>
          <a:bodyPr vert="horz" lIns="91440" tIns="45720" rIns="91440" bIns="45720" rtlCol="0" anchor="ctr">
            <a:normAutofit/>
          </a:bodyPr>
          <a:lstStyle/>
          <a:p>
            <a:pPr marL="0" indent="0">
              <a:buNone/>
            </a:pPr>
            <a:r>
              <a:rPr lang="en-US">
                <a:solidFill>
                  <a:srgbClr val="FFFFFF"/>
                </a:solidFill>
                <a:ea typeface="+mn-lt"/>
                <a:cs typeface="+mn-lt"/>
              </a:rPr>
              <a:t>To solve this problem, we build an ML model that takes as inputs 4 parameters:</a:t>
            </a:r>
            <a:endParaRPr lang="en-US">
              <a:solidFill>
                <a:srgbClr val="FFFFFF"/>
              </a:solidFill>
            </a:endParaRPr>
          </a:p>
          <a:p>
            <a:r>
              <a:rPr lang="en-US">
                <a:solidFill>
                  <a:srgbClr val="FFFFFF"/>
                </a:solidFill>
                <a:ea typeface="+mn-lt"/>
                <a:cs typeface="+mn-lt"/>
              </a:rPr>
              <a:t>petal length</a:t>
            </a:r>
            <a:endParaRPr lang="en-US">
              <a:solidFill>
                <a:srgbClr val="FFFFFF"/>
              </a:solidFill>
            </a:endParaRPr>
          </a:p>
          <a:p>
            <a:r>
              <a:rPr lang="en-US">
                <a:solidFill>
                  <a:srgbClr val="FFFFFF"/>
                </a:solidFill>
                <a:ea typeface="+mn-lt"/>
                <a:cs typeface="+mn-lt"/>
              </a:rPr>
              <a:t>petal width</a:t>
            </a:r>
            <a:endParaRPr lang="en-US">
              <a:solidFill>
                <a:srgbClr val="FFFFFF"/>
              </a:solidFill>
            </a:endParaRPr>
          </a:p>
          <a:p>
            <a:r>
              <a:rPr lang="en-US">
                <a:solidFill>
                  <a:srgbClr val="FFFFFF"/>
                </a:solidFill>
                <a:ea typeface="+mn-lt"/>
                <a:cs typeface="+mn-lt"/>
              </a:rPr>
              <a:t>sepal length</a:t>
            </a:r>
            <a:endParaRPr lang="en-US">
              <a:solidFill>
                <a:srgbClr val="FFFFFF"/>
              </a:solidFill>
            </a:endParaRPr>
          </a:p>
          <a:p>
            <a:r>
              <a:rPr lang="en-US">
                <a:solidFill>
                  <a:srgbClr val="FFFFFF"/>
                </a:solidFill>
                <a:ea typeface="+mn-lt"/>
                <a:cs typeface="+mn-lt"/>
              </a:rPr>
              <a:t>sepal width</a:t>
            </a:r>
            <a:endParaRPr lang="en-US">
              <a:solidFill>
                <a:srgbClr val="FFFFFF"/>
              </a:solidFill>
            </a:endParaRPr>
          </a:p>
          <a:p>
            <a:pPr marL="0" indent="0">
              <a:buNone/>
            </a:pPr>
            <a:r>
              <a:rPr lang="en-US">
                <a:solidFill>
                  <a:srgbClr val="FFFFFF"/>
                </a:solidFill>
                <a:ea typeface="+mn-lt"/>
                <a:cs typeface="+mn-lt"/>
              </a:rPr>
              <a:t>and predicts which iris type the flower belongs to:</a:t>
            </a:r>
            <a:endParaRPr lang="en-US">
              <a:solidFill>
                <a:srgbClr val="FFFFFF"/>
              </a:solidFill>
            </a:endParaRPr>
          </a:p>
          <a:p>
            <a:r>
              <a:rPr lang="en-US">
                <a:solidFill>
                  <a:srgbClr val="FFFFFF"/>
                </a:solidFill>
                <a:ea typeface="+mn-lt"/>
                <a:cs typeface="+mn-lt"/>
              </a:rPr>
              <a:t>setosa</a:t>
            </a:r>
            <a:endParaRPr lang="en-US">
              <a:solidFill>
                <a:srgbClr val="FFFFFF"/>
              </a:solidFill>
            </a:endParaRPr>
          </a:p>
          <a:p>
            <a:r>
              <a:rPr lang="en-US">
                <a:solidFill>
                  <a:srgbClr val="FFFFFF"/>
                </a:solidFill>
                <a:ea typeface="+mn-lt"/>
                <a:cs typeface="+mn-lt"/>
              </a:rPr>
              <a:t>versicolor</a:t>
            </a:r>
            <a:endParaRPr lang="en-US">
              <a:solidFill>
                <a:srgbClr val="FFFFFF"/>
              </a:solidFill>
            </a:endParaRPr>
          </a:p>
          <a:p>
            <a:r>
              <a:rPr lang="en-US">
                <a:solidFill>
                  <a:srgbClr val="FFFFFF"/>
                </a:solidFill>
                <a:ea typeface="+mn-lt"/>
                <a:cs typeface="+mn-lt"/>
              </a:rPr>
              <a:t>virginica</a:t>
            </a:r>
            <a:endParaRPr lang="en-US">
              <a:solidFill>
                <a:srgbClr val="FFFFFF"/>
              </a:solidFill>
            </a:endParaRPr>
          </a:p>
          <a:p>
            <a:pPr marL="0" indent="0">
              <a:buNone/>
            </a:pPr>
            <a:r>
              <a:rPr lang="en-US">
                <a:solidFill>
                  <a:srgbClr val="FFFFFF"/>
                </a:solidFill>
                <a:ea typeface="+mn-lt"/>
                <a:cs typeface="+mn-lt"/>
              </a:rPr>
              <a:t>To be precise, the model will return probabilities for the flower to belong to each type.</a:t>
            </a:r>
            <a:endParaRPr lang="en-US">
              <a:solidFill>
                <a:srgbClr val="FFFFFF"/>
              </a:solidFill>
            </a:endParaRPr>
          </a:p>
        </p:txBody>
      </p:sp>
    </p:spTree>
    <p:extLst>
      <p:ext uri="{BB962C8B-B14F-4D97-AF65-F5344CB8AC3E}">
        <p14:creationId xmlns:p14="http://schemas.microsoft.com/office/powerpoint/2010/main" val="2887908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 Placeholder 2">
            <a:extLst>
              <a:ext uri="{FF2B5EF4-FFF2-40B4-BE49-F238E27FC236}">
                <a16:creationId xmlns:a16="http://schemas.microsoft.com/office/drawing/2014/main" id="{E476BE52-2E93-46FB-A879-92F0DF6EC0CC}"/>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sz="1800">
                <a:solidFill>
                  <a:schemeClr val="tx1"/>
                </a:solidFill>
              </a:rPr>
              <a:t>To distinguish between different species of the Iris flower based on four measurements (features): sepal length, sepal width, petal length, and petal width.</a:t>
            </a:r>
          </a:p>
        </p:txBody>
      </p:sp>
      <p:sp>
        <p:nvSpPr>
          <p:cNvPr id="2" name="Title 1">
            <a:extLst>
              <a:ext uri="{FF2B5EF4-FFF2-40B4-BE49-F238E27FC236}">
                <a16:creationId xmlns:a16="http://schemas.microsoft.com/office/drawing/2014/main" id="{C0D8B7FF-6F2A-4ABC-9D94-7B27F7A9C5AD}"/>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t>Key Features/Benefits</a:t>
            </a:r>
          </a:p>
        </p:txBody>
      </p:sp>
    </p:spTree>
    <p:extLst>
      <p:ext uri="{BB962C8B-B14F-4D97-AF65-F5344CB8AC3E}">
        <p14:creationId xmlns:p14="http://schemas.microsoft.com/office/powerpoint/2010/main" val="936380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5117-7525-4192-A543-74EAC4E9B153}"/>
              </a:ext>
            </a:extLst>
          </p:cNvPr>
          <p:cNvSpPr>
            <a:spLocks noGrp="1"/>
          </p:cNvSpPr>
          <p:nvPr>
            <p:ph type="title"/>
          </p:nvPr>
        </p:nvSpPr>
        <p:spPr>
          <a:xfrm>
            <a:off x="5536734" y="609600"/>
            <a:ext cx="3737268" cy="1320800"/>
          </a:xfrm>
        </p:spPr>
        <p:txBody>
          <a:bodyPr>
            <a:normAutofit/>
          </a:bodyPr>
          <a:lstStyle/>
          <a:p>
            <a:r>
              <a:rPr lang="en-US" dirty="0"/>
              <a:t>Software Used</a:t>
            </a:r>
          </a:p>
        </p:txBody>
      </p:sp>
      <p:sp>
        <p:nvSpPr>
          <p:cNvPr id="3" name="Content Placeholder 2">
            <a:extLst>
              <a:ext uri="{FF2B5EF4-FFF2-40B4-BE49-F238E27FC236}">
                <a16:creationId xmlns:a16="http://schemas.microsoft.com/office/drawing/2014/main" id="{9DA1DB2E-CE45-40A0-A51C-54274D1F65BF}"/>
              </a:ext>
            </a:extLst>
          </p:cNvPr>
          <p:cNvSpPr>
            <a:spLocks noGrp="1"/>
          </p:cNvSpPr>
          <p:nvPr>
            <p:ph idx="1"/>
          </p:nvPr>
        </p:nvSpPr>
        <p:spPr>
          <a:xfrm>
            <a:off x="5209563" y="2160589"/>
            <a:ext cx="4064439" cy="3880773"/>
          </a:xfrm>
        </p:spPr>
        <p:txBody>
          <a:bodyPr vert="horz" lIns="91440" tIns="45720" rIns="91440" bIns="45720" rtlCol="0">
            <a:normAutofit/>
          </a:bodyPr>
          <a:lstStyle/>
          <a:p>
            <a:r>
              <a:rPr lang="en-US" dirty="0"/>
              <a:t>.NET Core 3.1</a:t>
            </a:r>
          </a:p>
          <a:p>
            <a:r>
              <a:rPr lang="en-US" dirty="0"/>
              <a:t>ML.NET</a:t>
            </a:r>
          </a:p>
        </p:txBody>
      </p:sp>
      <p:pic>
        <p:nvPicPr>
          <p:cNvPr id="5" name="Picture 4">
            <a:extLst>
              <a:ext uri="{FF2B5EF4-FFF2-40B4-BE49-F238E27FC236}">
                <a16:creationId xmlns:a16="http://schemas.microsoft.com/office/drawing/2014/main" id="{095CCA07-1859-46B8-883B-44995A18ACE4}"/>
              </a:ext>
            </a:extLst>
          </p:cNvPr>
          <p:cNvPicPr>
            <a:picLocks noChangeAspect="1"/>
          </p:cNvPicPr>
          <p:nvPr/>
        </p:nvPicPr>
        <p:blipFill rotWithShape="1">
          <a:blip r:embed="rId2"/>
          <a:srcRect l="5293" r="42274" b="-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82133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4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1" name="Rectangle 54">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56">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AABEC-199B-4DF0-A348-5540701D654D}"/>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Workflow</a:t>
            </a:r>
          </a:p>
        </p:txBody>
      </p:sp>
      <p:sp>
        <p:nvSpPr>
          <p:cNvPr id="3" name="Text Placeholder 2">
            <a:extLst>
              <a:ext uri="{FF2B5EF4-FFF2-40B4-BE49-F238E27FC236}">
                <a16:creationId xmlns:a16="http://schemas.microsoft.com/office/drawing/2014/main" id="{AE6CADDC-21EE-4196-B4F3-A408DB056063}"/>
              </a:ext>
            </a:extLst>
          </p:cNvPr>
          <p:cNvSpPr>
            <a:spLocks noGrp="1"/>
          </p:cNvSpPr>
          <p:nvPr>
            <p:ph type="body" idx="1"/>
          </p:nvPr>
        </p:nvSpPr>
        <p:spPr>
          <a:xfrm>
            <a:off x="4548104" y="3962088"/>
            <a:ext cx="6112077"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73" name="Isosceles Triangle 72">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1317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6" name="Rectangle 9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8089FE-26BD-428F-BEBB-75D74E149E64}"/>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Step – 1: Class Classes that map to the Dataset</a:t>
            </a:r>
          </a:p>
        </p:txBody>
      </p:sp>
      <p:sp>
        <p:nvSpPr>
          <p:cNvPr id="112" name="Freeform: Shape 11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370B90-BE80-4E02-8350-D3A5A141CB6A}"/>
              </a:ext>
            </a:extLst>
          </p:cNvPr>
          <p:cNvSpPr>
            <a:spLocks noGrp="1"/>
          </p:cNvSpPr>
          <p:nvPr>
            <p:ph idx="1"/>
          </p:nvPr>
        </p:nvSpPr>
        <p:spPr>
          <a:xfrm>
            <a:off x="6116084" y="609601"/>
            <a:ext cx="5511296" cy="5175624"/>
          </a:xfrm>
        </p:spPr>
        <p:txBody>
          <a:bodyPr vert="horz" lIns="91440" tIns="45720" rIns="91440" bIns="45720" rtlCol="0" anchor="ctr">
            <a:normAutofit/>
          </a:bodyPr>
          <a:lstStyle/>
          <a:p>
            <a:pPr marL="0" indent="0">
              <a:buNone/>
            </a:pPr>
            <a:r>
              <a:rPr lang="en-US">
                <a:solidFill>
                  <a:srgbClr val="FFFFFF"/>
                </a:solidFill>
                <a:ea typeface="+mn-lt"/>
                <a:cs typeface="+mn-lt"/>
              </a:rPr>
              <a:t>Here we create two classes that represent our dataset. The first class represents the features and the second class represents the result.</a:t>
            </a:r>
          </a:p>
          <a:p>
            <a:pPr marL="0" indent="0">
              <a:buNone/>
            </a:pPr>
            <a:endParaRPr lang="en-US">
              <a:solidFill>
                <a:srgbClr val="FFFFFF"/>
              </a:solidFill>
              <a:ea typeface="+mn-lt"/>
              <a:cs typeface="+mn-lt"/>
            </a:endParaRPr>
          </a:p>
        </p:txBody>
      </p:sp>
    </p:spTree>
    <p:extLst>
      <p:ext uri="{BB962C8B-B14F-4D97-AF65-F5344CB8AC3E}">
        <p14:creationId xmlns:p14="http://schemas.microsoft.com/office/powerpoint/2010/main" val="2872735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3" descr="Text, chat or text message&#10;&#10;Description automatically generated">
            <a:extLst>
              <a:ext uri="{FF2B5EF4-FFF2-40B4-BE49-F238E27FC236}">
                <a16:creationId xmlns:a16="http://schemas.microsoft.com/office/drawing/2014/main" id="{C683DB6E-E3F5-49F8-AFBC-C54DDC71DCB9}"/>
              </a:ext>
            </a:extLst>
          </p:cNvPr>
          <p:cNvPicPr>
            <a:picLocks noChangeAspect="1"/>
          </p:cNvPicPr>
          <p:nvPr/>
        </p:nvPicPr>
        <p:blipFill>
          <a:blip r:embed="rId2"/>
          <a:stretch>
            <a:fillRect/>
          </a:stretch>
        </p:blipFill>
        <p:spPr>
          <a:xfrm>
            <a:off x="2646422" y="643466"/>
            <a:ext cx="6899155" cy="5571067"/>
          </a:xfrm>
          <a:prstGeom prst="rect">
            <a:avLst/>
          </a:prstGeom>
        </p:spPr>
      </p:pic>
      <p:sp>
        <p:nvSpPr>
          <p:cNvPr id="2" name="TextBox 1">
            <a:extLst>
              <a:ext uri="{FF2B5EF4-FFF2-40B4-BE49-F238E27FC236}">
                <a16:creationId xmlns:a16="http://schemas.microsoft.com/office/drawing/2014/main" id="{52F6CEA9-E72F-4A82-A34F-8F29499C324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9949048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77BF53-85AB-4052-8364-CB930C962776}"/>
              </a:ext>
            </a:extLst>
          </p:cNvPr>
          <p:cNvSpPr>
            <a:spLocks noGrp="1"/>
          </p:cNvSpPr>
          <p:nvPr>
            <p:ph type="title"/>
          </p:nvPr>
        </p:nvSpPr>
        <p:spPr>
          <a:xfrm>
            <a:off x="417139" y="609600"/>
            <a:ext cx="3843375" cy="5175624"/>
          </a:xfrm>
        </p:spPr>
        <p:txBody>
          <a:bodyPr anchor="ctr">
            <a:normAutofit/>
          </a:bodyPr>
          <a:lstStyle/>
          <a:p>
            <a:r>
              <a:rPr lang="en-US">
                <a:solidFill>
                  <a:schemeClr val="tx1">
                    <a:lumMod val="85000"/>
                    <a:lumOff val="15000"/>
                  </a:schemeClr>
                </a:solidFill>
              </a:rPr>
              <a:t>Step – 2: Create a Pipeline and Load the Data</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9296E1-E1A4-4ED9-A698-22D4800F70BF}"/>
              </a:ext>
            </a:extLst>
          </p:cNvPr>
          <p:cNvSpPr>
            <a:spLocks noGrp="1"/>
          </p:cNvSpPr>
          <p:nvPr>
            <p:ph idx="1"/>
          </p:nvPr>
        </p:nvSpPr>
        <p:spPr>
          <a:xfrm>
            <a:off x="6116084" y="609601"/>
            <a:ext cx="5511296" cy="5175624"/>
          </a:xfrm>
        </p:spPr>
        <p:txBody>
          <a:bodyPr vert="horz" lIns="91440" tIns="45720" rIns="91440" bIns="45720" rtlCol="0" anchor="ctr">
            <a:normAutofit/>
          </a:bodyPr>
          <a:lstStyle/>
          <a:p>
            <a:pPr marL="0" indent="0">
              <a:buNone/>
            </a:pPr>
            <a:r>
              <a:rPr lang="en-US">
                <a:solidFill>
                  <a:srgbClr val="FFFFFF"/>
                </a:solidFill>
                <a:ea typeface="+mn-lt"/>
                <a:cs typeface="+mn-lt"/>
              </a:rPr>
              <a:t>A pipeline is a set of classes in ML.NET that allows us to load external data, transform it to format suitable for training and train the model</a:t>
            </a:r>
          </a:p>
          <a:p>
            <a:pPr marL="0" indent="0">
              <a:buNone/>
            </a:pPr>
            <a:endParaRPr lang="en-US">
              <a:solidFill>
                <a:srgbClr val="FFFFFF"/>
              </a:solidFill>
              <a:ea typeface="+mn-lt"/>
              <a:cs typeface="+mn-lt"/>
            </a:endParaRPr>
          </a:p>
        </p:txBody>
      </p:sp>
    </p:spTree>
    <p:extLst>
      <p:ext uri="{BB962C8B-B14F-4D97-AF65-F5344CB8AC3E}">
        <p14:creationId xmlns:p14="http://schemas.microsoft.com/office/powerpoint/2010/main" val="631727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Iris Classification</vt:lpstr>
      <vt:lpstr>Problem Statement</vt:lpstr>
      <vt:lpstr>Solution</vt:lpstr>
      <vt:lpstr>Key Features/Benefits</vt:lpstr>
      <vt:lpstr>Software Used</vt:lpstr>
      <vt:lpstr>Workflow</vt:lpstr>
      <vt:lpstr>Step – 1: Class Classes that map to the Dataset</vt:lpstr>
      <vt:lpstr>PowerPoint Presentation</vt:lpstr>
      <vt:lpstr>Step – 2: Create a Pipeline and Load the Data</vt:lpstr>
      <vt:lpstr>PowerPoint Presentation</vt:lpstr>
      <vt:lpstr>Step – 3: Transform the Data </vt:lpstr>
      <vt:lpstr>PowerPoint Presentation</vt:lpstr>
      <vt:lpstr>Step – 4: Add a Learning Algorithm</vt:lpstr>
      <vt:lpstr>PowerPoint Presentation</vt:lpstr>
      <vt:lpstr>Step – 5: Train the Model</vt:lpstr>
      <vt:lpstr>PowerPoint Presentation</vt:lpstr>
      <vt:lpstr>Step – 6: Use the Model to Make Prediction</vt:lpstr>
      <vt:lpstr>PowerPoint Presentation</vt:lpstr>
      <vt:lpstr>Result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199</cp:revision>
  <dcterms:created xsi:type="dcterms:W3CDTF">2021-01-08T06:46:46Z</dcterms:created>
  <dcterms:modified xsi:type="dcterms:W3CDTF">2021-01-08T08:03:57Z</dcterms:modified>
</cp:coreProperties>
</file>