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75" r:id="rId3"/>
    <p:sldId id="320" r:id="rId4"/>
    <p:sldId id="321" r:id="rId5"/>
    <p:sldId id="322" r:id="rId6"/>
    <p:sldId id="323" r:id="rId7"/>
    <p:sldId id="287" r:id="rId8"/>
    <p:sldId id="267" r:id="rId9"/>
    <p:sldId id="268" r:id="rId10"/>
    <p:sldId id="269" r:id="rId11"/>
    <p:sldId id="270" r:id="rId12"/>
    <p:sldId id="295" r:id="rId13"/>
    <p:sldId id="288" r:id="rId14"/>
    <p:sldId id="289" r:id="rId15"/>
    <p:sldId id="272" r:id="rId16"/>
    <p:sldId id="290" r:id="rId17"/>
    <p:sldId id="291" r:id="rId18"/>
    <p:sldId id="292" r:id="rId19"/>
    <p:sldId id="293" r:id="rId20"/>
    <p:sldId id="296" r:id="rId21"/>
    <p:sldId id="297" r:id="rId22"/>
    <p:sldId id="298" r:id="rId23"/>
    <p:sldId id="299" r:id="rId24"/>
    <p:sldId id="300" r:id="rId25"/>
    <p:sldId id="302" r:id="rId26"/>
    <p:sldId id="303" r:id="rId27"/>
    <p:sldId id="304" r:id="rId28"/>
    <p:sldId id="305" r:id="rId29"/>
    <p:sldId id="301" r:id="rId30"/>
    <p:sldId id="307" r:id="rId31"/>
    <p:sldId id="308" r:id="rId32"/>
    <p:sldId id="309" r:id="rId33"/>
    <p:sldId id="310" r:id="rId34"/>
    <p:sldId id="311" r:id="rId35"/>
    <p:sldId id="312" r:id="rId36"/>
    <p:sldId id="313" r:id="rId37"/>
    <p:sldId id="314" r:id="rId38"/>
    <p:sldId id="315" r:id="rId39"/>
    <p:sldId id="316" r:id="rId40"/>
    <p:sldId id="317" r:id="rId41"/>
    <p:sldId id="318" r:id="rId42"/>
    <p:sldId id="319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14T10:28:14.34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0,'36'2043,"-36"-2026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5T12:01:02.0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15T12:07:07.81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15T12:07:15.6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1,'17824'0,"-17796"0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5T12:07:28.2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5T12:07:29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0 24575,'-6'0'0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15T12:11:29.08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0,'18067'0,"-18043"0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5T12:11:45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24575,'0'6'0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15T13:21:34.28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0,'14154'0,"-14141"0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15T13:21:40.90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0,'11073'0,"-11049"0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15T13:22:00.97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0,'0'8542,"0"-9834,0 1261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14T10:28:36.83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0,'33'1921,"-32"-1892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15T13:22:09.17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1,'0'8624,"0"-8607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5T13:22:15.9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5T13:22:22.2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5T13:22:22.6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18T21:05:43.89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0,'12112'0,"-12081"0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18T21:06:00.03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0,'0'7069,"0"-7037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15T14:05:34.55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1,'9345'0,"-9321"0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15T14:05:41.07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1,'11458'0,"-11431"0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15T14:05:44.3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1947 1,'-1914'0,"1881"0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15T14:05:56.83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0,'10566'0,"-10534"0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14T10:29:02.84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1,'6596'0,"-6569"0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15T14:06:10.52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0,'113'6480,"-112"-6448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15T14:06:17.96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0,'65'3806,"-31"-1904,-33-1870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15T14:06:25.13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0,'119'6776,"-119"-6744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5T14:06:35.4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24575,'0'-6'0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5T14:06:35.9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5T14:06:36.3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5T14:06:36.6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15T14:31:46.58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0,'10344'0,"-10313"0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15T14:31:54.59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0,'12148'0,"-12116"0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15T14:32:05.37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0,'12074'0,"-12043"0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18T19:38:27.39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0,'0'2224,"0"-2199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15T14:32:34.81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0,'126'7221,"-125"-7190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15T14:32:43.00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1,'48'2684,"-26"-1348,-21-1307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15T14:32:48.72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1,'100'5758,"-99"-5733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15T16:02:34.23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0,'9477'0,"-9461"0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15T16:02:42.38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0,'11001'0,"-10977"0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15T16:02:48.91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3974 0,'-3947'0,"3920"0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15T16:03:04.90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0,'0'5892,"0"-5861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15T16:03:13.47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1,'0'213,"0"5564,0-5768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5T16:03:24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15T16:16:48.63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1,'11053'0,"-11036"0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18T19:38:59.74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9421 0,'-9389'0,"9358"0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15T16:16:51.51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843 1,'-811'0,"779"0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15T16:16:59.79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1,'12936'0,"-12922"0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15T16:17:20.74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0 791,'0'-767,"0"743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15T16:17:31.99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1,'0'7900,"0"-7876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15T16:26:32.15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1,'0'5185,"0"-5167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5T16:26:38.2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15T16:34:03.26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1,'10517'0,"-10495"0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15T16:34:07.12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1,'11598'0,"-11569"0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15T16:34:09.56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1778 1,'-1754'0,"1731"0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15T16:34:24.06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1,'0'6899,"0"-6876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18T19:39:17.04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1,'0'2203,"0"-2180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15T16:34:31.00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1,'0'4786,"0"-4755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5T16:34:38.4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16T10:25:12.96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1,'0'2932,"0"-2909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16T10:26:29.52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54 1,'-49'0,"44"0,31 0,15567 0,-15685 0,58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16T10:26:54.37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1,'0'2600,"0"-2577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16T10:28:31.35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0,'0'2572,"0"-2548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15T11:59:57.39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1,'15469'0,"-15442"0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15T12:00:01.37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1727 1,'-1695'0,"1664"0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15T12:00:37.83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1,'0'11001,"0"-10978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419F9-2605-A6D8-FDFB-71CF3A7F35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0E27BB-D50D-00E3-40F1-4AB3BEED1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B4B73-1CCA-E7D0-E5F4-1737A36B7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3BF2-2C47-42DF-AF11-07B77323FCA0}" type="datetimeFigureOut">
              <a:rPr lang="en-US" smtClean="0"/>
              <a:t>7/18/2022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1AC3A-9C29-AF89-4ADB-F1CEE7F8F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CC0F2-E645-D4E8-B3B0-BCFA6FFE5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85BB-311F-4042-BC16-5541B70F25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797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7AFF0-0E12-C64A-B13C-1FF6BF7E0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B3976F-F4B9-1C8C-368F-D25331A9A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4A1AB-22BA-2ECF-351E-C9D612CE4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3BF2-2C47-42DF-AF11-07B77323FCA0}" type="datetimeFigureOut">
              <a:rPr lang="en-US" smtClean="0"/>
              <a:t>7/18/2022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0F46E-4745-3A8A-79C3-EB3CD776F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4D60A-04C2-353A-F5B4-BDAE7884B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85BB-311F-4042-BC16-5541B70F25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922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159FB7-D484-C32E-13A2-BBE937B6F5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D0C202-C668-3ED1-8C70-5CAA268B8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D96E2-E222-4EE8-0B81-D13EDAE73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3BF2-2C47-42DF-AF11-07B77323FCA0}" type="datetimeFigureOut">
              <a:rPr lang="en-US" smtClean="0"/>
              <a:t>7/18/2022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07F24-F8B4-B856-EAB6-AF03E9038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08D1D-E1D1-8CF6-A4AB-254DC3A84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85BB-311F-4042-BC16-5541B70F25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87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3E095-126D-B95E-AD6B-441F85446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7CF2E-AA7D-0863-7A98-9C59F6211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B2300-422C-D9CD-BEC6-9DE9B9A83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3BF2-2C47-42DF-AF11-07B77323FCA0}" type="datetimeFigureOut">
              <a:rPr lang="en-US" smtClean="0"/>
              <a:t>7/18/2022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3DB30-4306-51CC-B0F6-1E3D5A7F1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36BF1-596C-156A-84B6-EAA2758A9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85BB-311F-4042-BC16-5541B70F25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96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4BC9-C8C6-489A-C163-C129C816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858B9-2765-E6FC-4D8D-F73AB4CB7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D2278-E4DE-C3B7-BB90-94FD9A875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3BF2-2C47-42DF-AF11-07B77323FCA0}" type="datetimeFigureOut">
              <a:rPr lang="en-US" smtClean="0"/>
              <a:t>7/18/2022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98F87-F155-9B55-D3C5-A16DA5D48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B606-3442-A6AD-D2FD-EB2C0BE79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85BB-311F-4042-BC16-5541B70F25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698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1576A-2DFE-D6FC-B273-11DB25058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2E546-2C3B-8EFB-4BD2-1E20FBE887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4B4469-D4C3-87BE-F526-716829FC9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A889BF-57D4-512A-CB82-2222FE531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3BF2-2C47-42DF-AF11-07B77323FCA0}" type="datetimeFigureOut">
              <a:rPr lang="en-US" smtClean="0"/>
              <a:t>7/18/2022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A53027-2CB5-8B19-D4B8-29C99ED12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8BCD8-DF33-F259-7853-3336F4436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85BB-311F-4042-BC16-5541B70F25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702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15C89-7D32-1256-07D6-C42BF2545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2117B-86F1-C401-5AC3-E5F8CCDC3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6D060-91BC-F5E5-3FFF-13C5E04FF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72B4F-B957-07AB-EE9A-46CF2194E5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AD0A1A-B2AA-C1FF-DF42-0A04A41FB7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74103E-EA80-B250-3A03-D30DCFEA6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3BF2-2C47-42DF-AF11-07B77323FCA0}" type="datetimeFigureOut">
              <a:rPr lang="en-US" smtClean="0"/>
              <a:t>7/18/2022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BF43BC-F99F-4AEC-E56E-785400D87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A69E1B-AFA3-FBD9-8872-61097DFA3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85BB-311F-4042-BC16-5541B70F25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212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63497-3E94-0EA8-4BA2-7E86FB6C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785397-BF37-0955-0446-C7C2A6E24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3BF2-2C47-42DF-AF11-07B77323FCA0}" type="datetimeFigureOut">
              <a:rPr lang="en-US" smtClean="0"/>
              <a:t>7/18/2022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60FFB2-BDF4-1B65-B118-C346C29A2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47130C-A866-7D1C-5734-581AF4FA6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85BB-311F-4042-BC16-5541B70F25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681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B80CE2-5951-C506-734C-F3B921482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3BF2-2C47-42DF-AF11-07B77323FCA0}" type="datetimeFigureOut">
              <a:rPr lang="en-US" smtClean="0"/>
              <a:t>7/18/2022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59922D-F5CA-7E7E-25B6-F770DE0A6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A6637-6454-C103-C416-D8FE8455F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85BB-311F-4042-BC16-5541B70F25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510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271FE-2519-C04B-B158-A3AA43807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BCEAE-1731-2F84-91BF-B4AAE11DC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2B9A9B-2337-7F43-0A99-AD72E0184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2A8E5-8D45-F4B2-4368-2AAB7312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3BF2-2C47-42DF-AF11-07B77323FCA0}" type="datetimeFigureOut">
              <a:rPr lang="en-US" smtClean="0"/>
              <a:t>7/18/2022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2BAECD-98E5-C581-1FD8-20072069F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C2CDDB-9264-2055-ECD8-50F659591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85BB-311F-4042-BC16-5541B70F25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222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0E44A-6E8A-0889-C960-AFBC4B860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AB1901-B88C-C92D-49F9-675B264A20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7B5EC4-FB35-5E0D-2B5D-2B17B9D33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F60EBD-A533-F13F-181F-5F09AE716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3BF2-2C47-42DF-AF11-07B77323FCA0}" type="datetimeFigureOut">
              <a:rPr lang="en-US" smtClean="0"/>
              <a:t>7/18/2022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F25F29-ADCE-695F-E956-A08D85E97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B234F0-8EAC-341C-A5E2-FADAA5696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85BB-311F-4042-BC16-5541B70F25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889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C95335-00D9-B956-2404-0E6F94D8C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619DE-9B84-D72C-A917-B8A4BE3C2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5AAA9-F210-D55D-7B6F-7FF47D8FBE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83BF2-2C47-42DF-AF11-07B77323FCA0}" type="datetimeFigureOut">
              <a:rPr lang="en-US" smtClean="0"/>
              <a:t>7/18/2022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87D88-F1C6-5305-C6B2-CCEB102FC6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35813-E2C2-9575-E45E-C147A10CE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985BB-311F-4042-BC16-5541B70F25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7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4.png"/><Relationship Id="rId3" Type="http://schemas.openxmlformats.org/officeDocument/2006/relationships/image" Target="../media/image30.png"/><Relationship Id="rId7" Type="http://schemas.openxmlformats.org/officeDocument/2006/relationships/image" Target="../media/image50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3.png"/><Relationship Id="rId5" Type="http://schemas.openxmlformats.org/officeDocument/2006/relationships/image" Target="../media/image40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13" Type="http://schemas.openxmlformats.org/officeDocument/2006/relationships/customXml" Target="../ink/ink13.xml"/><Relationship Id="rId18" Type="http://schemas.openxmlformats.org/officeDocument/2006/relationships/customXml" Target="../ink/ink16.xml"/><Relationship Id="rId3" Type="http://schemas.openxmlformats.org/officeDocument/2006/relationships/image" Target="../media/image1.png"/><Relationship Id="rId7" Type="http://schemas.openxmlformats.org/officeDocument/2006/relationships/image" Target="../media/image310.png"/><Relationship Id="rId12" Type="http://schemas.openxmlformats.org/officeDocument/2006/relationships/image" Target="../media/image5.png"/><Relationship Id="rId17" Type="http://schemas.openxmlformats.org/officeDocument/2006/relationships/image" Target="../media/image7.png"/><Relationship Id="rId2" Type="http://schemas.openxmlformats.org/officeDocument/2006/relationships/customXml" Target="../ink/ink7.xml"/><Relationship Id="rId16" Type="http://schemas.openxmlformats.org/officeDocument/2006/relationships/customXml" Target="../ink/ink1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11" Type="http://schemas.openxmlformats.org/officeDocument/2006/relationships/customXml" Target="../ink/ink12.xml"/><Relationship Id="rId5" Type="http://schemas.openxmlformats.org/officeDocument/2006/relationships/image" Target="../media/image210.png"/><Relationship Id="rId15" Type="http://schemas.openxmlformats.org/officeDocument/2006/relationships/image" Target="../media/image6.png"/><Relationship Id="rId10" Type="http://schemas.openxmlformats.org/officeDocument/2006/relationships/customXml" Target="../ink/ink11.xml"/><Relationship Id="rId19" Type="http://schemas.openxmlformats.org/officeDocument/2006/relationships/image" Target="../media/image8.png"/><Relationship Id="rId4" Type="http://schemas.openxmlformats.org/officeDocument/2006/relationships/customXml" Target="../ink/ink8.xml"/><Relationship Id="rId9" Type="http://schemas.openxmlformats.org/officeDocument/2006/relationships/image" Target="../media/image410.png"/><Relationship Id="rId14" Type="http://schemas.openxmlformats.org/officeDocument/2006/relationships/customXml" Target="../ink/ink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.xml"/><Relationship Id="rId13" Type="http://schemas.openxmlformats.org/officeDocument/2006/relationships/customXml" Target="../ink/ink23.xml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12" Type="http://schemas.openxmlformats.org/officeDocument/2006/relationships/customXml" Target="../ink/ink22.xml"/><Relationship Id="rId17" Type="http://schemas.openxmlformats.org/officeDocument/2006/relationships/image" Target="../media/image14.png"/><Relationship Id="rId2" Type="http://schemas.openxmlformats.org/officeDocument/2006/relationships/customXml" Target="../ink/ink17.xml"/><Relationship Id="rId16" Type="http://schemas.openxmlformats.org/officeDocument/2006/relationships/customXml" Target="../ink/ink2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.xml"/><Relationship Id="rId11" Type="http://schemas.openxmlformats.org/officeDocument/2006/relationships/image" Target="../media/image410.png"/><Relationship Id="rId5" Type="http://schemas.openxmlformats.org/officeDocument/2006/relationships/image" Target="../media/image11.png"/><Relationship Id="rId15" Type="http://schemas.openxmlformats.org/officeDocument/2006/relationships/image" Target="../media/image9.png"/><Relationship Id="rId10" Type="http://schemas.openxmlformats.org/officeDocument/2006/relationships/customXml" Target="../ink/ink21.xml"/><Relationship Id="rId4" Type="http://schemas.openxmlformats.org/officeDocument/2006/relationships/customXml" Target="../ink/ink18.xml"/><Relationship Id="rId9" Type="http://schemas.openxmlformats.org/officeDocument/2006/relationships/image" Target="../media/image13.png"/><Relationship Id="rId14" Type="http://schemas.openxmlformats.org/officeDocument/2006/relationships/customXml" Target="../ink/ink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9.xml"/><Relationship Id="rId13" Type="http://schemas.openxmlformats.org/officeDocument/2006/relationships/image" Target="../media/image19.png"/><Relationship Id="rId18" Type="http://schemas.openxmlformats.org/officeDocument/2006/relationships/customXml" Target="../ink/ink34.xml"/><Relationship Id="rId3" Type="http://schemas.openxmlformats.org/officeDocument/2006/relationships/image" Target="../media/image140.png"/><Relationship Id="rId21" Type="http://schemas.openxmlformats.org/officeDocument/2006/relationships/customXml" Target="../ink/ink36.xml"/><Relationship Id="rId7" Type="http://schemas.openxmlformats.org/officeDocument/2006/relationships/image" Target="../media/image16.png"/><Relationship Id="rId12" Type="http://schemas.openxmlformats.org/officeDocument/2006/relationships/customXml" Target="../ink/ink31.xml"/><Relationship Id="rId17" Type="http://schemas.openxmlformats.org/officeDocument/2006/relationships/image" Target="../media/image8.png"/><Relationship Id="rId2" Type="http://schemas.openxmlformats.org/officeDocument/2006/relationships/customXml" Target="../ink/ink26.xml"/><Relationship Id="rId16" Type="http://schemas.openxmlformats.org/officeDocument/2006/relationships/customXml" Target="../ink/ink33.xml"/><Relationship Id="rId20" Type="http://schemas.openxmlformats.org/officeDocument/2006/relationships/customXml" Target="../ink/ink3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8.xml"/><Relationship Id="rId11" Type="http://schemas.openxmlformats.org/officeDocument/2006/relationships/image" Target="../media/image18.png"/><Relationship Id="rId5" Type="http://schemas.openxmlformats.org/officeDocument/2006/relationships/image" Target="../media/image15.png"/><Relationship Id="rId15" Type="http://schemas.openxmlformats.org/officeDocument/2006/relationships/image" Target="../media/image20.png"/><Relationship Id="rId10" Type="http://schemas.openxmlformats.org/officeDocument/2006/relationships/customXml" Target="../ink/ink30.xml"/><Relationship Id="rId19" Type="http://schemas.openxmlformats.org/officeDocument/2006/relationships/image" Target="../media/image410.png"/><Relationship Id="rId4" Type="http://schemas.openxmlformats.org/officeDocument/2006/relationships/customXml" Target="../ink/ink27.xml"/><Relationship Id="rId9" Type="http://schemas.openxmlformats.org/officeDocument/2006/relationships/image" Target="../media/image17.png"/><Relationship Id="rId14" Type="http://schemas.openxmlformats.org/officeDocument/2006/relationships/customXml" Target="../ink/ink3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0.xml"/><Relationship Id="rId13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12" Type="http://schemas.openxmlformats.org/officeDocument/2006/relationships/customXml" Target="../ink/ink42.xml"/><Relationship Id="rId2" Type="http://schemas.openxmlformats.org/officeDocument/2006/relationships/customXml" Target="../ink/ink3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9.xml"/><Relationship Id="rId11" Type="http://schemas.openxmlformats.org/officeDocument/2006/relationships/image" Target="../media/image26.png"/><Relationship Id="rId5" Type="http://schemas.openxmlformats.org/officeDocument/2006/relationships/image" Target="../media/image23.png"/><Relationship Id="rId10" Type="http://schemas.openxmlformats.org/officeDocument/2006/relationships/customXml" Target="../ink/ink41.xml"/><Relationship Id="rId4" Type="http://schemas.openxmlformats.org/officeDocument/2006/relationships/customXml" Target="../ink/ink38.xml"/><Relationship Id="rId9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6.xml"/><Relationship Id="rId13" Type="http://schemas.openxmlformats.org/officeDocument/2006/relationships/image" Target="../media/image34.png"/><Relationship Id="rId3" Type="http://schemas.openxmlformats.org/officeDocument/2006/relationships/image" Target="../media/image21.png"/><Relationship Id="rId7" Type="http://schemas.openxmlformats.org/officeDocument/2006/relationships/image" Target="../media/image31.png"/><Relationship Id="rId12" Type="http://schemas.openxmlformats.org/officeDocument/2006/relationships/customXml" Target="../ink/ink48.xml"/><Relationship Id="rId2" Type="http://schemas.openxmlformats.org/officeDocument/2006/relationships/customXml" Target="../ink/ink4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5.xml"/><Relationship Id="rId11" Type="http://schemas.openxmlformats.org/officeDocument/2006/relationships/image" Target="../media/image33.png"/><Relationship Id="rId5" Type="http://schemas.openxmlformats.org/officeDocument/2006/relationships/image" Target="../media/image29.png"/><Relationship Id="rId10" Type="http://schemas.openxmlformats.org/officeDocument/2006/relationships/customXml" Target="../ink/ink47.xml"/><Relationship Id="rId4" Type="http://schemas.openxmlformats.org/officeDocument/2006/relationships/customXml" Target="../ink/ink44.xml"/><Relationship Id="rId9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ink/ink52.xml"/><Relationship Id="rId13" Type="http://schemas.openxmlformats.org/officeDocument/2006/relationships/image" Target="../media/image41.png"/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12" Type="http://schemas.openxmlformats.org/officeDocument/2006/relationships/customXml" Target="../ink/ink54.xml"/><Relationship Id="rId2" Type="http://schemas.openxmlformats.org/officeDocument/2006/relationships/customXml" Target="../ink/ink4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1.xml"/><Relationship Id="rId11" Type="http://schemas.openxmlformats.org/officeDocument/2006/relationships/image" Target="../media/image39.png"/><Relationship Id="rId5" Type="http://schemas.openxmlformats.org/officeDocument/2006/relationships/image" Target="../media/image36.png"/><Relationship Id="rId15" Type="http://schemas.openxmlformats.org/officeDocument/2006/relationships/image" Target="../media/image34.png"/><Relationship Id="rId10" Type="http://schemas.openxmlformats.org/officeDocument/2006/relationships/customXml" Target="../ink/ink53.xml"/><Relationship Id="rId4" Type="http://schemas.openxmlformats.org/officeDocument/2006/relationships/customXml" Target="../ink/ink50.xml"/><Relationship Id="rId9" Type="http://schemas.openxmlformats.org/officeDocument/2006/relationships/image" Target="../media/image38.png"/><Relationship Id="rId14" Type="http://schemas.openxmlformats.org/officeDocument/2006/relationships/customXml" Target="../ink/ink5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customXml" Target="../ink/ink59.xml"/><Relationship Id="rId13" Type="http://schemas.openxmlformats.org/officeDocument/2006/relationships/image" Target="../media/image34.png"/><Relationship Id="rId3" Type="http://schemas.openxmlformats.org/officeDocument/2006/relationships/image" Target="../media/image42.png"/><Relationship Id="rId7" Type="http://schemas.openxmlformats.org/officeDocument/2006/relationships/image" Target="../media/image44.png"/><Relationship Id="rId12" Type="http://schemas.openxmlformats.org/officeDocument/2006/relationships/customXml" Target="../ink/ink61.xml"/><Relationship Id="rId2" Type="http://schemas.openxmlformats.org/officeDocument/2006/relationships/customXml" Target="../ink/ink5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8.xml"/><Relationship Id="rId11" Type="http://schemas.openxmlformats.org/officeDocument/2006/relationships/image" Target="../media/image46.png"/><Relationship Id="rId5" Type="http://schemas.openxmlformats.org/officeDocument/2006/relationships/image" Target="../media/image43.png"/><Relationship Id="rId10" Type="http://schemas.openxmlformats.org/officeDocument/2006/relationships/customXml" Target="../ink/ink60.xml"/><Relationship Id="rId4" Type="http://schemas.openxmlformats.org/officeDocument/2006/relationships/customXml" Target="../ink/ink57.xml"/><Relationship Id="rId9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customXml" Target="../ink/ink65.xml"/><Relationship Id="rId3" Type="http://schemas.openxmlformats.org/officeDocument/2006/relationships/image" Target="../media/image28.png"/><Relationship Id="rId7" Type="http://schemas.openxmlformats.org/officeDocument/2006/relationships/image" Target="../media/image48.png"/><Relationship Id="rId2" Type="http://schemas.openxmlformats.org/officeDocument/2006/relationships/customXml" Target="../ink/ink6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4.xml"/><Relationship Id="rId5" Type="http://schemas.openxmlformats.org/officeDocument/2006/relationships/image" Target="../media/image47.png"/><Relationship Id="rId4" Type="http://schemas.openxmlformats.org/officeDocument/2006/relationships/customXml" Target="../ink/ink63.xml"/><Relationship Id="rId9" Type="http://schemas.openxmlformats.org/officeDocument/2006/relationships/image" Target="../media/image4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39556-0D0A-8380-EA0D-27E66F31D4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64485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Accounting Information System</a:t>
            </a:r>
          </a:p>
        </p:txBody>
      </p:sp>
    </p:spTree>
    <p:extLst>
      <p:ext uri="{BB962C8B-B14F-4D97-AF65-F5344CB8AC3E}">
        <p14:creationId xmlns:p14="http://schemas.microsoft.com/office/powerpoint/2010/main" val="1168014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0C820-0E72-9990-181A-9D998F891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43" y="500407"/>
            <a:ext cx="12042913" cy="6755158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Transaction (3). Purchase of Supplies On credit</a:t>
            </a:r>
            <a:r>
              <a:rPr lang="en-US" dirty="0"/>
              <a:t>: The Company Purchases for $1600 Supplies and Computer Paper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Assets                                            =    Liabilities            +                   </a:t>
            </a:r>
            <a:r>
              <a:rPr lang="en-US" sz="3200" dirty="0"/>
              <a:t>Equity</a:t>
            </a:r>
          </a:p>
          <a:p>
            <a:pPr marL="0" indent="0">
              <a:buNone/>
            </a:pPr>
            <a:r>
              <a:rPr lang="en-US" dirty="0"/>
              <a:t>Cash  +  Supplies + Equipment                         Accounts                                  Share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Payable                                  Capital</a:t>
            </a:r>
          </a:p>
          <a:p>
            <a:pPr marL="0" indent="0">
              <a:buNone/>
            </a:pPr>
            <a:r>
              <a:rPr lang="en-US" sz="2000" dirty="0"/>
              <a:t>$8000</a:t>
            </a:r>
            <a:r>
              <a:rPr lang="en-US" dirty="0"/>
              <a:t>   </a:t>
            </a:r>
            <a:r>
              <a:rPr lang="en-US" sz="2000" dirty="0"/>
              <a:t>  +       </a:t>
            </a:r>
            <a:r>
              <a:rPr lang="en-US" sz="2000" b="1" dirty="0">
                <a:solidFill>
                  <a:srgbClr val="FF0000"/>
                </a:solidFill>
              </a:rPr>
              <a:t>$1600        </a:t>
            </a:r>
            <a:r>
              <a:rPr lang="en-US" sz="2000" dirty="0"/>
              <a:t>+      $7000                                       =            </a:t>
            </a:r>
            <a:r>
              <a:rPr lang="en-US" sz="2000" b="1" dirty="0">
                <a:solidFill>
                  <a:srgbClr val="FF0000"/>
                </a:solidFill>
              </a:rPr>
              <a:t>$1600                       </a:t>
            </a:r>
            <a:r>
              <a:rPr lang="en-US" sz="2000" dirty="0"/>
              <a:t>+                            $15000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400" dirty="0"/>
              <a:t>                  $ 16,600                                                                                           $ 16,600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dirty="0"/>
              <a:t>                                        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463381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D982D-39AD-9888-C5F6-238267DD1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2522"/>
            <a:ext cx="11940209" cy="6725478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Transaction (4) Service Provided For Cash: </a:t>
            </a:r>
            <a:r>
              <a:rPr lang="en-US" dirty="0"/>
              <a:t>The Company Received $1200 Cash</a:t>
            </a:r>
          </a:p>
          <a:p>
            <a:pPr marL="0" indent="0">
              <a:buNone/>
            </a:pPr>
            <a:r>
              <a:rPr lang="en-US" dirty="0"/>
              <a:t>   From Customers For programming services it has provided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           Assets                         =    Liabilities     +                        </a:t>
            </a:r>
            <a:r>
              <a:rPr lang="en-US" sz="3200" dirty="0"/>
              <a:t>Equity</a:t>
            </a:r>
          </a:p>
          <a:p>
            <a:pPr marL="0" indent="0">
              <a:buNone/>
            </a:pPr>
            <a:r>
              <a:rPr lang="en-US" sz="2000" dirty="0"/>
              <a:t>          Cash  +   Supplies + Equipment                   Accounts                   Share    +    Revenue    -    Exp   -    Dividends</a:t>
            </a:r>
          </a:p>
          <a:p>
            <a:pPr marL="0" indent="0">
              <a:buNone/>
            </a:pPr>
            <a:r>
              <a:rPr lang="en-US" sz="2000" dirty="0"/>
              <a:t>                                                                                     Payable                    Capital  </a:t>
            </a:r>
          </a:p>
          <a:p>
            <a:pPr marL="0" indent="0">
              <a:buNone/>
            </a:pPr>
            <a:r>
              <a:rPr lang="en-US" sz="2000" dirty="0"/>
              <a:t>         $8000  +    $1600    +      $7000           =          $1600              +      $15000                                                                  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b="1" dirty="0">
                <a:solidFill>
                  <a:srgbClr val="FF0000"/>
                </a:solidFill>
              </a:rPr>
              <a:t>+$1200                                                                                                                        +$1200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New Bal: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         $9200   +  $1600    +       $7000            =           $1600             +        $15000           $1200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                                  =                                                                                    =                                    </a:t>
            </a:r>
          </a:p>
          <a:p>
            <a:pPr marL="0" indent="0">
              <a:buNone/>
            </a:pPr>
            <a:endParaRPr lang="en-US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                                $17,800                                                                       $ 17,800 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                                                                                         </a:t>
            </a:r>
          </a:p>
          <a:p>
            <a:pPr marL="0" indent="0">
              <a:buNone/>
            </a:pPr>
            <a:endParaRPr lang="en-US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8352C92-61DC-89F5-715E-D053B99719A6}"/>
                  </a:ext>
                </a:extLst>
              </p14:cNvPr>
              <p14:cNvContentPartPr/>
              <p14:nvPr/>
            </p14:nvContentPartPr>
            <p14:xfrm>
              <a:off x="1061901" y="4492106"/>
              <a:ext cx="13320" cy="7419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8352C92-61DC-89F5-715E-D053B99719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2901" y="4483106"/>
                <a:ext cx="30960" cy="75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F8B36A6-48B2-8384-785B-8C87B65A59C2}"/>
                  </a:ext>
                </a:extLst>
              </p14:cNvPr>
              <p14:cNvContentPartPr/>
              <p14:nvPr/>
            </p14:nvContentPartPr>
            <p14:xfrm>
              <a:off x="3458781" y="4478786"/>
              <a:ext cx="12600" cy="702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F8B36A6-48B2-8384-785B-8C87B65A59C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50141" y="4469786"/>
                <a:ext cx="30240" cy="71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246F33D-8273-070C-28E6-9AB75E63237E}"/>
                  </a:ext>
                </a:extLst>
              </p14:cNvPr>
              <p14:cNvContentPartPr/>
              <p14:nvPr/>
            </p14:nvContentPartPr>
            <p14:xfrm>
              <a:off x="1086381" y="5207426"/>
              <a:ext cx="238464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246F33D-8273-070C-28E6-9AB75E63237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77741" y="5198786"/>
                <a:ext cx="24022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8A3006C-5EB9-605D-DDF7-DBC06EC7A777}"/>
                  </a:ext>
                </a:extLst>
              </p14:cNvPr>
              <p14:cNvContentPartPr/>
              <p14:nvPr/>
            </p14:nvContentPartPr>
            <p14:xfrm>
              <a:off x="8865261" y="4465826"/>
              <a:ext cx="360" cy="810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8A3006C-5EB9-605D-DDF7-DBC06EC7A77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56261" y="4456826"/>
                <a:ext cx="18000" cy="82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66E88C2-B30E-D98C-73B0-DC878953155E}"/>
                  </a:ext>
                </a:extLst>
              </p14:cNvPr>
              <p14:cNvContentPartPr/>
              <p14:nvPr/>
            </p14:nvContentPartPr>
            <p14:xfrm>
              <a:off x="5474061" y="5296346"/>
              <a:ext cx="33915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66E88C2-B30E-D98C-73B0-DC878953155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465421" y="5287346"/>
                <a:ext cx="34092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B2B9771-16E1-F0E7-23F0-C047307A3A40}"/>
                  </a:ext>
                </a:extLst>
              </p14:cNvPr>
              <p14:cNvContentPartPr/>
              <p14:nvPr/>
            </p14:nvContentPartPr>
            <p14:xfrm>
              <a:off x="5496381" y="4492106"/>
              <a:ext cx="360" cy="8020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B2B9771-16E1-F0E7-23F0-C047307A3A4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487381" y="4483466"/>
                <a:ext cx="18000" cy="81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0079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77EC8-E060-A799-093C-3FEAD3B7D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69" y="583096"/>
            <a:ext cx="11953461" cy="6626087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Transaction (5) Service Provided For Cash and Credit: </a:t>
            </a:r>
            <a:r>
              <a:rPr lang="en-US" dirty="0"/>
              <a:t>The Company Provide Service with $3500 for customers. It receives $1500 cash , and it bills the balance for $2000 on Credit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Assets                                 =     Liabilities           +       </a:t>
            </a:r>
            <a:r>
              <a:rPr lang="en-US" sz="3200" dirty="0"/>
              <a:t>Equity</a:t>
            </a:r>
          </a:p>
          <a:p>
            <a:pPr marL="0" indent="0">
              <a:buNone/>
            </a:pPr>
            <a:r>
              <a:rPr lang="en-US" sz="1800" dirty="0"/>
              <a:t>Cash  +   Supplies + Equipment + Account                         Accounts        +      Share    +      Revenue    -    Exp   -    Dividends                       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          Receivable                        Payable                 Capital</a:t>
            </a:r>
          </a:p>
          <a:p>
            <a:pPr marL="0" indent="0">
              <a:buNone/>
            </a:pPr>
            <a:r>
              <a:rPr lang="en-US" sz="1800" b="1" dirty="0"/>
              <a:t>$9200   +   $1600    +    $7000                                  =            $1600                   $15000           $1200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$1500   +                                          $2000                                                                                     $3500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New Balance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b="1" dirty="0">
                <a:solidFill>
                  <a:srgbClr val="FF0000"/>
                </a:solidFill>
              </a:rPr>
              <a:t>$10700 +  $1600      +   $7000 +  $2000                =             $1600         +          $15000   +     $4700 </a:t>
            </a:r>
          </a:p>
          <a:p>
            <a:pPr marL="0" indent="0">
              <a:buNone/>
            </a:pPr>
            <a:endParaRPr lang="en-US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           </a:t>
            </a:r>
            <a:r>
              <a:rPr lang="en-US" b="1" dirty="0">
                <a:solidFill>
                  <a:srgbClr val="FF0000"/>
                </a:solidFill>
              </a:rPr>
              <a:t>= $ 21,300                                                   = $ 21,300          </a:t>
            </a:r>
            <a:r>
              <a:rPr lang="en-US" sz="1800" b="1" dirty="0">
                <a:solidFill>
                  <a:srgbClr val="FF0000"/>
                </a:solidFill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479259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9894F-6A33-C29C-7849-1F0F38ACA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838"/>
            <a:ext cx="10515600" cy="1325563"/>
          </a:xfrm>
        </p:spPr>
        <p:txBody>
          <a:bodyPr/>
          <a:lstStyle/>
          <a:p>
            <a:r>
              <a:rPr lang="en-US" dirty="0"/>
              <a:t>2)Journal Entries and Process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C6F735E-166F-00DF-F937-DE1743732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540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2.1) Transactions for P2P Cycle + Journal Entries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2BDA03FD-54E7-B4AA-A9F9-0E3A4566E8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964622"/>
              </p:ext>
            </p:extLst>
          </p:nvPr>
        </p:nvGraphicFramePr>
        <p:xfrm>
          <a:off x="1819965" y="2790964"/>
          <a:ext cx="8128000" cy="3672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844800">
                  <a:extLst>
                    <a:ext uri="{9D8B030D-6E8A-4147-A177-3AD203B41FA5}">
                      <a16:colId xmlns:a16="http://schemas.microsoft.com/office/drawing/2014/main" val="3648086083"/>
                    </a:ext>
                  </a:extLst>
                </a:gridCol>
                <a:gridCol w="2955235">
                  <a:extLst>
                    <a:ext uri="{9D8B030D-6E8A-4147-A177-3AD203B41FA5}">
                      <a16:colId xmlns:a16="http://schemas.microsoft.com/office/drawing/2014/main" val="1029564967"/>
                    </a:ext>
                  </a:extLst>
                </a:gridCol>
                <a:gridCol w="1046922">
                  <a:extLst>
                    <a:ext uri="{9D8B030D-6E8A-4147-A177-3AD203B41FA5}">
                      <a16:colId xmlns:a16="http://schemas.microsoft.com/office/drawing/2014/main" val="4084151381"/>
                    </a:ext>
                  </a:extLst>
                </a:gridCol>
                <a:gridCol w="1281043">
                  <a:extLst>
                    <a:ext uri="{9D8B030D-6E8A-4147-A177-3AD203B41FA5}">
                      <a16:colId xmlns:a16="http://schemas.microsoft.com/office/drawing/2014/main" val="337828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Account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CREDIT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118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1) Creating P.R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Accounting Entries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004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2) Creating P.O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Accounting Entries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338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3) Receiving Under Inspection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Inv Receiving A/c</a:t>
                      </a:r>
                    </a:p>
                    <a:p>
                      <a:r>
                        <a:rPr lang="en-US" dirty="0"/>
                        <a:t>                 Vendor A/c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CR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964200"/>
                  </a:ext>
                </a:extLst>
              </a:tr>
              <a:tr h="120980">
                <a:tc>
                  <a:txBody>
                    <a:bodyPr/>
                    <a:lstStyle/>
                    <a:p>
                      <a:r>
                        <a:rPr lang="en-US" dirty="0"/>
                        <a:t>4) Delivery of 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Material Inv A/c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        Inv Receiving A/c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CR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450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5) Posting of Invoice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Vendor A/c</a:t>
                      </a:r>
                    </a:p>
                    <a:p>
                      <a:r>
                        <a:rPr lang="en-US" dirty="0"/>
                        <a:t>       Supplier or Liability A/C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CR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527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6) Supplier Payment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Supplier or Liability A/C</a:t>
                      </a:r>
                    </a:p>
                    <a:p>
                      <a:r>
                        <a:rPr lang="en-US" dirty="0"/>
                        <a:t>                     Bank A/C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CR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786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4653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5D593-EB4D-AA8C-00B9-78378C27D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2.2) Transactions for O2C Cycle + Journal Entries</a:t>
            </a:r>
            <a:br>
              <a:rPr lang="en-US" dirty="0">
                <a:solidFill>
                  <a:srgbClr val="00B050"/>
                </a:solidFill>
              </a:rPr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9F129FD-F188-51D6-BE82-A4A860AA2E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4174253"/>
              </p:ext>
            </p:extLst>
          </p:nvPr>
        </p:nvGraphicFramePr>
        <p:xfrm>
          <a:off x="1633331" y="2024408"/>
          <a:ext cx="8128000" cy="39420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844800">
                  <a:extLst>
                    <a:ext uri="{9D8B030D-6E8A-4147-A177-3AD203B41FA5}">
                      <a16:colId xmlns:a16="http://schemas.microsoft.com/office/drawing/2014/main" val="2027731454"/>
                    </a:ext>
                  </a:extLst>
                </a:gridCol>
                <a:gridCol w="2955235">
                  <a:extLst>
                    <a:ext uri="{9D8B030D-6E8A-4147-A177-3AD203B41FA5}">
                      <a16:colId xmlns:a16="http://schemas.microsoft.com/office/drawing/2014/main" val="3600586271"/>
                    </a:ext>
                  </a:extLst>
                </a:gridCol>
                <a:gridCol w="1046922">
                  <a:extLst>
                    <a:ext uri="{9D8B030D-6E8A-4147-A177-3AD203B41FA5}">
                      <a16:colId xmlns:a16="http://schemas.microsoft.com/office/drawing/2014/main" val="812383256"/>
                    </a:ext>
                  </a:extLst>
                </a:gridCol>
                <a:gridCol w="1281043">
                  <a:extLst>
                    <a:ext uri="{9D8B030D-6E8A-4147-A177-3AD203B41FA5}">
                      <a16:colId xmlns:a16="http://schemas.microsoft.com/office/drawing/2014/main" val="1226328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Account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CREDIT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098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1) Book Sales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Accounting Entries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1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2) Pick Up &amp; Release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Stage Clearing A/c</a:t>
                      </a:r>
                    </a:p>
                    <a:p>
                      <a:r>
                        <a:rPr lang="en-US" dirty="0"/>
                        <a:t>          Inv Finished Goods A/c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CR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114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3) Shipping Execution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Deferred C.O.G.S A/c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              Stage Clearing A/c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CR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251216"/>
                  </a:ext>
                </a:extLst>
              </a:tr>
              <a:tr h="120980">
                <a:tc>
                  <a:txBody>
                    <a:bodyPr/>
                    <a:lstStyle/>
                    <a:p>
                      <a:r>
                        <a:rPr lang="en-US" dirty="0"/>
                        <a:t>4) Sales Invoice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Receivables A/c</a:t>
                      </a:r>
                    </a:p>
                    <a:p>
                      <a:r>
                        <a:rPr lang="en-US" dirty="0"/>
                        <a:t>            Sales/ Revenue A/c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CR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32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5) Recognition C.O.G.S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C.O.G.S A/c</a:t>
                      </a:r>
                    </a:p>
                    <a:p>
                      <a:r>
                        <a:rPr lang="en-US" dirty="0"/>
                        <a:t>       Deferred C.O.G.S A/c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CR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827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6) Receipts Money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Cash or Bank A/c</a:t>
                      </a:r>
                    </a:p>
                    <a:p>
                      <a:r>
                        <a:rPr lang="en-US" dirty="0"/>
                        <a:t>                Receivables A/c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CR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4503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4142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53B7E-BB21-41AC-CD79-E4D218074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530" y="243716"/>
            <a:ext cx="11820939" cy="661428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dirty="0"/>
              <a:t>The Recording Process for The First Transaction:</a:t>
            </a:r>
          </a:p>
          <a:p>
            <a:pPr marL="0" indent="0">
              <a:buNone/>
            </a:pPr>
            <a:r>
              <a:rPr lang="en-US" sz="2000" dirty="0"/>
              <a:t>      Transaction:                                        X , Y Invest $1000 Cash in Capital Shares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Basic Analysis:                                   The Asset Cash Inc $1000 and Equity Inc $1000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Equation Analysis:                             Asset      =           Liabilities         +          Equity</a:t>
            </a:r>
          </a:p>
          <a:p>
            <a:pPr marL="0" indent="0">
              <a:buNone/>
            </a:pPr>
            <a:r>
              <a:rPr lang="en-US" sz="2000" dirty="0"/>
              <a:t>                                                                    Cash       =                                                 Capital      </a:t>
            </a:r>
          </a:p>
          <a:p>
            <a:pPr marL="0" indent="0">
              <a:buNone/>
            </a:pPr>
            <a:r>
              <a:rPr lang="en-US" sz="2000" dirty="0"/>
              <a:t>                                                                    </a:t>
            </a:r>
            <a:r>
              <a:rPr lang="en-US" sz="2000" b="1" dirty="0">
                <a:solidFill>
                  <a:srgbClr val="FF0000"/>
                </a:solidFill>
              </a:rPr>
              <a:t>$1000    </a:t>
            </a:r>
            <a:r>
              <a:rPr lang="en-US" sz="2000" dirty="0"/>
              <a:t>=                                      +         </a:t>
            </a:r>
            <a:r>
              <a:rPr lang="en-US" sz="2000" b="1" dirty="0">
                <a:solidFill>
                  <a:srgbClr val="FF0000"/>
                </a:solidFill>
              </a:rPr>
              <a:t>$1000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      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     </a:t>
            </a:r>
            <a:r>
              <a:rPr lang="en-US" sz="2000" dirty="0">
                <a:solidFill>
                  <a:schemeClr val="tx1"/>
                </a:solidFill>
              </a:rPr>
              <a:t>Debit and Credit :                               Cash Inc By Debit as it’s Asset , Capital Inc By Credit as it’s Equity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                                                                      DATE                                                                  DEBIT              CREDIT            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     Journal Entry:                                                               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                                                                    1 OCT         CASH                                     101        1000      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                                                                                                     Capital                     200                              1000                                                                  </a:t>
            </a:r>
          </a:p>
          <a:p>
            <a:pPr marL="0" indent="0">
              <a:buNone/>
            </a:pPr>
            <a:endParaRPr lang="en-US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                   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0D259A-4BBC-7306-4874-52EB0554AE82}"/>
              </a:ext>
            </a:extLst>
          </p:cNvPr>
          <p:cNvCxnSpPr/>
          <p:nvPr/>
        </p:nvCxnSpPr>
        <p:spPr>
          <a:xfrm>
            <a:off x="4161183" y="4837043"/>
            <a:ext cx="65598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C928480-EBBB-FBB5-9582-853C24DBAEDA}"/>
              </a:ext>
            </a:extLst>
          </p:cNvPr>
          <p:cNvCxnSpPr/>
          <p:nvPr/>
        </p:nvCxnSpPr>
        <p:spPr>
          <a:xfrm>
            <a:off x="4823791" y="4837043"/>
            <a:ext cx="0" cy="1470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4D2BB11-B4DF-6272-5F68-D7699397EE19}"/>
              </a:ext>
            </a:extLst>
          </p:cNvPr>
          <p:cNvCxnSpPr/>
          <p:nvPr/>
        </p:nvCxnSpPr>
        <p:spPr>
          <a:xfrm>
            <a:off x="7832035" y="4837043"/>
            <a:ext cx="0" cy="1577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E22F566-C95C-4FA6-5E5D-DA76C54F0D0C}"/>
              </a:ext>
            </a:extLst>
          </p:cNvPr>
          <p:cNvCxnSpPr/>
          <p:nvPr/>
        </p:nvCxnSpPr>
        <p:spPr>
          <a:xfrm>
            <a:off x="8468139" y="4837043"/>
            <a:ext cx="0" cy="1696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9B465A3-AB7D-E89B-7B68-A5390802D301}"/>
              </a:ext>
            </a:extLst>
          </p:cNvPr>
          <p:cNvCxnSpPr/>
          <p:nvPr/>
        </p:nvCxnSpPr>
        <p:spPr>
          <a:xfrm>
            <a:off x="9753600" y="4837043"/>
            <a:ext cx="0" cy="1577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510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BC069-6ED7-20B0-0D44-8224A98F2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2.3) Post To T-accounts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F881B-7439-5F18-CD44-EBA16BEB3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52481"/>
          </a:xfrm>
        </p:spPr>
        <p:txBody>
          <a:bodyPr>
            <a:normAutofit/>
          </a:bodyPr>
          <a:lstStyle/>
          <a:p>
            <a:r>
              <a:rPr lang="en-US" dirty="0"/>
              <a:t>We need to know the balance for every account in specific</a:t>
            </a:r>
          </a:p>
          <a:p>
            <a:pPr marL="0" indent="0">
              <a:buNone/>
            </a:pPr>
            <a:r>
              <a:rPr lang="en-US" dirty="0"/>
              <a:t>                                       DR              CASH                 CR      </a:t>
            </a:r>
          </a:p>
          <a:p>
            <a:pPr marL="0" indent="0">
              <a:buNone/>
            </a:pPr>
            <a:r>
              <a:rPr lang="en-US" dirty="0"/>
              <a:t>                          Trans (1): $15000	</a:t>
            </a:r>
          </a:p>
          <a:p>
            <a:pPr marL="0" indent="0">
              <a:buNone/>
            </a:pPr>
            <a:r>
              <a:rPr lang="en-US" dirty="0"/>
              <a:t>					         Trans (2): $7000		</a:t>
            </a:r>
          </a:p>
          <a:p>
            <a:pPr marL="0" indent="0">
              <a:buNone/>
            </a:pPr>
            <a:r>
              <a:rPr lang="en-US" dirty="0"/>
              <a:t>                          Trans (4): $1200						</a:t>
            </a:r>
          </a:p>
          <a:p>
            <a:pPr marL="0" indent="0">
              <a:buNone/>
            </a:pPr>
            <a:r>
              <a:rPr lang="en-US" dirty="0"/>
              <a:t>                          Trans (5): $ 1500</a:t>
            </a:r>
          </a:p>
          <a:p>
            <a:pPr marL="0" indent="0">
              <a:buNone/>
            </a:pPr>
            <a:r>
              <a:rPr lang="en-US" dirty="0"/>
              <a:t>                                  </a:t>
            </a:r>
          </a:p>
          <a:p>
            <a:pPr marL="0" indent="0">
              <a:buNone/>
            </a:pPr>
            <a:r>
              <a:rPr lang="en-US" dirty="0"/>
              <a:t>                                    $17700		    $7000                    </a:t>
            </a:r>
          </a:p>
          <a:p>
            <a:pPr marL="0" indent="0">
              <a:buNone/>
            </a:pPr>
            <a:r>
              <a:rPr lang="en-US" dirty="0"/>
              <a:t>                             Balance: $10700                                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2526F0A-F396-79B1-E74C-F6B851FB82E7}"/>
                  </a:ext>
                </a:extLst>
              </p14:cNvPr>
              <p14:cNvContentPartPr/>
              <p14:nvPr/>
            </p14:nvContentPartPr>
            <p14:xfrm>
              <a:off x="3418461" y="2769146"/>
              <a:ext cx="55785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2526F0A-F396-79B1-E74C-F6B851FB82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09461" y="2760506"/>
                <a:ext cx="55962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7111AA5-8907-76DF-6378-3FAD993D7EA5}"/>
                  </a:ext>
                </a:extLst>
              </p14:cNvPr>
              <p14:cNvContentPartPr/>
              <p14:nvPr/>
            </p14:nvContentPartPr>
            <p14:xfrm>
              <a:off x="2956221" y="2769146"/>
              <a:ext cx="62172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7111AA5-8907-76DF-6378-3FAD993D7EA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47581" y="2760506"/>
                <a:ext cx="6393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3FF3D50-6274-38F9-2C87-B22616774841}"/>
                  </a:ext>
                </a:extLst>
              </p14:cNvPr>
              <p14:cNvContentPartPr/>
              <p14:nvPr/>
            </p14:nvContentPartPr>
            <p14:xfrm>
              <a:off x="6039261" y="2809106"/>
              <a:ext cx="360" cy="3969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3FF3D50-6274-38F9-2C87-B2261677484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30621" y="2800466"/>
                <a:ext cx="18000" cy="398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931B902-BFE1-1E91-EB2B-293794484AB3}"/>
                  </a:ext>
                </a:extLst>
              </p14:cNvPr>
              <p14:cNvContentPartPr/>
              <p14:nvPr/>
            </p14:nvContentPartPr>
            <p14:xfrm>
              <a:off x="8732781" y="1960946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931B902-BFE1-1E91-EB2B-293794484AB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723781" y="195194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80F3CC7-E9AE-42BC-F80D-EEA308CC2AE1}"/>
                  </a:ext>
                </a:extLst>
              </p14:cNvPr>
              <p14:cNvContentPartPr/>
              <p14:nvPr/>
            </p14:nvContentPartPr>
            <p14:xfrm>
              <a:off x="3856221" y="5020586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80F3CC7-E9AE-42BC-F80D-EEA308CC2AE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47221" y="501194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2FC9D74-2DDE-C6E4-25E2-885E819AEF3F}"/>
                  </a:ext>
                </a:extLst>
              </p14:cNvPr>
              <p14:cNvContentPartPr/>
              <p14:nvPr/>
            </p14:nvContentPartPr>
            <p14:xfrm>
              <a:off x="2822301" y="5020586"/>
              <a:ext cx="642708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2FC9D74-2DDE-C6E4-25E2-885E819AEF3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813661" y="5011946"/>
                <a:ext cx="64447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55F0557-3ED7-BDC3-22C8-BB8EBCF7C7C1}"/>
                  </a:ext>
                </a:extLst>
              </p14:cNvPr>
              <p14:cNvContentPartPr/>
              <p14:nvPr/>
            </p14:nvContentPartPr>
            <p14:xfrm>
              <a:off x="1139301" y="4902866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55F0557-3ED7-BDC3-22C8-BB8EBCF7C7C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30661" y="489422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D41F1DF-8B7C-C5E2-C7C2-584C3EE344DF}"/>
                  </a:ext>
                </a:extLst>
              </p14:cNvPr>
              <p14:cNvContentPartPr/>
              <p14:nvPr/>
            </p14:nvContentPartPr>
            <p14:xfrm>
              <a:off x="5324661" y="4584986"/>
              <a:ext cx="252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D41F1DF-8B7C-C5E2-C7C2-584C3EE344D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315661" y="4575986"/>
                <a:ext cx="201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A35B837-512E-0B58-9F71-E9C37139FD65}"/>
                  </a:ext>
                </a:extLst>
              </p14:cNvPr>
              <p14:cNvContentPartPr/>
              <p14:nvPr/>
            </p14:nvContentPartPr>
            <p14:xfrm>
              <a:off x="2796021" y="5837786"/>
              <a:ext cx="651312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A35B837-512E-0B58-9F71-E9C37139FD6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787021" y="5828786"/>
                <a:ext cx="65307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3E3723A-9009-FB2D-7C31-CFB9EABB467C}"/>
                  </a:ext>
                </a:extLst>
              </p14:cNvPr>
              <p14:cNvContentPartPr/>
              <p14:nvPr/>
            </p14:nvContentPartPr>
            <p14:xfrm>
              <a:off x="7500501" y="5658146"/>
              <a:ext cx="360" cy="25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3E3723A-9009-FB2D-7C31-CFB9EABB467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491861" y="5649506"/>
                <a:ext cx="18000" cy="2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6394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E1C95-2177-5C7D-D5DB-D0B1FC1E8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838"/>
            <a:ext cx="10515600" cy="1325563"/>
          </a:xfrm>
        </p:spPr>
        <p:txBody>
          <a:bodyPr/>
          <a:lstStyle/>
          <a:p>
            <a:r>
              <a:rPr lang="en-US" sz="2800" b="1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2.4) Trial Balance: </a:t>
            </a:r>
            <a:r>
              <a:rPr lang="en-US" sz="2800" dirty="0">
                <a:latin typeface="+mn-lt"/>
                <a:ea typeface="+mn-ea"/>
                <a:cs typeface="+mn-cs"/>
              </a:rPr>
              <a:t>Listing of all accounts and their balances at a point in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35D8BC-8EEF-D9DF-2A6D-07E12D035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931" y="1085038"/>
            <a:ext cx="7147477" cy="577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443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FAD9B-7D5B-3A43-EDE1-63B726D51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just"/>
            <a:r>
              <a:rPr lang="en-US" sz="2800" b="1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2.5) Adjusting Entries: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91ACD-FE7B-626B-0308-F6BEF2899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3427"/>
            <a:ext cx="11155017" cy="599160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2.5.1) Prepaid Expense:</a:t>
            </a:r>
          </a:p>
          <a:p>
            <a:pPr marL="0" indent="0">
              <a:buNone/>
            </a:pPr>
            <a:r>
              <a:rPr lang="en-US" dirty="0"/>
              <a:t>Aug 1 , 2021 , We Paid $24000 For 2 Years In Advance For Insurance.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Need to Close The Year to get the Updated Financial Statements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418AD7-CB71-15CD-7FF0-B176258905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073637"/>
              </p:ext>
            </p:extLst>
          </p:nvPr>
        </p:nvGraphicFramePr>
        <p:xfrm>
          <a:off x="1501913" y="2058135"/>
          <a:ext cx="8128000" cy="10109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289031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2801863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9834338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76408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Account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CREDIT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03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01/08/2021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Prepaid Sub A/c</a:t>
                      </a:r>
                    </a:p>
                    <a:p>
                      <a:r>
                        <a:rPr lang="en-US" dirty="0"/>
                        <a:t>                Cash A/c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              24000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515900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344994F-087B-F64C-6D4A-C5E0866673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72983"/>
              </p:ext>
            </p:extLst>
          </p:nvPr>
        </p:nvGraphicFramePr>
        <p:xfrm>
          <a:off x="1501913" y="4212720"/>
          <a:ext cx="8128000" cy="10109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09712692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1810662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83127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12918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Account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CREDIT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4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31/12/2021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 Exp A/c </a:t>
                      </a:r>
                    </a:p>
                    <a:p>
                      <a:r>
                        <a:rPr lang="en-US" dirty="0"/>
                        <a:t>       Prepaid Sub A/c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algn="ctr"/>
                      <a:r>
                        <a:rPr lang="en-US" dirty="0"/>
                        <a:t>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405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2532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319D0-CAD4-8397-E0B6-57CF80495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287" y="231913"/>
            <a:ext cx="11966713" cy="6626087"/>
          </a:xfrm>
        </p:spPr>
        <p:txBody>
          <a:bodyPr/>
          <a:lstStyle/>
          <a:p>
            <a:r>
              <a:rPr lang="en-US" dirty="0"/>
              <a:t>The Balance of The Accounts:</a:t>
            </a:r>
          </a:p>
          <a:p>
            <a:pPr marL="0" indent="0">
              <a:buNone/>
            </a:pPr>
            <a:r>
              <a:rPr lang="en-US" dirty="0"/>
              <a:t>  DR          Prepaid Sub                  CR                          DR              Cash                CR</a:t>
            </a:r>
          </a:p>
          <a:p>
            <a:pPr marL="0" indent="0">
              <a:buNone/>
            </a:pPr>
            <a:r>
              <a:rPr lang="en-US" dirty="0"/>
              <a:t>Aug 1    $24000									$24000</a:t>
            </a:r>
          </a:p>
          <a:p>
            <a:pPr marL="0" indent="0">
              <a:buNone/>
            </a:pPr>
            <a:r>
              <a:rPr lang="en-US" dirty="0"/>
              <a:t>                                 31/12     $ 5000    </a:t>
            </a:r>
          </a:p>
          <a:p>
            <a:pPr marL="0" indent="0">
              <a:buNone/>
            </a:pPr>
            <a:r>
              <a:rPr lang="en-US" dirty="0"/>
              <a:t>										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                                           DR           SUBS EXPENSE            CR</a:t>
            </a:r>
          </a:p>
          <a:p>
            <a:pPr marL="0" indent="0">
              <a:buNone/>
            </a:pPr>
            <a:r>
              <a:rPr lang="en-US" dirty="0"/>
              <a:t>			         			</a:t>
            </a:r>
          </a:p>
          <a:p>
            <a:pPr marL="0" indent="0">
              <a:buNone/>
            </a:pPr>
            <a:r>
              <a:rPr lang="en-US" dirty="0"/>
              <a:t>		                      31/12   $5000		</a:t>
            </a:r>
          </a:p>
          <a:p>
            <a:pPr marL="0" indent="0">
              <a:buNone/>
            </a:pPr>
            <a:r>
              <a:rPr lang="en-US" dirty="0"/>
              <a:t>Balance : $19000				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02CB854-C9C1-4389-3D50-FF3E3F8B634C}"/>
                  </a:ext>
                </a:extLst>
              </p14:cNvPr>
              <p14:cNvContentPartPr/>
              <p14:nvPr/>
            </p14:nvContentPartPr>
            <p14:xfrm>
              <a:off x="317421" y="1141586"/>
              <a:ext cx="510048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02CB854-C9C1-4389-3D50-FF3E3F8B63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8781" y="1132586"/>
                <a:ext cx="51181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3B90BEF-4D28-2F15-1641-3B1507E69863}"/>
                  </a:ext>
                </a:extLst>
              </p14:cNvPr>
              <p14:cNvContentPartPr/>
              <p14:nvPr/>
            </p14:nvContentPartPr>
            <p14:xfrm>
              <a:off x="7447581" y="1141586"/>
              <a:ext cx="399492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3B90BEF-4D28-2F15-1641-3B1507E6986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38581" y="1132586"/>
                <a:ext cx="40125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A3894A0-645B-C649-C868-D5F3F142316D}"/>
                  </a:ext>
                </a:extLst>
              </p14:cNvPr>
              <p14:cNvContentPartPr/>
              <p14:nvPr/>
            </p14:nvContentPartPr>
            <p14:xfrm>
              <a:off x="2718621" y="1166066"/>
              <a:ext cx="360" cy="30751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A3894A0-645B-C649-C868-D5F3F142316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09621" y="1157066"/>
                <a:ext cx="18000" cy="30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9BFF1FE-2BEF-E3D7-8E9A-E0BDC4588B7F}"/>
                  </a:ext>
                </a:extLst>
              </p14:cNvPr>
              <p14:cNvContentPartPr/>
              <p14:nvPr/>
            </p14:nvContentPartPr>
            <p14:xfrm>
              <a:off x="9198981" y="1152386"/>
              <a:ext cx="360" cy="31114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9BFF1FE-2BEF-E3D7-8E9A-E0BDC4588B7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189981" y="1143746"/>
                <a:ext cx="18000" cy="312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E6E85E9-AECB-27F2-72C0-3BF0B04D4257}"/>
                  </a:ext>
                </a:extLst>
              </p14:cNvPr>
              <p14:cNvContentPartPr/>
              <p14:nvPr/>
            </p14:nvContentPartPr>
            <p14:xfrm>
              <a:off x="3697101" y="714986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E6E85E9-AECB-27F2-72C0-3BF0B04D425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88101" y="706346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0F241765-A263-09F6-12C9-2E7BDFA2C253}"/>
              </a:ext>
            </a:extLst>
          </p:cNvPr>
          <p:cNvGrpSpPr/>
          <p:nvPr/>
        </p:nvGrpSpPr>
        <p:grpSpPr>
          <a:xfrm>
            <a:off x="2199141" y="675746"/>
            <a:ext cx="360" cy="360"/>
            <a:chOff x="2199141" y="675746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29CEDC7-267F-98F7-9235-FB3D54E1CC3E}"/>
                    </a:ext>
                  </a:extLst>
                </p14:cNvPr>
                <p14:cNvContentPartPr/>
                <p14:nvPr/>
              </p14:nvContentPartPr>
              <p14:xfrm>
                <a:off x="2199141" y="675746"/>
                <a:ext cx="36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29CEDC7-267F-98F7-9235-FB3D54E1CC3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90501" y="66674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AAE9242-231F-0E8F-193E-64B94C1C0098}"/>
                    </a:ext>
                  </a:extLst>
                </p14:cNvPr>
                <p14:cNvContentPartPr/>
                <p14:nvPr/>
              </p14:nvContentPartPr>
              <p14:xfrm>
                <a:off x="2199141" y="675746"/>
                <a:ext cx="36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AAE9242-231F-0E8F-193E-64B94C1C009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90501" y="66674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6FCC00A-B501-23B0-6509-FEE576FEC701}"/>
                  </a:ext>
                </a:extLst>
              </p14:cNvPr>
              <p14:cNvContentPartPr/>
              <p14:nvPr/>
            </p14:nvContentPartPr>
            <p14:xfrm>
              <a:off x="3948741" y="3814946"/>
              <a:ext cx="437184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6FCC00A-B501-23B0-6509-FEE576FEC70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940101" y="3805946"/>
                <a:ext cx="43894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5CF1823-3D70-1C5C-5F4F-8C5CBFD1BA87}"/>
                  </a:ext>
                </a:extLst>
              </p14:cNvPr>
              <p14:cNvContentPartPr/>
              <p14:nvPr/>
            </p14:nvContentPartPr>
            <p14:xfrm>
              <a:off x="6160581" y="3842666"/>
              <a:ext cx="360" cy="2556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5CF1823-3D70-1C5C-5F4F-8C5CBFD1BA8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51581" y="3833666"/>
                <a:ext cx="18000" cy="257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0888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CF008-524F-FE4D-CC6B-949560A9C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Accounting information System: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20BD9-1B48-A05E-4039-FEF074992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009" y="1483519"/>
            <a:ext cx="10515600" cy="4351338"/>
          </a:xfrm>
        </p:spPr>
        <p:txBody>
          <a:bodyPr/>
          <a:lstStyle/>
          <a:p>
            <a:r>
              <a:rPr lang="en-US" dirty="0"/>
              <a:t>Is a Structure that a business uses to collect, store, manage, retrieve and report it’s financial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91B3E57-652F-1160-02C9-B508CAA37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5382" y="2628900"/>
            <a:ext cx="441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altLang="en-US" sz="2800" b="1" dirty="0"/>
              <a:t>Operating Environment</a:t>
            </a:r>
          </a:p>
        </p:txBody>
      </p:sp>
      <p:sp>
        <p:nvSpPr>
          <p:cNvPr id="46" name="AutoShape 7">
            <a:extLst>
              <a:ext uri="{FF2B5EF4-FFF2-40B4-BE49-F238E27FC236}">
                <a16:creationId xmlns:a16="http://schemas.microsoft.com/office/drawing/2014/main" id="{482BB3D6-EA90-E527-5507-83BF2057E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7182" y="3417440"/>
            <a:ext cx="8636000" cy="2387600"/>
          </a:xfrm>
          <a:prstGeom prst="octagon">
            <a:avLst>
              <a:gd name="adj" fmla="val 29282"/>
            </a:avLst>
          </a:prstGeom>
          <a:solidFill>
            <a:srgbClr val="008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08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F368AF1-B9E2-2E8C-94C6-043DEB498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6382" y="3430588"/>
            <a:ext cx="365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altLang="en-US" b="1" dirty="0"/>
              <a:t>Business Entity 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98FA551-FDB9-8D15-3649-5C3E33BEF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9032" y="3898900"/>
            <a:ext cx="2143886" cy="1380642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n-US" altLang="en-US" sz="2000" b="1" dirty="0"/>
              <a:t>Journal entries</a:t>
            </a:r>
          </a:p>
          <a:p>
            <a:pPr algn="ctr" eaLnBrk="0" hangingPunct="0"/>
            <a:r>
              <a:rPr lang="en-US" altLang="en-US" sz="2000" b="1" dirty="0"/>
              <a:t>And Process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DC35DEC-9D12-F445-315E-3EE9885A8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7350" y="3951288"/>
            <a:ext cx="2311400" cy="13589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n-US" altLang="en-US" sz="2000" b="1" dirty="0"/>
              <a:t>System </a:t>
            </a:r>
            <a:r>
              <a:rPr lang="en-US" altLang="en-US" sz="2000" b="1" u="sng" dirty="0"/>
              <a:t>Outputs</a:t>
            </a:r>
            <a:r>
              <a:rPr lang="en-US" altLang="en-US" sz="2000" b="1" dirty="0"/>
              <a:t>:</a:t>
            </a:r>
          </a:p>
          <a:p>
            <a:pPr algn="ctr" eaLnBrk="0" hangingPunct="0"/>
            <a:r>
              <a:rPr lang="en-US" altLang="en-US" sz="2000" b="1" dirty="0"/>
              <a:t>Financial</a:t>
            </a:r>
          </a:p>
          <a:p>
            <a:pPr algn="ctr" eaLnBrk="0" hangingPunct="0"/>
            <a:r>
              <a:rPr lang="en-US" altLang="en-US" sz="2000" b="1" dirty="0"/>
              <a:t>Statements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33EC1BC-F9E3-4E49-D873-520CA0675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6643" y="3898900"/>
            <a:ext cx="2311400" cy="13589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n-US" altLang="en-US" sz="2000" b="1" dirty="0"/>
              <a:t>System </a:t>
            </a:r>
            <a:r>
              <a:rPr lang="en-US" altLang="en-US" sz="2000" b="1" u="sng" dirty="0"/>
              <a:t>Inputs</a:t>
            </a:r>
            <a:r>
              <a:rPr lang="en-US" altLang="en-US" sz="2000" b="1" dirty="0"/>
              <a:t>:</a:t>
            </a:r>
          </a:p>
          <a:p>
            <a:pPr algn="ctr" eaLnBrk="0" hangingPunct="0"/>
            <a:r>
              <a:rPr lang="en-US" altLang="en-US" sz="2000" b="1" dirty="0"/>
              <a:t>Measurable</a:t>
            </a:r>
          </a:p>
          <a:p>
            <a:pPr algn="ctr" eaLnBrk="0" hangingPunct="0"/>
            <a:r>
              <a:rPr lang="en-US" altLang="en-US" sz="2000" b="1" dirty="0"/>
              <a:t>Transactions</a:t>
            </a:r>
          </a:p>
        </p:txBody>
      </p:sp>
      <p:sp>
        <p:nvSpPr>
          <p:cNvPr id="51" name="Line 12">
            <a:extLst>
              <a:ext uri="{FF2B5EF4-FFF2-40B4-BE49-F238E27FC236}">
                <a16:creationId xmlns:a16="http://schemas.microsoft.com/office/drawing/2014/main" id="{C991B460-26FF-481F-8CCF-5F03F9915AAA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0878" y="4578350"/>
            <a:ext cx="457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2" name="Line 13">
            <a:extLst>
              <a:ext uri="{FF2B5EF4-FFF2-40B4-BE49-F238E27FC236}">
                <a16:creationId xmlns:a16="http://schemas.microsoft.com/office/drawing/2014/main" id="{C4AF0266-5429-57B3-D9A8-06A87D029EB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2918" y="4578350"/>
            <a:ext cx="457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583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26921-975F-0E2E-3CE2-A4925F150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+mn-lt"/>
                <a:ea typeface="+mn-ea"/>
                <a:cs typeface="+mn-cs"/>
              </a:rPr>
              <a:t>2.5.2) Depreciation: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CBFF1-05C1-7F90-DDEC-19741EB40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503"/>
            <a:ext cx="11208026" cy="5208105"/>
          </a:xfrm>
        </p:spPr>
        <p:txBody>
          <a:bodyPr/>
          <a:lstStyle/>
          <a:p>
            <a:r>
              <a:rPr lang="en-US" dirty="0"/>
              <a:t>We Purchase and Equipment for $100,00 Cash On Jan 2021 , this Equipment has an estimated life 10 Years.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Calculate The Depreciation Exp for this By : </a:t>
            </a:r>
            <a:r>
              <a:rPr lang="en-US" b="1" dirty="0"/>
              <a:t>COSTING/USEFUL LIFE</a:t>
            </a:r>
          </a:p>
          <a:p>
            <a:pPr marL="0" indent="0">
              <a:buNone/>
            </a:pPr>
            <a:r>
              <a:rPr lang="en-US" dirty="0"/>
              <a:t>                                        </a:t>
            </a:r>
            <a:r>
              <a:rPr lang="en-US" dirty="0">
                <a:solidFill>
                  <a:srgbClr val="FF0000"/>
                </a:solidFill>
              </a:rPr>
              <a:t>=100,000/10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                                    =10,000/Y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8A33DDE-AA4A-69D9-3BCE-74BB72B87F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900302"/>
              </p:ext>
            </p:extLst>
          </p:nvPr>
        </p:nvGraphicFramePr>
        <p:xfrm>
          <a:off x="1806713" y="2692400"/>
          <a:ext cx="8128000" cy="1005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68455913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2862622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19997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37838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Account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CREDIT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3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JAN/2021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Equipment A/c</a:t>
                      </a:r>
                    </a:p>
                    <a:p>
                      <a:r>
                        <a:rPr lang="en-US" dirty="0"/>
                        <a:t>             Cash A/c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algn="ctr"/>
                      <a:r>
                        <a:rPr lang="en-US" dirty="0"/>
                        <a:t>100,000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296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98534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4EE4E-5E0C-33E2-1CD7-258A35C2D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48" y="106016"/>
            <a:ext cx="11714922" cy="6599583"/>
          </a:xfrm>
        </p:spPr>
        <p:txBody>
          <a:bodyPr/>
          <a:lstStyle/>
          <a:p>
            <a:r>
              <a:rPr lang="en-US" dirty="0"/>
              <a:t>So The Value for this Asset ‘ll decrease by 10,000 Per Year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     Equipment                                                          Depreciation Expense						</a:t>
            </a:r>
          </a:p>
          <a:p>
            <a:pPr marL="0" indent="0">
              <a:buNone/>
            </a:pPr>
            <a:r>
              <a:rPr lang="en-US" dirty="0"/>
              <a:t>1/1 $ 100,000					      31/12  $10,000</a:t>
            </a:r>
          </a:p>
          <a:p>
            <a:pPr marL="0" indent="0">
              <a:buNone/>
            </a:pPr>
            <a:r>
              <a:rPr lang="en-US" dirty="0"/>
              <a:t>				        Accumulated Dep</a:t>
            </a:r>
          </a:p>
          <a:p>
            <a:pPr marL="0" indent="0">
              <a:buNone/>
            </a:pPr>
            <a:r>
              <a:rPr lang="en-US" dirty="0"/>
              <a:t>						 31/12 $10,000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9AA0438-0378-2E9E-8B40-F91335C758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987556"/>
              </p:ext>
            </p:extLst>
          </p:nvPr>
        </p:nvGraphicFramePr>
        <p:xfrm>
          <a:off x="1713947" y="971458"/>
          <a:ext cx="8128000" cy="10109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614732295"/>
                    </a:ext>
                  </a:extLst>
                </a:gridCol>
                <a:gridCol w="2906644">
                  <a:extLst>
                    <a:ext uri="{9D8B030D-6E8A-4147-A177-3AD203B41FA5}">
                      <a16:colId xmlns:a16="http://schemas.microsoft.com/office/drawing/2014/main" val="2938749338"/>
                    </a:ext>
                  </a:extLst>
                </a:gridCol>
                <a:gridCol w="1157356">
                  <a:extLst>
                    <a:ext uri="{9D8B030D-6E8A-4147-A177-3AD203B41FA5}">
                      <a16:colId xmlns:a16="http://schemas.microsoft.com/office/drawing/2014/main" val="422672505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31849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Account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CREDIT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578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31/12/2021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Deprecation Exp A/c</a:t>
                      </a:r>
                    </a:p>
                    <a:p>
                      <a:r>
                        <a:rPr lang="en-US" dirty="0"/>
                        <a:t>          Accumulation Dep A/c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algn="ctr"/>
                      <a:r>
                        <a:rPr lang="en-US" dirty="0"/>
                        <a:t>10,000                                        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891489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5EA6A7B-71F9-4AD9-874C-9218379F457A}"/>
                  </a:ext>
                </a:extLst>
              </p14:cNvPr>
              <p14:cNvContentPartPr/>
              <p14:nvPr/>
            </p14:nvContentPartPr>
            <p14:xfrm>
              <a:off x="861021" y="3120506"/>
              <a:ext cx="337284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5EA6A7B-71F9-4AD9-874C-9218379F45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2021" y="3111866"/>
                <a:ext cx="33904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18AB6B5-3993-BAD7-FA00-A73C1D7CEF92}"/>
                  </a:ext>
                </a:extLst>
              </p14:cNvPr>
              <p14:cNvContentPartPr/>
              <p14:nvPr/>
            </p14:nvContentPartPr>
            <p14:xfrm>
              <a:off x="7646301" y="3120506"/>
              <a:ext cx="413460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18AB6B5-3993-BAD7-FA00-A73C1D7CEF9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37301" y="3111866"/>
                <a:ext cx="4152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A6DDFF4-1999-CA3A-FFED-941290807133}"/>
                  </a:ext>
                </a:extLst>
              </p14:cNvPr>
              <p14:cNvContentPartPr/>
              <p14:nvPr/>
            </p14:nvContentPartPr>
            <p14:xfrm>
              <a:off x="7449021" y="3120506"/>
              <a:ext cx="70092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A6DDFF4-1999-CA3A-FFED-9412908071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40021" y="3111866"/>
                <a:ext cx="7185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1FCB48C-4267-1C8F-D3D7-0223B9AA2654}"/>
                  </a:ext>
                </a:extLst>
              </p14:cNvPr>
              <p14:cNvContentPartPr/>
              <p14:nvPr/>
            </p14:nvContentPartPr>
            <p14:xfrm>
              <a:off x="4002021" y="4485626"/>
              <a:ext cx="381528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1FCB48C-4267-1C8F-D3D7-0223B9AA265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93021" y="4476626"/>
                <a:ext cx="38329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D0FF0C3-C409-B5EC-681C-417935BE9B86}"/>
                  </a:ext>
                </a:extLst>
              </p14:cNvPr>
              <p14:cNvContentPartPr/>
              <p14:nvPr/>
            </p14:nvContentPartPr>
            <p14:xfrm>
              <a:off x="2486061" y="3140306"/>
              <a:ext cx="41400" cy="23446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D0FF0C3-C409-B5EC-681C-417935BE9B8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77061" y="3131306"/>
                <a:ext cx="59040" cy="236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1463C26-76A8-EF60-5D85-F423341A2F30}"/>
                  </a:ext>
                </a:extLst>
              </p14:cNvPr>
              <p14:cNvContentPartPr/>
              <p14:nvPr/>
            </p14:nvContentPartPr>
            <p14:xfrm>
              <a:off x="5871141" y="4505066"/>
              <a:ext cx="36360" cy="20664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1463C26-76A8-EF60-5D85-F423341A2F3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862501" y="4496066"/>
                <a:ext cx="54000" cy="20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E124C1F-64BA-61F0-3352-F78F592BDD00}"/>
                  </a:ext>
                </a:extLst>
              </p14:cNvPr>
              <p14:cNvContentPartPr/>
              <p14:nvPr/>
            </p14:nvContentPartPr>
            <p14:xfrm>
              <a:off x="9613341" y="3139946"/>
              <a:ext cx="43200" cy="24512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E124C1F-64BA-61F0-3352-F78F592BDD0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604341" y="3130946"/>
                <a:ext cx="60840" cy="2468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4C6F22D2-91FA-5DB1-91F3-F3551626D305}"/>
              </a:ext>
            </a:extLst>
          </p:cNvPr>
          <p:cNvGrpSpPr/>
          <p:nvPr/>
        </p:nvGrpSpPr>
        <p:grpSpPr>
          <a:xfrm>
            <a:off x="7049781" y="4320026"/>
            <a:ext cx="119520" cy="119160"/>
            <a:chOff x="7049781" y="4320026"/>
            <a:chExt cx="119520" cy="11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A3384CB-2EB3-E925-7B70-63CD9E40918D}"/>
                    </a:ext>
                  </a:extLst>
                </p14:cNvPr>
                <p14:cNvContentPartPr/>
                <p14:nvPr/>
              </p14:nvContentPartPr>
              <p14:xfrm>
                <a:off x="7168941" y="4436666"/>
                <a:ext cx="360" cy="25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A3384CB-2EB3-E925-7B70-63CD9E40918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160301" y="4428026"/>
                  <a:ext cx="180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DE7240C-F295-6EB9-30F8-162C75783108}"/>
                    </a:ext>
                  </a:extLst>
                </p14:cNvPr>
                <p14:cNvContentPartPr/>
                <p14:nvPr/>
              </p14:nvContentPartPr>
              <p14:xfrm>
                <a:off x="7049781" y="4320026"/>
                <a:ext cx="3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DE7240C-F295-6EB9-30F8-162C7578310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040781" y="431102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557FA80-AC26-A526-3DF9-8AAACB0A7780}"/>
                    </a:ext>
                  </a:extLst>
                </p14:cNvPr>
                <p14:cNvContentPartPr/>
                <p14:nvPr/>
              </p14:nvContentPartPr>
              <p14:xfrm>
                <a:off x="7049781" y="4320026"/>
                <a:ext cx="36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557FA80-AC26-A526-3DF9-8AAACB0A778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040781" y="431102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1483B92-6964-34E6-8657-BB2205434C33}"/>
                  </a:ext>
                </a:extLst>
              </p14:cNvPr>
              <p14:cNvContentPartPr/>
              <p14:nvPr/>
            </p14:nvContentPartPr>
            <p14:xfrm>
              <a:off x="8772741" y="176186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1483B92-6964-34E6-8657-BB2205434C3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764101" y="175322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1185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1AD7C-B2EE-C1AC-04B5-D1F4AB8AB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Depreciation of Asset :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99046C6-C083-C2B7-0150-5C23AB9E39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057249"/>
              </p:ext>
            </p:extLst>
          </p:nvPr>
        </p:nvGraphicFramePr>
        <p:xfrm>
          <a:off x="993912" y="2120348"/>
          <a:ext cx="10098155" cy="246863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019631">
                  <a:extLst>
                    <a:ext uri="{9D8B030D-6E8A-4147-A177-3AD203B41FA5}">
                      <a16:colId xmlns:a16="http://schemas.microsoft.com/office/drawing/2014/main" val="1160302173"/>
                    </a:ext>
                  </a:extLst>
                </a:gridCol>
                <a:gridCol w="2019631">
                  <a:extLst>
                    <a:ext uri="{9D8B030D-6E8A-4147-A177-3AD203B41FA5}">
                      <a16:colId xmlns:a16="http://schemas.microsoft.com/office/drawing/2014/main" val="3197330425"/>
                    </a:ext>
                  </a:extLst>
                </a:gridCol>
                <a:gridCol w="2019631">
                  <a:extLst>
                    <a:ext uri="{9D8B030D-6E8A-4147-A177-3AD203B41FA5}">
                      <a16:colId xmlns:a16="http://schemas.microsoft.com/office/drawing/2014/main" val="1396470206"/>
                    </a:ext>
                  </a:extLst>
                </a:gridCol>
                <a:gridCol w="2019631">
                  <a:extLst>
                    <a:ext uri="{9D8B030D-6E8A-4147-A177-3AD203B41FA5}">
                      <a16:colId xmlns:a16="http://schemas.microsoft.com/office/drawing/2014/main" val="1879090436"/>
                    </a:ext>
                  </a:extLst>
                </a:gridCol>
                <a:gridCol w="2019631">
                  <a:extLst>
                    <a:ext uri="{9D8B030D-6E8A-4147-A177-3AD203B41FA5}">
                      <a16:colId xmlns:a16="http://schemas.microsoft.com/office/drawing/2014/main" val="1931740948"/>
                    </a:ext>
                  </a:extLst>
                </a:gridCol>
              </a:tblGrid>
              <a:tr h="60007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Jan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Dec 31/2021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Dec 31/2022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Dec 31/2023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707648"/>
                  </a:ext>
                </a:extLst>
              </a:tr>
              <a:tr h="6000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Equipment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$ 100,000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$ 100,000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991682"/>
                  </a:ext>
                </a:extLst>
              </a:tr>
              <a:tr h="6684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Accumulated Depreciation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(10,000)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(20,000)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(30,000)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071398"/>
                  </a:ext>
                </a:extLst>
              </a:tr>
              <a:tr h="6000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Book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$90,000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$80,000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$70,000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292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50227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B8E96-47A8-E34D-6ED7-7ECFA3B71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838"/>
            <a:ext cx="10515600" cy="1325563"/>
          </a:xfrm>
        </p:spPr>
        <p:txBody>
          <a:bodyPr/>
          <a:lstStyle/>
          <a:p>
            <a:r>
              <a:rPr lang="en-US" sz="2800" dirty="0">
                <a:latin typeface="+mn-lt"/>
                <a:ea typeface="+mn-ea"/>
                <a:cs typeface="+mn-cs"/>
              </a:rPr>
              <a:t>2.5.3) Unearned Revenue: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BED90-4768-06C2-EC34-5EBF440A2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8470"/>
            <a:ext cx="11208026" cy="5658678"/>
          </a:xfrm>
        </p:spPr>
        <p:txBody>
          <a:bodyPr/>
          <a:lstStyle/>
          <a:p>
            <a:r>
              <a:rPr lang="en-US" dirty="0"/>
              <a:t>On October 1,2021 UAA Sold 1000 Tickets for it’s 20 Home matches for   $100 each                                                              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 December 31, UAA has Played 10 of its Gamed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A14CF9F-D9EC-58A9-3257-79F21B9696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323594"/>
              </p:ext>
            </p:extLst>
          </p:nvPr>
        </p:nvGraphicFramePr>
        <p:xfrm>
          <a:off x="2032000" y="2389440"/>
          <a:ext cx="8128000" cy="10109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22544954"/>
                    </a:ext>
                  </a:extLst>
                </a:gridCol>
                <a:gridCol w="2959652">
                  <a:extLst>
                    <a:ext uri="{9D8B030D-6E8A-4147-A177-3AD203B41FA5}">
                      <a16:colId xmlns:a16="http://schemas.microsoft.com/office/drawing/2014/main" val="3905679601"/>
                    </a:ext>
                  </a:extLst>
                </a:gridCol>
                <a:gridCol w="1444487">
                  <a:extLst>
                    <a:ext uri="{9D8B030D-6E8A-4147-A177-3AD203B41FA5}">
                      <a16:colId xmlns:a16="http://schemas.microsoft.com/office/drawing/2014/main" val="104091663"/>
                    </a:ext>
                  </a:extLst>
                </a:gridCol>
                <a:gridCol w="1691861">
                  <a:extLst>
                    <a:ext uri="{9D8B030D-6E8A-4147-A177-3AD203B41FA5}">
                      <a16:colId xmlns:a16="http://schemas.microsoft.com/office/drawing/2014/main" val="278169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Account Type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CREDIT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069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01/10/2021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Cash A/c</a:t>
                      </a:r>
                    </a:p>
                    <a:p>
                      <a:r>
                        <a:rPr lang="en-US" dirty="0"/>
                        <a:t>       Unearned Revenue A/c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algn="ctr"/>
                      <a:r>
                        <a:rPr lang="en-US" dirty="0"/>
                        <a:t>100,000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666760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CC002B7-BD4F-75E3-C3E8-25028F271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842138"/>
              </p:ext>
            </p:extLst>
          </p:nvPr>
        </p:nvGraphicFramePr>
        <p:xfrm>
          <a:off x="2032000" y="4777850"/>
          <a:ext cx="8128000" cy="10109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09844509"/>
                    </a:ext>
                  </a:extLst>
                </a:gridCol>
                <a:gridCol w="2628348">
                  <a:extLst>
                    <a:ext uri="{9D8B030D-6E8A-4147-A177-3AD203B41FA5}">
                      <a16:colId xmlns:a16="http://schemas.microsoft.com/office/drawing/2014/main" val="3113625438"/>
                    </a:ext>
                  </a:extLst>
                </a:gridCol>
                <a:gridCol w="1435652">
                  <a:extLst>
                    <a:ext uri="{9D8B030D-6E8A-4147-A177-3AD203B41FA5}">
                      <a16:colId xmlns:a16="http://schemas.microsoft.com/office/drawing/2014/main" val="183437927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87197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Account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CREDIT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454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31/12/2021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Unearned Revenue A/c</a:t>
                      </a:r>
                    </a:p>
                    <a:p>
                      <a:r>
                        <a:rPr lang="en-US" dirty="0"/>
                        <a:t>              Revenue A/c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50,000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algn="ctr"/>
                      <a:r>
                        <a:rPr lang="en-US" dirty="0"/>
                        <a:t>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81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28384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EC0D6-AC42-5083-FC8E-48226C060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sz="2800" dirty="0">
                <a:latin typeface="+mn-lt"/>
                <a:ea typeface="+mn-ea"/>
                <a:cs typeface="+mn-cs"/>
              </a:rPr>
              <a:t>The Balance Of the Accounts: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CFF2F-B48A-AA52-827D-A5A971984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59" y="1232452"/>
            <a:ext cx="11594019" cy="551290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DR		CASH		CR			DR	Unearned Revenue     CR</a:t>
            </a:r>
          </a:p>
          <a:p>
            <a:pPr marL="0" indent="0">
              <a:buNone/>
            </a:pPr>
            <a:r>
              <a:rPr lang="en-US" dirty="0"/>
              <a:t>01/10 $100,000								</a:t>
            </a:r>
            <a:r>
              <a:rPr lang="en-US" sz="2000" dirty="0"/>
              <a:t>01/10 $100,000</a:t>
            </a:r>
          </a:p>
          <a:p>
            <a:pPr marL="0" indent="0">
              <a:buNone/>
            </a:pPr>
            <a:r>
              <a:rPr lang="en-US" dirty="0"/>
              <a:t>							31/12 $50,000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DR	Earned Revenue          CR              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                                           31/12 $50,000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70930CA-0426-4223-EEEB-253A5BCB1C6B}"/>
                  </a:ext>
                </a:extLst>
              </p14:cNvPr>
              <p14:cNvContentPartPr/>
              <p14:nvPr/>
            </p14:nvContentPartPr>
            <p14:xfrm>
              <a:off x="993861" y="1760426"/>
              <a:ext cx="373500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70930CA-0426-4223-EEEB-253A5BCB1C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861" y="1751426"/>
                <a:ext cx="3752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C624BEC-6D71-F094-6263-5D408ACDCA45}"/>
                  </a:ext>
                </a:extLst>
              </p14:cNvPr>
              <p14:cNvContentPartPr/>
              <p14:nvPr/>
            </p14:nvContentPartPr>
            <p14:xfrm>
              <a:off x="7341381" y="1760426"/>
              <a:ext cx="43851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C624BEC-6D71-F094-6263-5D408ACDCA4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32381" y="1751426"/>
                <a:ext cx="4402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710BEF8-3442-F11B-010B-7E7BF3DAA847}"/>
                  </a:ext>
                </a:extLst>
              </p14:cNvPr>
              <p14:cNvContentPartPr/>
              <p14:nvPr/>
            </p14:nvContentPartPr>
            <p14:xfrm>
              <a:off x="1603341" y="4238666"/>
              <a:ext cx="43581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710BEF8-3442-F11B-010B-7E7BF3DAA84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94341" y="4229666"/>
                <a:ext cx="4375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F90BAC9-68F9-5145-4062-9AE750864D90}"/>
                  </a:ext>
                </a:extLst>
              </p14:cNvPr>
              <p14:cNvContentPartPr/>
              <p14:nvPr/>
            </p14:nvContentPartPr>
            <p14:xfrm>
              <a:off x="9529461" y="1761506"/>
              <a:ext cx="46080" cy="26110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F90BAC9-68F9-5145-4062-9AE750864D9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520461" y="1752506"/>
                <a:ext cx="63720" cy="262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A1485D1-E95F-2667-99E4-A36D1BBB92D5}"/>
                  </a:ext>
                </a:extLst>
              </p14:cNvPr>
              <p14:cNvContentPartPr/>
              <p14:nvPr/>
            </p14:nvContentPartPr>
            <p14:xfrm>
              <a:off x="2951181" y="1775186"/>
              <a:ext cx="25920" cy="14580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A1485D1-E95F-2667-99E4-A36D1BBB92D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42181" y="1766546"/>
                <a:ext cx="43560" cy="147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680EB5D-C6B2-ED73-B364-17F59637097E}"/>
                  </a:ext>
                </a:extLst>
              </p14:cNvPr>
              <p14:cNvContentPartPr/>
              <p14:nvPr/>
            </p14:nvContentPartPr>
            <p14:xfrm>
              <a:off x="3827061" y="4266026"/>
              <a:ext cx="36720" cy="20822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680EB5D-C6B2-ED73-B364-17F59637097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818421" y="4257386"/>
                <a:ext cx="54360" cy="209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47601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16A88-107A-CFE2-F5F8-63043A86B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653"/>
            <a:ext cx="10515600" cy="1325563"/>
          </a:xfrm>
        </p:spPr>
        <p:txBody>
          <a:bodyPr/>
          <a:lstStyle/>
          <a:p>
            <a:r>
              <a:rPr lang="en-US" sz="2800" b="1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2.6) Closing Entries: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16EB8-91DD-52EA-836E-648AD87C1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9529"/>
            <a:ext cx="11234530" cy="4982818"/>
          </a:xfrm>
        </p:spPr>
        <p:txBody>
          <a:bodyPr/>
          <a:lstStyle/>
          <a:p>
            <a:r>
              <a:rPr lang="en-US" dirty="0"/>
              <a:t>Real Accounts: Accounts that are not closed to zero balance at end of each accounting period like (</a:t>
            </a:r>
            <a:r>
              <a:rPr lang="en-US" dirty="0">
                <a:solidFill>
                  <a:srgbClr val="FF0000"/>
                </a:solidFill>
              </a:rPr>
              <a:t>Assets , Liabilities , Equity</a:t>
            </a:r>
            <a:r>
              <a:rPr lang="en-US" dirty="0"/>
              <a:t>) Accounts</a:t>
            </a:r>
          </a:p>
          <a:p>
            <a:r>
              <a:rPr lang="en-US" dirty="0"/>
              <a:t>Nominal Accounts: Accounts that are closed to zero balance at the of accounting period like ( </a:t>
            </a:r>
            <a:r>
              <a:rPr lang="en-US" dirty="0">
                <a:solidFill>
                  <a:srgbClr val="FF0000"/>
                </a:solidFill>
              </a:rPr>
              <a:t>Revenues , Expenses ,Dividends </a:t>
            </a:r>
            <a:r>
              <a:rPr lang="en-US" dirty="0"/>
              <a:t>) Accounts</a:t>
            </a:r>
          </a:p>
          <a:p>
            <a:endParaRPr lang="en-US" dirty="0"/>
          </a:p>
          <a:p>
            <a:r>
              <a:rPr lang="en-US" dirty="0"/>
              <a:t>Closing entries occurs with 3 process:</a:t>
            </a:r>
          </a:p>
          <a:p>
            <a:pPr marL="514350" indent="-514350">
              <a:buAutoNum type="alphaLcParenR"/>
            </a:pPr>
            <a:r>
              <a:rPr lang="en-US" dirty="0"/>
              <a:t>Close Revenues</a:t>
            </a:r>
          </a:p>
          <a:p>
            <a:pPr marL="514350" indent="-514350">
              <a:buAutoNum type="alphaLcParenR"/>
            </a:pPr>
            <a:r>
              <a:rPr lang="en-US" dirty="0"/>
              <a:t>Close Expenses</a:t>
            </a:r>
          </a:p>
          <a:p>
            <a:pPr marL="514350" indent="-514350">
              <a:buAutoNum type="alphaLcParenR"/>
            </a:pPr>
            <a:r>
              <a:rPr lang="en-US" dirty="0"/>
              <a:t>Close Dividends</a:t>
            </a:r>
          </a:p>
        </p:txBody>
      </p:sp>
    </p:spTree>
    <p:extLst>
      <p:ext uri="{BB962C8B-B14F-4D97-AF65-F5344CB8AC3E}">
        <p14:creationId xmlns:p14="http://schemas.microsoft.com/office/powerpoint/2010/main" val="8363818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618A3-8A31-1275-36AC-7F005ED49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sz="2800" dirty="0">
                <a:latin typeface="+mn-lt"/>
                <a:ea typeface="+mn-ea"/>
                <a:cs typeface="+mn-cs"/>
              </a:rPr>
              <a:t>A) Closing Revenue: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B44DF-AFD2-2D3D-562E-D83A63854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712"/>
            <a:ext cx="11181522" cy="540688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DR         Revenue	          CR		    DR       Retained Earnings      CR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FF0000"/>
                </a:solidFill>
              </a:rPr>
              <a:t>($100,000)       </a:t>
            </a:r>
            <a:r>
              <a:rPr lang="en-US" dirty="0"/>
              <a:t>$100,000                                                               $100,000             </a:t>
            </a:r>
          </a:p>
          <a:p>
            <a:pPr marL="0" indent="0">
              <a:buNone/>
            </a:pPr>
            <a:r>
              <a:rPr lang="en-US" dirty="0"/>
              <a:t>				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9463A3D-E912-61DD-D47B-A302D3650187}"/>
                  </a:ext>
                </a:extLst>
              </p14:cNvPr>
              <p14:cNvContentPartPr/>
              <p14:nvPr/>
            </p14:nvContentPartPr>
            <p14:xfrm>
              <a:off x="1258821" y="1735226"/>
              <a:ext cx="341784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9463A3D-E912-61DD-D47B-A302D36501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9821" y="1726226"/>
                <a:ext cx="34354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F1F3F8B-239F-E6B6-6E5F-CEE116CB73DF}"/>
                  </a:ext>
                </a:extLst>
              </p14:cNvPr>
              <p14:cNvContentPartPr/>
              <p14:nvPr/>
            </p14:nvContentPartPr>
            <p14:xfrm>
              <a:off x="7195581" y="1735226"/>
              <a:ext cx="3969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F1F3F8B-239F-E6B6-6E5F-CEE116CB73D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86581" y="1726226"/>
                <a:ext cx="3987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FB5E7DD-94EA-A828-0C98-4D56E62B1BD5}"/>
                  </a:ext>
                </a:extLst>
              </p14:cNvPr>
              <p14:cNvContentPartPr/>
              <p14:nvPr/>
            </p14:nvContentPartPr>
            <p14:xfrm>
              <a:off x="6798861" y="1735226"/>
              <a:ext cx="143100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FB5E7DD-94EA-A828-0C98-4D56E62B1BD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89861" y="1726226"/>
                <a:ext cx="1448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94FAB24-39DF-D0E5-8DBB-E012C0EA9C61}"/>
                  </a:ext>
                </a:extLst>
              </p14:cNvPr>
              <p14:cNvContentPartPr/>
              <p14:nvPr/>
            </p14:nvContentPartPr>
            <p14:xfrm>
              <a:off x="2739141" y="1735586"/>
              <a:ext cx="360" cy="21326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94FAB24-39DF-D0E5-8DBB-E012C0EA9C6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30501" y="1726586"/>
                <a:ext cx="18000" cy="215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56506BB-B79B-2F00-C46B-1067D0F1BE93}"/>
                  </a:ext>
                </a:extLst>
              </p14:cNvPr>
              <p14:cNvContentPartPr/>
              <p14:nvPr/>
            </p14:nvContentPartPr>
            <p14:xfrm>
              <a:off x="9047421" y="1761866"/>
              <a:ext cx="360" cy="21600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56506BB-B79B-2F00-C46B-1067D0F1BE9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38421" y="1753226"/>
                <a:ext cx="18000" cy="21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01FF008-15F4-9508-61FB-DCB591020686}"/>
                  </a:ext>
                </a:extLst>
              </p14:cNvPr>
              <p14:cNvContentPartPr/>
              <p14:nvPr/>
            </p14:nvContentPartPr>
            <p14:xfrm>
              <a:off x="3418461" y="1563146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01FF008-15F4-9508-61FB-DCB59102068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409461" y="1554146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67896636-A7B4-299B-BAF5-F5ECEB196F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563656"/>
              </p:ext>
            </p:extLst>
          </p:nvPr>
        </p:nvGraphicFramePr>
        <p:xfrm>
          <a:off x="2138018" y="4572052"/>
          <a:ext cx="8128000" cy="10109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83643532"/>
                    </a:ext>
                  </a:extLst>
                </a:gridCol>
                <a:gridCol w="2734365">
                  <a:extLst>
                    <a:ext uri="{9D8B030D-6E8A-4147-A177-3AD203B41FA5}">
                      <a16:colId xmlns:a16="http://schemas.microsoft.com/office/drawing/2014/main" val="525076089"/>
                    </a:ext>
                  </a:extLst>
                </a:gridCol>
                <a:gridCol w="1329635">
                  <a:extLst>
                    <a:ext uri="{9D8B030D-6E8A-4147-A177-3AD203B41FA5}">
                      <a16:colId xmlns:a16="http://schemas.microsoft.com/office/drawing/2014/main" val="254054636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79380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Account Type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CREDIT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093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Revenue A/c</a:t>
                      </a:r>
                    </a:p>
                    <a:p>
                      <a:r>
                        <a:rPr lang="en-US" dirty="0"/>
                        <a:t>         Retained earnings A/c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/>
                        <a:t>100,000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120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46772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279A0-3F94-2D2F-54E0-11D892D40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sz="2800" dirty="0">
                <a:latin typeface="+mn-lt"/>
                <a:ea typeface="+mn-ea"/>
                <a:cs typeface="+mn-cs"/>
              </a:rPr>
              <a:t>B) Closing Expense: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217C4-A997-E00A-E349-173A4CE87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1312"/>
            <a:ext cx="11261035" cy="52642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DR               Expense	     CR			DR       Retained earnings        CR</a:t>
            </a:r>
          </a:p>
          <a:p>
            <a:pPr marL="0" indent="0">
              <a:buNone/>
            </a:pPr>
            <a:r>
              <a:rPr lang="en-US" dirty="0"/>
              <a:t>$60,000		</a:t>
            </a:r>
            <a:r>
              <a:rPr lang="en-US" dirty="0">
                <a:solidFill>
                  <a:srgbClr val="FF0000"/>
                </a:solidFill>
              </a:rPr>
              <a:t>($60,000)                                 ($60,000)                 </a:t>
            </a:r>
            <a:r>
              <a:rPr lang="en-US" dirty="0"/>
              <a:t>$100,000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                       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                                                                             TOTAL BAL: $40,000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C271434-8275-0F2E-E8B8-09BFBF7870BF}"/>
              </a:ext>
            </a:extLst>
          </p:cNvPr>
          <p:cNvGrpSpPr/>
          <p:nvPr/>
        </p:nvGrpSpPr>
        <p:grpSpPr>
          <a:xfrm>
            <a:off x="1061181" y="1943666"/>
            <a:ext cx="4249080" cy="360"/>
            <a:chOff x="1061181" y="1943666"/>
            <a:chExt cx="424908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97CFDE2-CCE6-CF86-C792-5112F9A2F26D}"/>
                    </a:ext>
                  </a:extLst>
                </p14:cNvPr>
                <p14:cNvContentPartPr/>
                <p14:nvPr/>
              </p14:nvContentPartPr>
              <p14:xfrm>
                <a:off x="1324701" y="1943666"/>
                <a:ext cx="39855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97CFDE2-CCE6-CF86-C792-5112F9A2F26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16061" y="1935026"/>
                  <a:ext cx="40032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9C6DB83-A7F5-D63C-1487-5F6929475F29}"/>
                    </a:ext>
                  </a:extLst>
                </p14:cNvPr>
                <p14:cNvContentPartPr/>
                <p14:nvPr/>
              </p14:nvContentPartPr>
              <p14:xfrm>
                <a:off x="1061181" y="1943666"/>
                <a:ext cx="30348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9C6DB83-A7F5-D63C-1487-5F6929475F2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52181" y="1935026"/>
                  <a:ext cx="32112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C7FE2AF-1F4E-8A51-B129-BF5EB776E2DB}"/>
                  </a:ext>
                </a:extLst>
              </p14:cNvPr>
              <p14:cNvContentPartPr/>
              <p14:nvPr/>
            </p14:nvContentPartPr>
            <p14:xfrm>
              <a:off x="7301781" y="1943666"/>
              <a:ext cx="4662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C7FE2AF-1F4E-8A51-B129-BF5EB776E2D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92781" y="1935026"/>
                <a:ext cx="4680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6565EEA-81CE-7A10-8A0B-5353F8F1855C}"/>
                  </a:ext>
                </a:extLst>
              </p14:cNvPr>
              <p14:cNvContentPartPr/>
              <p14:nvPr/>
            </p14:nvContentPartPr>
            <p14:xfrm>
              <a:off x="9491661" y="1927826"/>
              <a:ext cx="360" cy="285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6565EEA-81CE-7A10-8A0B-5353F8F1855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482661" y="1918826"/>
                <a:ext cx="1800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31B1680-0A17-2F03-E621-B4E579C843F1}"/>
                  </a:ext>
                </a:extLst>
              </p14:cNvPr>
              <p14:cNvContentPartPr/>
              <p14:nvPr/>
            </p14:nvContentPartPr>
            <p14:xfrm>
              <a:off x="3011301" y="1960946"/>
              <a:ext cx="360" cy="28530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31B1680-0A17-2F03-E621-B4E579C843F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002301" y="1952306"/>
                <a:ext cx="18000" cy="287064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2671B7B4-B764-4E3F-E5C0-C048688E98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577501"/>
              </p:ext>
            </p:extLst>
          </p:nvPr>
        </p:nvGraphicFramePr>
        <p:xfrm>
          <a:off x="2138017" y="5364813"/>
          <a:ext cx="8128000" cy="10109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062667859"/>
                    </a:ext>
                  </a:extLst>
                </a:gridCol>
                <a:gridCol w="2615096">
                  <a:extLst>
                    <a:ext uri="{9D8B030D-6E8A-4147-A177-3AD203B41FA5}">
                      <a16:colId xmlns:a16="http://schemas.microsoft.com/office/drawing/2014/main" val="1918126757"/>
                    </a:ext>
                  </a:extLst>
                </a:gridCol>
                <a:gridCol w="1448904">
                  <a:extLst>
                    <a:ext uri="{9D8B030D-6E8A-4147-A177-3AD203B41FA5}">
                      <a16:colId xmlns:a16="http://schemas.microsoft.com/office/drawing/2014/main" val="14381782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61131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Account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CREDIT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05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Retained earnings A/c</a:t>
                      </a:r>
                    </a:p>
                    <a:p>
                      <a:r>
                        <a:rPr lang="en-US" dirty="0"/>
                        <a:t>                       Expense A/c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algn="ctr"/>
                      <a:r>
                        <a:rPr lang="en-US" dirty="0"/>
                        <a:t>60,000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432679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26C2D4B-6C97-66FB-E8CC-79F44D18B1A9}"/>
                  </a:ext>
                </a:extLst>
              </p14:cNvPr>
              <p14:cNvContentPartPr/>
              <p14:nvPr/>
            </p14:nvContentPartPr>
            <p14:xfrm>
              <a:off x="9504621" y="1947626"/>
              <a:ext cx="360" cy="18738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26C2D4B-6C97-66FB-E8CC-79F44D18B1A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495981" y="1938986"/>
                <a:ext cx="18000" cy="18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14639CC-ADA1-6C52-4414-1BE61AD1B298}"/>
                  </a:ext>
                </a:extLst>
              </p14:cNvPr>
              <p14:cNvContentPartPr/>
              <p14:nvPr/>
            </p14:nvContentPartPr>
            <p14:xfrm>
              <a:off x="8891901" y="210638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14639CC-ADA1-6C52-4414-1BE61AD1B29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883261" y="209774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83814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F4E8E-1DD7-A6E6-B55B-B74281E80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sz="2800" dirty="0">
                <a:latin typeface="+mn-lt"/>
                <a:ea typeface="+mn-ea"/>
                <a:cs typeface="+mn-cs"/>
              </a:rPr>
              <a:t>C) Closing Dividends: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C77B9-C3C6-9711-C88B-E2FCE9DD1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1168270" cy="534852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DR          Dividends  	CR		DR	Retained earnings          CR</a:t>
            </a:r>
          </a:p>
          <a:p>
            <a:pPr marL="0" indent="0">
              <a:buNone/>
            </a:pPr>
            <a:r>
              <a:rPr lang="en-US" dirty="0"/>
              <a:t>$20,000	  </a:t>
            </a:r>
            <a:r>
              <a:rPr lang="en-US" dirty="0">
                <a:solidFill>
                  <a:srgbClr val="FF0000"/>
                </a:solidFill>
              </a:rPr>
              <a:t>($20,000)			     ($20,000)                    </a:t>
            </a:r>
            <a:r>
              <a:rPr lang="en-US" dirty="0"/>
              <a:t>$40,000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</a:t>
            </a:r>
            <a:r>
              <a:rPr lang="en-US" dirty="0">
                <a:solidFill>
                  <a:srgbClr val="FF0000"/>
                </a:solidFill>
              </a:rPr>
              <a:t>TOTAL BAL: $20,000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E82DDF1-A859-DA8E-6ACD-40D3C15415C0}"/>
                  </a:ext>
                </a:extLst>
              </p14:cNvPr>
              <p14:cNvContentPartPr/>
              <p14:nvPr/>
            </p14:nvContentPartPr>
            <p14:xfrm>
              <a:off x="1019781" y="1833866"/>
              <a:ext cx="379404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E82DDF1-A859-DA8E-6ACD-40D3C15415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0781" y="1825226"/>
                <a:ext cx="381168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9312DEDF-F33B-344C-DC98-625A04B06F3A}"/>
              </a:ext>
            </a:extLst>
          </p:cNvPr>
          <p:cNvGrpSpPr/>
          <p:nvPr/>
        </p:nvGrpSpPr>
        <p:grpSpPr>
          <a:xfrm>
            <a:off x="6529221" y="1833866"/>
            <a:ext cx="4375440" cy="360"/>
            <a:chOff x="6529221" y="1833866"/>
            <a:chExt cx="437544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6BB8BC9-A3C7-DD5F-C359-02591DD33C6D}"/>
                    </a:ext>
                  </a:extLst>
                </p14:cNvPr>
                <p14:cNvContentPartPr/>
                <p14:nvPr/>
              </p14:nvContentPartPr>
              <p14:xfrm>
                <a:off x="6718581" y="1833866"/>
                <a:ext cx="418608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6BB8BC9-A3C7-DD5F-C359-02591DD33C6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09941" y="1825226"/>
                  <a:ext cx="4203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B0F815A-1996-2328-3F6C-B0E1C42FA2BA}"/>
                    </a:ext>
                  </a:extLst>
                </p14:cNvPr>
                <p14:cNvContentPartPr/>
                <p14:nvPr/>
              </p14:nvContentPartPr>
              <p14:xfrm>
                <a:off x="6529221" y="1833866"/>
                <a:ext cx="64008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B0F815A-1996-2328-3F6C-B0E1C42FA2B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520581" y="1825226"/>
                  <a:ext cx="65772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F29D7EE-F09A-B139-0D29-BA1D94D392BB}"/>
                  </a:ext>
                </a:extLst>
              </p14:cNvPr>
              <p14:cNvContentPartPr/>
              <p14:nvPr/>
            </p14:nvContentPartPr>
            <p14:xfrm>
              <a:off x="2721861" y="1828466"/>
              <a:ext cx="360" cy="24926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F29D7EE-F09A-B139-0D29-BA1D94D392B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13221" y="1819826"/>
                <a:ext cx="18000" cy="251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39D878E-34AA-8349-2BCE-D1B3827BDA69}"/>
                  </a:ext>
                </a:extLst>
              </p14:cNvPr>
              <p14:cNvContentPartPr/>
              <p14:nvPr/>
            </p14:nvContentPartPr>
            <p14:xfrm>
              <a:off x="8804781" y="1855106"/>
              <a:ext cx="360" cy="17348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39D878E-34AA-8349-2BCE-D1B3827BDA6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795781" y="1846466"/>
                <a:ext cx="18000" cy="175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08807E1-BBC4-EF32-B593-E106A61FDA0E}"/>
                  </a:ext>
                </a:extLst>
              </p14:cNvPr>
              <p14:cNvContentPartPr/>
              <p14:nvPr/>
            </p14:nvContentPartPr>
            <p14:xfrm>
              <a:off x="2067021" y="1510586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08807E1-BBC4-EF32-B593-E106A61FDA0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58381" y="1501586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7B123484-1F17-8B26-E581-D0C4B6A0FF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228256"/>
              </p:ext>
            </p:extLst>
          </p:nvPr>
        </p:nvGraphicFramePr>
        <p:xfrm>
          <a:off x="1925983" y="5023775"/>
          <a:ext cx="8128000" cy="10109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056801937"/>
                    </a:ext>
                  </a:extLst>
                </a:gridCol>
                <a:gridCol w="3025913">
                  <a:extLst>
                    <a:ext uri="{9D8B030D-6E8A-4147-A177-3AD203B41FA5}">
                      <a16:colId xmlns:a16="http://schemas.microsoft.com/office/drawing/2014/main" val="3165097229"/>
                    </a:ext>
                  </a:extLst>
                </a:gridCol>
                <a:gridCol w="1457739">
                  <a:extLst>
                    <a:ext uri="{9D8B030D-6E8A-4147-A177-3AD203B41FA5}">
                      <a16:colId xmlns:a16="http://schemas.microsoft.com/office/drawing/2014/main" val="4073526377"/>
                    </a:ext>
                  </a:extLst>
                </a:gridCol>
                <a:gridCol w="1612348">
                  <a:extLst>
                    <a:ext uri="{9D8B030D-6E8A-4147-A177-3AD203B41FA5}">
                      <a16:colId xmlns:a16="http://schemas.microsoft.com/office/drawing/2014/main" val="20580367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ACCOUNT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CREDIT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88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Retained earnings A/c</a:t>
                      </a:r>
                    </a:p>
                    <a:p>
                      <a:r>
                        <a:rPr lang="en-US" dirty="0"/>
                        <a:t>                 Dividends A/c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algn="ctr"/>
                      <a:r>
                        <a:rPr lang="en-US" dirty="0"/>
                        <a:t>20,000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599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86078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B06B5-A242-F72F-CBFC-977B5EF4C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917" y="622852"/>
            <a:ext cx="10532165" cy="596492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2.7) Post to Adjust trial Balance: </a:t>
            </a:r>
          </a:p>
          <a:p>
            <a:pPr marL="0" indent="0">
              <a:buNone/>
            </a:pPr>
            <a:r>
              <a:rPr lang="en-US" dirty="0"/>
              <a:t>We  do this after we made the adjusting entries and close the nominal accounts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 2.8) Financial Statements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149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2D101109-EBC8-D9CD-C1FF-93C9E3D6B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35" y="654184"/>
            <a:ext cx="10439400" cy="1284751"/>
          </a:xfrm>
        </p:spPr>
        <p:txBody>
          <a:bodyPr>
            <a:normAutofit fontScale="90000"/>
          </a:bodyPr>
          <a:lstStyle/>
          <a:p>
            <a:r>
              <a:rPr lang="en-US" dirty="0"/>
              <a:t>General Accounting Equation:</a:t>
            </a:r>
            <a:br>
              <a:rPr lang="en-US" dirty="0"/>
            </a:br>
            <a:r>
              <a:rPr lang="en-US" dirty="0"/>
              <a:t>                                                    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37BF2E8-8AC4-B55A-4EC6-5C62279E1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825625"/>
            <a:ext cx="10439400" cy="421736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sz="4000" dirty="0"/>
          </a:p>
          <a:p>
            <a:pPr marL="0" indent="0">
              <a:buNone/>
            </a:pPr>
            <a:endParaRPr lang="en-US" sz="4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5F516FD6-8C7F-82F8-7C58-57ABC9EEA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483" y="2524539"/>
            <a:ext cx="1878588" cy="800084"/>
          </a:xfrm>
          <a:prstGeom prst="rect">
            <a:avLst/>
          </a:prstGeom>
          <a:solidFill>
            <a:srgbClr val="008000">
              <a:alpha val="50000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en-US" sz="2800" b="1" dirty="0">
                <a:solidFill>
                  <a:srgbClr val="000000"/>
                </a:solidFill>
              </a:rPr>
              <a:t>Assets</a:t>
            </a: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48FA262B-D8F2-F98B-2C23-D3C2FBDF4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3935" y="2524539"/>
            <a:ext cx="1878588" cy="800084"/>
          </a:xfrm>
          <a:prstGeom prst="rect">
            <a:avLst/>
          </a:prstGeom>
          <a:solidFill>
            <a:srgbClr val="008000">
              <a:alpha val="50000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en-US" sz="2800" b="1" dirty="0">
                <a:solidFill>
                  <a:srgbClr val="000000"/>
                </a:solidFill>
              </a:rPr>
              <a:t>Liabilities</a:t>
            </a:r>
          </a:p>
        </p:txBody>
      </p:sp>
      <p:sp>
        <p:nvSpPr>
          <p:cNvPr id="21" name="Rectangle 7">
            <a:extLst>
              <a:ext uri="{FF2B5EF4-FFF2-40B4-BE49-F238E27FC236}">
                <a16:creationId xmlns:a16="http://schemas.microsoft.com/office/drawing/2014/main" id="{687A4E1D-8043-273F-86DB-970891690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8493" y="2498657"/>
            <a:ext cx="1878588" cy="800084"/>
          </a:xfrm>
          <a:prstGeom prst="rect">
            <a:avLst/>
          </a:prstGeom>
          <a:solidFill>
            <a:srgbClr val="008000">
              <a:alpha val="50000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en-US" sz="2800" b="1" dirty="0">
                <a:solidFill>
                  <a:srgbClr val="000000"/>
                </a:solidFill>
              </a:rPr>
              <a:t>Owners’</a:t>
            </a:r>
          </a:p>
          <a:p>
            <a:pPr algn="ctr" eaLnBrk="0" hangingPunct="0"/>
            <a:r>
              <a:rPr lang="en-US" altLang="en-US" sz="2800" b="1" dirty="0">
                <a:solidFill>
                  <a:srgbClr val="000000"/>
                </a:solidFill>
              </a:rPr>
              <a:t>Equity</a:t>
            </a:r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9788DE24-7C5F-3B8A-E5A5-4872B4C9B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6311" y="2701235"/>
            <a:ext cx="378239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3200" b="1" dirty="0">
                <a:solidFill>
                  <a:srgbClr val="000000"/>
                </a:solidFill>
              </a:rPr>
              <a:t>=</a:t>
            </a:r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9DBA05F0-CA1B-7C8E-37F5-FEBD7CB42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5912" y="2633489"/>
            <a:ext cx="378239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3200" b="1" dirty="0">
                <a:solidFill>
                  <a:srgbClr val="000000"/>
                </a:solidFill>
              </a:rPr>
              <a:t>+</a:t>
            </a:r>
          </a:p>
        </p:txBody>
      </p:sp>
      <p:sp>
        <p:nvSpPr>
          <p:cNvPr id="24" name="Line 14">
            <a:extLst>
              <a:ext uri="{FF2B5EF4-FFF2-40B4-BE49-F238E27FC236}">
                <a16:creationId xmlns:a16="http://schemas.microsoft.com/office/drawing/2014/main" id="{6D1EBEF3-4587-3AEA-8CB0-06CA0D4E280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4135" y="3350039"/>
            <a:ext cx="0" cy="29541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5" name="Line 15">
            <a:extLst>
              <a:ext uri="{FF2B5EF4-FFF2-40B4-BE49-F238E27FC236}">
                <a16:creationId xmlns:a16="http://schemas.microsoft.com/office/drawing/2014/main" id="{31B7275D-B4FF-AED1-709D-3F5D51D04DC9}"/>
              </a:ext>
            </a:extLst>
          </p:cNvPr>
          <p:cNvSpPr>
            <a:spLocks noChangeShapeType="1"/>
          </p:cNvSpPr>
          <p:nvPr/>
        </p:nvSpPr>
        <p:spPr bwMode="auto">
          <a:xfrm>
            <a:off x="8479735" y="3350039"/>
            <a:ext cx="0" cy="29541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6" name="Line 16">
            <a:extLst>
              <a:ext uri="{FF2B5EF4-FFF2-40B4-BE49-F238E27FC236}">
                <a16:creationId xmlns:a16="http://schemas.microsoft.com/office/drawing/2014/main" id="{A7BF724E-EB01-A118-AAAE-F30BFD4274BB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5117" y="3655253"/>
            <a:ext cx="287461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" name="Line 17">
            <a:extLst>
              <a:ext uri="{FF2B5EF4-FFF2-40B4-BE49-F238E27FC236}">
                <a16:creationId xmlns:a16="http://schemas.microsoft.com/office/drawing/2014/main" id="{D6C9A254-2424-AC42-ABF9-52E77B59B22F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3152" y="3654839"/>
            <a:ext cx="0" cy="44312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8" name="Rectangle 33">
            <a:extLst>
              <a:ext uri="{FF2B5EF4-FFF2-40B4-BE49-F238E27FC236}">
                <a16:creationId xmlns:a16="http://schemas.microsoft.com/office/drawing/2014/main" id="{F35FAB01-B81A-7251-BB7B-8B90DC4E6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710" y="3876400"/>
            <a:ext cx="3742781" cy="2507152"/>
          </a:xfrm>
          <a:prstGeom prst="rect">
            <a:avLst/>
          </a:prstGeom>
          <a:solidFill>
            <a:schemeClr val="folHlink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en-US" sz="4400" b="1" dirty="0"/>
              <a:t>The Accounting                                        Equation</a:t>
            </a:r>
          </a:p>
          <a:p>
            <a:pPr algn="ctr"/>
            <a:r>
              <a:rPr lang="en-US" altLang="en-US" sz="4400" b="1" dirty="0"/>
              <a:t>A = L + OE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FB732E8-88CB-6F8B-EEA9-2552B1AC4D74}"/>
              </a:ext>
            </a:extLst>
          </p:cNvPr>
          <p:cNvSpPr/>
          <p:nvPr/>
        </p:nvSpPr>
        <p:spPr>
          <a:xfrm>
            <a:off x="5375476" y="4149657"/>
            <a:ext cx="3440464" cy="696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Source of financing</a:t>
            </a:r>
          </a:p>
        </p:txBody>
      </p:sp>
    </p:spTree>
    <p:extLst>
      <p:ext uri="{BB962C8B-B14F-4D97-AF65-F5344CB8AC3E}">
        <p14:creationId xmlns:p14="http://schemas.microsoft.com/office/powerpoint/2010/main" val="746103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4E9BB-1FF9-BC4B-0D8F-D0CA59B93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9600" dirty="0">
                <a:solidFill>
                  <a:srgbClr val="00B050"/>
                </a:solidFill>
              </a:rPr>
              <a:t>Financial Statements</a:t>
            </a:r>
          </a:p>
        </p:txBody>
      </p:sp>
    </p:spTree>
    <p:extLst>
      <p:ext uri="{BB962C8B-B14F-4D97-AF65-F5344CB8AC3E}">
        <p14:creationId xmlns:p14="http://schemas.microsoft.com/office/powerpoint/2010/main" val="30276666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B8912-8FE8-B3DC-EE1C-DACF07D7D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84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1) Income Statements: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6D31C-AF78-3303-F8A7-18A1096B1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765" y="1518409"/>
            <a:ext cx="11168270" cy="5146745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dirty="0"/>
              <a:t>A statement showing revenues and expenses for a period of time.</a:t>
            </a:r>
          </a:p>
          <a:p>
            <a:pPr marL="0" indent="0">
              <a:buNone/>
            </a:pPr>
            <a:endParaRPr lang="en-US" altLang="en-US" dirty="0"/>
          </a:p>
          <a:p>
            <a:pPr marL="457200" lvl="1" indent="-457200">
              <a:spcBef>
                <a:spcPts val="1000"/>
              </a:spcBef>
              <a:buFont typeface="Wingdings" panose="05000000000000000000" pitchFamily="2" charset="2"/>
              <a:buChar char="q"/>
            </a:pPr>
            <a:r>
              <a:rPr lang="en-US" altLang="en-US" sz="2800" b="1" dirty="0"/>
              <a:t>Revenues = Inflows of assets in exchange for products and services provided to customers.</a:t>
            </a:r>
          </a:p>
          <a:p>
            <a:pPr marL="0" lvl="1" indent="0">
              <a:spcBef>
                <a:spcPts val="1000"/>
              </a:spcBef>
              <a:buNone/>
            </a:pPr>
            <a:endParaRPr lang="en-US" altLang="en-US" sz="2800" b="1" dirty="0"/>
          </a:p>
          <a:p>
            <a:pPr marL="457200" lvl="1" indent="-457200">
              <a:spcBef>
                <a:spcPts val="1000"/>
              </a:spcBef>
              <a:buFont typeface="Wingdings" panose="05000000000000000000" pitchFamily="2" charset="2"/>
              <a:buChar char="q"/>
            </a:pPr>
            <a:r>
              <a:rPr lang="en-US" altLang="en-US" sz="2800" b="1" dirty="0"/>
              <a:t>Expenses = Outflows or the using up of assets that result from providing products and services to customers.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9684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C29AE-9A32-1091-BEFE-6A8146973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287" y="172278"/>
            <a:ext cx="11728174" cy="6520070"/>
          </a:xfrm>
        </p:spPr>
        <p:txBody>
          <a:bodyPr/>
          <a:lstStyle/>
          <a:p>
            <a:r>
              <a:rPr lang="en-US" dirty="0"/>
              <a:t>Income Statement =</a:t>
            </a:r>
          </a:p>
          <a:p>
            <a:pPr marL="0" indent="0">
              <a:buNone/>
            </a:pPr>
            <a:r>
              <a:rPr lang="en-US" dirty="0"/>
              <a:t>                  Net Sales – Cost of goods sold = Gross Profit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Gross Profit – Operating Expense = Income Before Tax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             Selling Expense                                   Marketing Expense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Income Before Tax – Income Tax = Net Income after Tax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554E650-C4DD-DAF1-CDF0-D1325495A91D}"/>
                  </a:ext>
                </a:extLst>
              </p14:cNvPr>
              <p14:cNvContentPartPr/>
              <p14:nvPr/>
            </p14:nvContentPartPr>
            <p14:xfrm>
              <a:off x="5202261" y="2106386"/>
              <a:ext cx="360" cy="1064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554E650-C4DD-DAF1-CDF0-D1325495A9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93621" y="2097746"/>
                <a:ext cx="18000" cy="10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69F4229-214D-501B-D5F7-5929F18F7134}"/>
                  </a:ext>
                </a:extLst>
              </p14:cNvPr>
              <p14:cNvContentPartPr/>
              <p14:nvPr/>
            </p14:nvContentPartPr>
            <p14:xfrm>
              <a:off x="2352501" y="3194306"/>
              <a:ext cx="562320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69F4229-214D-501B-D5F7-5929F18F713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43501" y="3185666"/>
                <a:ext cx="56408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AB16C1C-5200-B9EE-D3A3-606D780E4280}"/>
                  </a:ext>
                </a:extLst>
              </p14:cNvPr>
              <p14:cNvContentPartPr/>
              <p14:nvPr/>
            </p14:nvContentPartPr>
            <p14:xfrm>
              <a:off x="7990461" y="3219866"/>
              <a:ext cx="360" cy="9446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AB16C1C-5200-B9EE-D3A3-606D780E428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81461" y="3211226"/>
                <a:ext cx="18000" cy="9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BBEE687-680C-A456-2BDE-88EB8D7BDAC4}"/>
                  </a:ext>
                </a:extLst>
              </p14:cNvPr>
              <p14:cNvContentPartPr/>
              <p14:nvPr/>
            </p14:nvContentPartPr>
            <p14:xfrm>
              <a:off x="2371581" y="3206546"/>
              <a:ext cx="360" cy="9345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BBEE687-680C-A456-2BDE-88EB8D7BDAC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62581" y="3197546"/>
                <a:ext cx="18000" cy="95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08286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C8925-6DE1-4B81-DCFD-7459016FB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099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2) Statement of Change equity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FEEAC-3505-0F15-239D-35C48E6EB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6278"/>
            <a:ext cx="11035748" cy="4955623"/>
          </a:xfrm>
        </p:spPr>
        <p:txBody>
          <a:bodyPr/>
          <a:lstStyle/>
          <a:p>
            <a:r>
              <a:rPr lang="en-US" altLang="en-US" dirty="0"/>
              <a:t>A statement showing additions to (net income) and deductions from (net loss, dividends) the Retained Earnings account.</a:t>
            </a:r>
            <a:endParaRPr lang="en-US" altLang="en-US" sz="3600" dirty="0"/>
          </a:p>
          <a:p>
            <a:endParaRPr lang="en-US" dirty="0"/>
          </a:p>
        </p:txBody>
      </p:sp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id="{EC41ED32-E045-F7E0-5966-6104E72FB0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9668558"/>
              </p:ext>
            </p:extLst>
          </p:nvPr>
        </p:nvGraphicFramePr>
        <p:xfrm>
          <a:off x="1464365" y="2712693"/>
          <a:ext cx="8753061" cy="3912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2981551" imgH="1895716" progId="Excel.Sheet.8">
                  <p:embed/>
                </p:oleObj>
              </mc:Choice>
              <mc:Fallback>
                <p:oleObj name="Worksheet" r:id="rId2" imgW="2981551" imgH="1895716" progId="Excel.Sheet.8">
                  <p:embed/>
                  <p:pic>
                    <p:nvPicPr>
                      <p:cNvPr id="122882" name="Object 2">
                        <a:extLst>
                          <a:ext uri="{FF2B5EF4-FFF2-40B4-BE49-F238E27FC236}">
                            <a16:creationId xmlns:a16="http://schemas.microsoft.com/office/drawing/2014/main" id="{1A319B8A-FA44-FDF0-EDDD-54C11D1560E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18843"/>
                      <a:stretch>
                        <a:fillRect/>
                      </a:stretch>
                    </p:blipFill>
                    <p:spPr bwMode="auto">
                      <a:xfrm>
                        <a:off x="1464365" y="2712693"/>
                        <a:ext cx="8753061" cy="3912704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 w="12700">
                        <a:solidFill>
                          <a:srgbClr val="41414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17860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7FB91-71DC-FC55-1ADC-B5D9FE987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409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3) Balance Sheet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1DB8D-93B2-F517-88D6-A43237F64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971"/>
            <a:ext cx="11088757" cy="5121619"/>
          </a:xfrm>
        </p:spPr>
        <p:txBody>
          <a:bodyPr/>
          <a:lstStyle/>
          <a:p>
            <a:r>
              <a:rPr lang="en-US" altLang="en-US" dirty="0"/>
              <a:t>A statement showing the balances in asset, liability, and equity accounts at a point in time.</a:t>
            </a:r>
          </a:p>
          <a:p>
            <a:endParaRPr lang="en-US" altLang="en-US" sz="3600" dirty="0"/>
          </a:p>
          <a:p>
            <a:pPr marL="0" indent="0">
              <a:buNone/>
            </a:pPr>
            <a:endParaRPr lang="en-US" altLang="en-US" sz="3600" dirty="0"/>
          </a:p>
          <a:p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439F594-C9FD-3A55-54DC-09E338B86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4632" y="3016250"/>
            <a:ext cx="1892300" cy="825500"/>
          </a:xfrm>
          <a:prstGeom prst="rect">
            <a:avLst/>
          </a:prstGeom>
          <a:solidFill>
            <a:srgbClr val="008000">
              <a:alpha val="50000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en-US" sz="2800" b="1" dirty="0">
                <a:solidFill>
                  <a:srgbClr val="000000"/>
                </a:solidFill>
              </a:rPr>
              <a:t>Assets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CE403194-0ADE-8FCE-3760-50AFE8125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2364" y="3136291"/>
            <a:ext cx="3810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3200" b="1" dirty="0">
                <a:solidFill>
                  <a:srgbClr val="000000"/>
                </a:solidFill>
              </a:rPr>
              <a:t>=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6530052-770E-B995-ABBB-33C0D50EA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6710" y="3016250"/>
            <a:ext cx="1892300" cy="825500"/>
          </a:xfrm>
          <a:prstGeom prst="rect">
            <a:avLst/>
          </a:prstGeom>
          <a:solidFill>
            <a:srgbClr val="008000">
              <a:alpha val="50000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en-US" sz="2800" b="1" dirty="0">
                <a:solidFill>
                  <a:srgbClr val="000000"/>
                </a:solidFill>
              </a:rPr>
              <a:t>Liabilities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16A6C71C-1CEA-E3A8-D07F-967BE10D3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4614" y="3142271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3200" b="1" dirty="0">
                <a:solidFill>
                  <a:srgbClr val="000000"/>
                </a:solidFill>
              </a:rPr>
              <a:t>+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7BD5E0-DE11-181D-7BE0-FFAB058DB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1218" y="3013260"/>
            <a:ext cx="1892300" cy="825500"/>
          </a:xfrm>
          <a:prstGeom prst="rect">
            <a:avLst/>
          </a:prstGeom>
          <a:solidFill>
            <a:srgbClr val="008000">
              <a:alpha val="50000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en-US" sz="2800" b="1" dirty="0">
                <a:solidFill>
                  <a:srgbClr val="000000"/>
                </a:solidFill>
              </a:rPr>
              <a:t>Owners’</a:t>
            </a:r>
          </a:p>
          <a:p>
            <a:pPr algn="ctr" eaLnBrk="0" hangingPunct="0"/>
            <a:r>
              <a:rPr lang="en-US" altLang="en-US" sz="2800" b="1" dirty="0">
                <a:solidFill>
                  <a:srgbClr val="000000"/>
                </a:solidFill>
              </a:rPr>
              <a:t>Equity</a:t>
            </a:r>
          </a:p>
        </p:txBody>
      </p:sp>
    </p:spTree>
    <p:extLst>
      <p:ext uri="{BB962C8B-B14F-4D97-AF65-F5344CB8AC3E}">
        <p14:creationId xmlns:p14="http://schemas.microsoft.com/office/powerpoint/2010/main" val="18647256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3AEB4-5A29-964C-BEB5-3DC770019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sz="2800" dirty="0">
                <a:latin typeface="+mn-lt"/>
                <a:ea typeface="+mn-ea"/>
                <a:cs typeface="+mn-cs"/>
              </a:rPr>
              <a:t>3.1) Current Asset: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078FC-A958-972B-6C91-45CB9C4AA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dirty="0"/>
              <a:t>Cash and other assets that are expected to be converted to cash within a year.</a:t>
            </a:r>
          </a:p>
          <a:p>
            <a:pPr marL="0" indent="0">
              <a:spcBef>
                <a:spcPct val="0"/>
              </a:spcBef>
              <a:buNone/>
            </a:pPr>
            <a:endParaRPr lang="en-US" dirty="0"/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Examples: </a:t>
            </a:r>
          </a:p>
          <a:p>
            <a:pPr lvl="5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Cash</a:t>
            </a:r>
          </a:p>
          <a:p>
            <a:pPr lvl="5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Accounts Receivables</a:t>
            </a:r>
          </a:p>
          <a:p>
            <a:pPr lvl="5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Supplies</a:t>
            </a:r>
          </a:p>
          <a:p>
            <a:pPr lvl="5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Inventory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3169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6A572-2625-C005-EDC5-913B85165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586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  <a:ea typeface="+mn-ea"/>
                <a:cs typeface="+mn-cs"/>
              </a:rPr>
              <a:t>3.2) Non Current Asset: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D7D52-3AC7-3C3F-9255-BBB507FBD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09530"/>
            <a:ext cx="11128513" cy="4916557"/>
          </a:xfrm>
        </p:spPr>
        <p:txBody>
          <a:bodyPr/>
          <a:lstStyle/>
          <a:p>
            <a:r>
              <a:rPr lang="en-US" dirty="0"/>
              <a:t>Cash and other assets that are expected to be converted to cash within                            Long Term (more than a Year)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Total Asset  = Current Asset + Non Current Asset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62A0F11-681E-62CD-B1F2-D3546B38F0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33656"/>
              </p:ext>
            </p:extLst>
          </p:nvPr>
        </p:nvGraphicFramePr>
        <p:xfrm>
          <a:off x="1581426" y="2793751"/>
          <a:ext cx="8128000" cy="25603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12142235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25052026"/>
                    </a:ext>
                  </a:extLst>
                </a:gridCol>
                <a:gridCol w="1859722">
                  <a:extLst>
                    <a:ext uri="{9D8B030D-6E8A-4147-A177-3AD203B41FA5}">
                      <a16:colId xmlns:a16="http://schemas.microsoft.com/office/drawing/2014/main" val="4012643704"/>
                    </a:ext>
                  </a:extLst>
                </a:gridCol>
                <a:gridCol w="1391478">
                  <a:extLst>
                    <a:ext uri="{9D8B030D-6E8A-4147-A177-3AD203B41FA5}">
                      <a16:colId xmlns:a16="http://schemas.microsoft.com/office/drawing/2014/main" val="17726469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571079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Long Term Inv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Property and Plant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Intangible Asset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Other Assets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413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Land For future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Good Will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Notes Receivables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85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Building For future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Building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Trade 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475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Investment In Subsidiary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Furniture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Franchise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                        </a:t>
                      </a:r>
                    </a:p>
                    <a:p>
                      <a:pPr algn="ctr"/>
                      <a:r>
                        <a:rPr lang="en-US" dirty="0"/>
                        <a:t>                            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726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42451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BD989-4FEA-FA71-60B1-D65E2242F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sz="2800" dirty="0">
                <a:latin typeface="+mn-lt"/>
                <a:ea typeface="+mn-ea"/>
                <a:cs typeface="+mn-cs"/>
              </a:rPr>
              <a:t>3.3) Current Liabilities: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4A591-263A-5C5D-1887-1BAD6850A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117" y="1762540"/>
            <a:ext cx="11141765" cy="5208104"/>
          </a:xfrm>
        </p:spPr>
        <p:txBody>
          <a:bodyPr>
            <a:normAutofit fontScale="77500" lnSpcReduction="20000"/>
          </a:bodyPr>
          <a:lstStyle/>
          <a:p>
            <a:r>
              <a:rPr lang="en-US" sz="3600" dirty="0"/>
              <a:t>Obligations expected to be paid within one year.</a:t>
            </a:r>
          </a:p>
          <a:p>
            <a:pPr marL="0" indent="0">
              <a:buNone/>
            </a:pPr>
            <a:endParaRPr lang="en-US" sz="3000" dirty="0"/>
          </a:p>
          <a:p>
            <a:endParaRPr lang="en-US" dirty="0"/>
          </a:p>
          <a:p>
            <a:r>
              <a:rPr lang="en-US" sz="3600" dirty="0"/>
              <a:t>Examples: </a:t>
            </a:r>
          </a:p>
          <a:p>
            <a:pPr marL="0" indent="0">
              <a:buNone/>
            </a:pPr>
            <a:endParaRPr lang="en-US" sz="3600" dirty="0"/>
          </a:p>
          <a:p>
            <a:pPr lvl="4"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rgbClr val="FF0000"/>
                </a:solidFill>
              </a:rPr>
              <a:t>Accounts Payable                                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rgbClr val="FF0000"/>
                </a:solidFill>
              </a:rPr>
              <a:t>Tax Payable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 </a:t>
            </a:r>
          </a:p>
          <a:p>
            <a:pPr marL="1371600" lvl="3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sz="2800" dirty="0">
                <a:solidFill>
                  <a:srgbClr val="FF0000"/>
                </a:solidFill>
              </a:rPr>
              <a:t>                                                                                   </a:t>
            </a:r>
          </a:p>
          <a:p>
            <a:pPr marL="2286000" lvl="8" indent="-457200">
              <a:spcBef>
                <a:spcPts val="1000"/>
              </a:spcBef>
              <a:buFont typeface="Wingdings" panose="05000000000000000000" pitchFamily="2" charset="2"/>
              <a:buChar char="Ø"/>
            </a:pPr>
            <a:endParaRPr lang="en-US" sz="2800" dirty="0">
              <a:solidFill>
                <a:srgbClr val="FF0000"/>
              </a:solidFill>
            </a:endParaRPr>
          </a:p>
          <a:p>
            <a:pPr marL="1828800" lvl="8" indent="0">
              <a:spcBef>
                <a:spcPts val="1000"/>
              </a:spcBef>
              <a:buNone/>
            </a:pPr>
            <a:endParaRPr lang="en-US" sz="2800" dirty="0">
              <a:solidFill>
                <a:srgbClr val="FF0000"/>
              </a:solidFill>
            </a:endParaRPr>
          </a:p>
          <a:p>
            <a:pPr marL="1828800" lvl="8" indent="0">
              <a:spcBef>
                <a:spcPts val="1000"/>
              </a:spcBef>
              <a:buNone/>
            </a:pPr>
            <a:r>
              <a:rPr lang="en-US" sz="2800" dirty="0">
                <a:solidFill>
                  <a:srgbClr val="FF0000"/>
                </a:solidFill>
              </a:rPr>
              <a:t>                                   </a:t>
            </a:r>
          </a:p>
          <a:p>
            <a:pPr marL="1828800" lvl="8" indent="0">
              <a:spcBef>
                <a:spcPts val="1000"/>
              </a:spcBef>
              <a:buNone/>
            </a:pPr>
            <a:r>
              <a:rPr lang="en-US" sz="2800" dirty="0">
                <a:solidFill>
                  <a:srgbClr val="FF0000"/>
                </a:solidFill>
              </a:rPr>
              <a:t> </a:t>
            </a:r>
          </a:p>
          <a:p>
            <a:pPr marL="1828800" lvl="8" indent="0">
              <a:spcBef>
                <a:spcPts val="1000"/>
              </a:spcBef>
              <a:buNone/>
            </a:pPr>
            <a:endParaRPr lang="en-US" sz="2800" dirty="0">
              <a:solidFill>
                <a:srgbClr val="FF0000"/>
              </a:solidFill>
            </a:endParaRPr>
          </a:p>
          <a:p>
            <a:pPr marL="2286000" lvl="8" indent="-457200">
              <a:spcBef>
                <a:spcPts val="1000"/>
              </a:spcBef>
              <a:buFont typeface="Wingdings" panose="05000000000000000000" pitchFamily="2" charset="2"/>
              <a:buChar char="Ø"/>
            </a:pPr>
            <a:endParaRPr lang="en-US" sz="2800" dirty="0">
              <a:solidFill>
                <a:srgbClr val="FF0000"/>
              </a:solidFill>
            </a:endParaRPr>
          </a:p>
          <a:p>
            <a:pPr marL="2286000" lvl="8" indent="-457200">
              <a:spcBef>
                <a:spcPts val="1000"/>
              </a:spcBef>
              <a:buFont typeface="Wingdings" panose="05000000000000000000" pitchFamily="2" charset="2"/>
              <a:buChar char="Ø"/>
            </a:pP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4096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521D2-3253-5927-113E-3FF484556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748"/>
            <a:ext cx="10515600" cy="1325563"/>
          </a:xfrm>
        </p:spPr>
        <p:txBody>
          <a:bodyPr/>
          <a:lstStyle/>
          <a:p>
            <a:r>
              <a:rPr lang="en-US" sz="2800" dirty="0">
                <a:latin typeface="+mn-lt"/>
                <a:ea typeface="+mn-ea"/>
                <a:cs typeface="+mn-cs"/>
              </a:rPr>
              <a:t>3.4) Non Current Liabilities: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99EEE-4010-54B8-2C98-5CE36D2D9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929" y="1441311"/>
            <a:ext cx="11088757" cy="5198028"/>
          </a:xfrm>
        </p:spPr>
        <p:txBody>
          <a:bodyPr>
            <a:noAutofit/>
          </a:bodyPr>
          <a:lstStyle/>
          <a:p>
            <a:r>
              <a:rPr lang="en-US" dirty="0"/>
              <a:t>Obligations expected to be paid within more than one year.</a:t>
            </a:r>
          </a:p>
          <a:p>
            <a:endParaRPr lang="en-US" dirty="0"/>
          </a:p>
          <a:p>
            <a:r>
              <a:rPr lang="en-US" dirty="0"/>
              <a:t>Examples: </a:t>
            </a:r>
            <a:endParaRPr lang="en-US" dirty="0">
              <a:solidFill>
                <a:srgbClr val="FF0000"/>
              </a:solidFill>
            </a:endParaRPr>
          </a:p>
          <a:p>
            <a:pPr lvl="5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Notes Payable</a:t>
            </a:r>
          </a:p>
          <a:p>
            <a:pPr lvl="5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Loans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Total Liabilities = Current Liabilities + Non Current Liabilities</a:t>
            </a:r>
          </a:p>
        </p:txBody>
      </p:sp>
    </p:spTree>
    <p:extLst>
      <p:ext uri="{BB962C8B-B14F-4D97-AF65-F5344CB8AC3E}">
        <p14:creationId xmlns:p14="http://schemas.microsoft.com/office/powerpoint/2010/main" val="16127457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CDFE8-1B83-906E-9873-9C78FCB30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+mn-lt"/>
                <a:ea typeface="+mn-ea"/>
                <a:cs typeface="+mn-cs"/>
              </a:rPr>
              <a:t>3.5) Equity: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5DCEE-904F-5B4D-F533-C6ED227E7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 :</a:t>
            </a:r>
          </a:p>
          <a:p>
            <a:pPr lvl="5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Capital</a:t>
            </a:r>
          </a:p>
          <a:p>
            <a:pPr lvl="5">
              <a:buFont typeface="Wingdings" panose="05000000000000000000" pitchFamily="2" charset="2"/>
              <a:buChar char="Ø"/>
            </a:pPr>
            <a:endParaRPr lang="en-US" sz="2800" dirty="0">
              <a:solidFill>
                <a:srgbClr val="FF0000"/>
              </a:solidFill>
            </a:endParaRPr>
          </a:p>
          <a:p>
            <a:pPr lvl="5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Retained earnings</a:t>
            </a:r>
          </a:p>
          <a:p>
            <a:pPr lvl="5">
              <a:buFont typeface="Wingdings" panose="05000000000000000000" pitchFamily="2" charset="2"/>
              <a:buChar char="Ø"/>
            </a:pPr>
            <a:endParaRPr lang="en-US" sz="2800" dirty="0">
              <a:solidFill>
                <a:srgbClr val="FF0000"/>
              </a:solidFill>
            </a:endParaRPr>
          </a:p>
          <a:p>
            <a:pPr lvl="5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Reserves</a:t>
            </a:r>
          </a:p>
        </p:txBody>
      </p:sp>
    </p:spTree>
    <p:extLst>
      <p:ext uri="{BB962C8B-B14F-4D97-AF65-F5344CB8AC3E}">
        <p14:creationId xmlns:p14="http://schemas.microsoft.com/office/powerpoint/2010/main" val="3315660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42">
            <a:extLst>
              <a:ext uri="{FF2B5EF4-FFF2-40B4-BE49-F238E27FC236}">
                <a16:creationId xmlns:a16="http://schemas.microsoft.com/office/drawing/2014/main" id="{09D123DB-C28D-BDFE-417C-83D030CBF94D}"/>
              </a:ext>
            </a:extLst>
          </p:cNvPr>
          <p:cNvGrpSpPr>
            <a:grpSpLocks/>
          </p:cNvGrpSpPr>
          <p:nvPr/>
        </p:nvGrpSpPr>
        <p:grpSpPr bwMode="auto">
          <a:xfrm>
            <a:off x="3094382" y="567253"/>
            <a:ext cx="5257800" cy="1182757"/>
            <a:chOff x="1248" y="288"/>
            <a:chExt cx="3312" cy="864"/>
          </a:xfrm>
        </p:grpSpPr>
        <p:sp>
          <p:nvSpPr>
            <p:cNvPr id="5" name="Rectangle 1043">
              <a:extLst>
                <a:ext uri="{FF2B5EF4-FFF2-40B4-BE49-F238E27FC236}">
                  <a16:creationId xmlns:a16="http://schemas.microsoft.com/office/drawing/2014/main" id="{B85856CF-E3A7-27BA-0230-8B5DAF280C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88"/>
              <a:ext cx="3312" cy="864"/>
            </a:xfrm>
            <a:prstGeom prst="rect">
              <a:avLst/>
            </a:prstGeom>
            <a:solidFill>
              <a:srgbClr val="FF0000"/>
            </a:solidFill>
            <a:ln w="127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Plastic">
              <a:bevelT w="13500" h="13500" prst="angle"/>
              <a:bevelB w="13500" h="13500" prst="angle"/>
              <a:extrusionClr>
                <a:srgbClr val="FF0000"/>
              </a:extrusionClr>
              <a:contourClr>
                <a:srgbClr val="FF000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 dirty="0"/>
            </a:p>
          </p:txBody>
        </p:sp>
        <p:sp>
          <p:nvSpPr>
            <p:cNvPr id="6" name="WordArt 1044">
              <a:extLst>
                <a:ext uri="{FF2B5EF4-FFF2-40B4-BE49-F238E27FC236}">
                  <a16:creationId xmlns:a16="http://schemas.microsoft.com/office/drawing/2014/main" id="{86192FA4-D445-7F6D-4D95-96EAC6FDA2C0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1632" y="456"/>
              <a:ext cx="2466" cy="408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 panose="020B0A04020102020204" pitchFamily="34" charset="0"/>
                </a:rPr>
                <a:t>Asset Accounts</a:t>
              </a:r>
            </a:p>
          </p:txBody>
        </p:sp>
      </p:grpSp>
      <p:grpSp>
        <p:nvGrpSpPr>
          <p:cNvPr id="7" name="Group 1026">
            <a:extLst>
              <a:ext uri="{FF2B5EF4-FFF2-40B4-BE49-F238E27FC236}">
                <a16:creationId xmlns:a16="http://schemas.microsoft.com/office/drawing/2014/main" id="{B62909E9-AED9-C162-7127-4EC0320D4EC4}"/>
              </a:ext>
            </a:extLst>
          </p:cNvPr>
          <p:cNvGrpSpPr>
            <a:grpSpLocks/>
          </p:cNvGrpSpPr>
          <p:nvPr/>
        </p:nvGrpSpPr>
        <p:grpSpPr bwMode="auto">
          <a:xfrm>
            <a:off x="1247774" y="2000940"/>
            <a:ext cx="1828800" cy="1838325"/>
            <a:chOff x="144" y="1968"/>
            <a:chExt cx="1152" cy="1158"/>
          </a:xfrm>
        </p:grpSpPr>
        <p:pic>
          <p:nvPicPr>
            <p:cNvPr id="8" name="Picture 1027">
              <a:extLst>
                <a:ext uri="{FF2B5EF4-FFF2-40B4-BE49-F238E27FC236}">
                  <a16:creationId xmlns:a16="http://schemas.microsoft.com/office/drawing/2014/main" id="{EC2AB700-0582-CC2A-9350-1ACF4697F2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" y="1968"/>
              <a:ext cx="1152" cy="8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WordArt 1028">
              <a:extLst>
                <a:ext uri="{FF2B5EF4-FFF2-40B4-BE49-F238E27FC236}">
                  <a16:creationId xmlns:a16="http://schemas.microsoft.com/office/drawing/2014/main" id="{C6E67D56-3B0B-2B14-FA44-B3A744C176A1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468" y="2928"/>
              <a:ext cx="396" cy="198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18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Arial Black" panose="020B0A04020102020204" pitchFamily="34" charset="0"/>
                </a:rPr>
                <a:t>Cash</a:t>
              </a:r>
            </a:p>
          </p:txBody>
        </p:sp>
      </p:grpSp>
      <p:grpSp>
        <p:nvGrpSpPr>
          <p:cNvPr id="10" name="Group 1029">
            <a:extLst>
              <a:ext uri="{FF2B5EF4-FFF2-40B4-BE49-F238E27FC236}">
                <a16:creationId xmlns:a16="http://schemas.microsoft.com/office/drawing/2014/main" id="{436F2B79-26A8-AC52-5B81-7E5C15BCDB9A}"/>
              </a:ext>
            </a:extLst>
          </p:cNvPr>
          <p:cNvGrpSpPr>
            <a:grpSpLocks/>
          </p:cNvGrpSpPr>
          <p:nvPr/>
        </p:nvGrpSpPr>
        <p:grpSpPr bwMode="auto">
          <a:xfrm>
            <a:off x="3107633" y="4153179"/>
            <a:ext cx="1828800" cy="1828800"/>
            <a:chOff x="1728" y="2640"/>
            <a:chExt cx="1152" cy="1152"/>
          </a:xfrm>
        </p:grpSpPr>
        <p:pic>
          <p:nvPicPr>
            <p:cNvPr id="11" name="Picture 1030">
              <a:extLst>
                <a:ext uri="{FF2B5EF4-FFF2-40B4-BE49-F238E27FC236}">
                  <a16:creationId xmlns:a16="http://schemas.microsoft.com/office/drawing/2014/main" id="{D8346A34-4AEF-F2CF-018D-EC0891F2AC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8" y="2640"/>
              <a:ext cx="1152" cy="8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WordArt 1031">
              <a:extLst>
                <a:ext uri="{FF2B5EF4-FFF2-40B4-BE49-F238E27FC236}">
                  <a16:creationId xmlns:a16="http://schemas.microsoft.com/office/drawing/2014/main" id="{8A72394A-879D-EDE3-3BCF-4CD07D76113E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1842" y="3594"/>
              <a:ext cx="750" cy="198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18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Arial Black" panose="020B0A04020102020204" pitchFamily="34" charset="0"/>
                </a:rPr>
                <a:t>Inventory</a:t>
              </a:r>
            </a:p>
          </p:txBody>
        </p:sp>
      </p:grpSp>
      <p:grpSp>
        <p:nvGrpSpPr>
          <p:cNvPr id="13" name="Group 1032">
            <a:extLst>
              <a:ext uri="{FF2B5EF4-FFF2-40B4-BE49-F238E27FC236}">
                <a16:creationId xmlns:a16="http://schemas.microsoft.com/office/drawing/2014/main" id="{59EB590B-18ED-11D8-0BE7-DB1F52C03114}"/>
              </a:ext>
            </a:extLst>
          </p:cNvPr>
          <p:cNvGrpSpPr>
            <a:grpSpLocks/>
          </p:cNvGrpSpPr>
          <p:nvPr/>
        </p:nvGrpSpPr>
        <p:grpSpPr bwMode="auto">
          <a:xfrm>
            <a:off x="6138865" y="4153179"/>
            <a:ext cx="2657475" cy="1828800"/>
            <a:chOff x="3414" y="2928"/>
            <a:chExt cx="1674" cy="1152"/>
          </a:xfrm>
        </p:grpSpPr>
        <p:pic>
          <p:nvPicPr>
            <p:cNvPr id="14" name="Picture 1033">
              <a:extLst>
                <a:ext uri="{FF2B5EF4-FFF2-40B4-BE49-F238E27FC236}">
                  <a16:creationId xmlns:a16="http://schemas.microsoft.com/office/drawing/2014/main" id="{96B71642-CDD4-7D40-F042-1023E8FE56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2" y="2928"/>
              <a:ext cx="1152" cy="8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WordArt 1034">
              <a:extLst>
                <a:ext uri="{FF2B5EF4-FFF2-40B4-BE49-F238E27FC236}">
                  <a16:creationId xmlns:a16="http://schemas.microsoft.com/office/drawing/2014/main" id="{7EFDF20C-CD1B-7341-2D13-43BE56DFA211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3414" y="3882"/>
              <a:ext cx="1674" cy="198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18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Arial Black" panose="020B0A04020102020204" pitchFamily="34" charset="0"/>
                </a:rPr>
                <a:t>Accounts Receivable</a:t>
              </a:r>
            </a:p>
          </p:txBody>
        </p:sp>
      </p:grpSp>
      <p:grpSp>
        <p:nvGrpSpPr>
          <p:cNvPr id="16" name="Group 1035">
            <a:extLst>
              <a:ext uri="{FF2B5EF4-FFF2-40B4-BE49-F238E27FC236}">
                <a16:creationId xmlns:a16="http://schemas.microsoft.com/office/drawing/2014/main" id="{A2B65EA9-7AA9-A138-12FF-99ED3B5ACD07}"/>
              </a:ext>
            </a:extLst>
          </p:cNvPr>
          <p:cNvGrpSpPr>
            <a:grpSpLocks/>
          </p:cNvGrpSpPr>
          <p:nvPr/>
        </p:nvGrpSpPr>
        <p:grpSpPr bwMode="auto">
          <a:xfrm>
            <a:off x="8127310" y="2075553"/>
            <a:ext cx="1828800" cy="1752600"/>
            <a:chOff x="4320" y="1440"/>
            <a:chExt cx="1152" cy="1104"/>
          </a:xfrm>
        </p:grpSpPr>
        <p:pic>
          <p:nvPicPr>
            <p:cNvPr id="17" name="Picture 1036">
              <a:extLst>
                <a:ext uri="{FF2B5EF4-FFF2-40B4-BE49-F238E27FC236}">
                  <a16:creationId xmlns:a16="http://schemas.microsoft.com/office/drawing/2014/main" id="{9D63C0C7-C159-FE0E-B4F9-D1920F3910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0" y="1440"/>
              <a:ext cx="1152" cy="8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WordArt 1037">
              <a:extLst>
                <a:ext uri="{FF2B5EF4-FFF2-40B4-BE49-F238E27FC236}">
                  <a16:creationId xmlns:a16="http://schemas.microsoft.com/office/drawing/2014/main" id="{E00909DC-7440-FFB0-65EB-671F0BF50AF6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4656" y="2346"/>
              <a:ext cx="672" cy="198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18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Arial Black" panose="020B0A04020102020204" pitchFamily="34" charset="0"/>
                </a:rPr>
                <a:t>Supplies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541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4CC1D-BB9F-3756-DFA5-D7FEFDBBC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4) Cash Flow Statement: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67EF9-EC1A-E0C6-7C34-568247754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88757" cy="4840218"/>
          </a:xfrm>
        </p:spPr>
        <p:txBody>
          <a:bodyPr/>
          <a:lstStyle/>
          <a:p>
            <a:r>
              <a:rPr lang="en-US" dirty="0"/>
              <a:t>Statement Used to analyze Cash In  and Cash Out</a:t>
            </a:r>
          </a:p>
          <a:p>
            <a:pPr marL="0" indent="0">
              <a:buNone/>
            </a:pPr>
            <a:endParaRPr lang="en-US" dirty="0"/>
          </a:p>
          <a:p>
            <a:pPr lvl="6">
              <a:buFont typeface="Wingdings" panose="05000000000000000000" pitchFamily="2" charset="2"/>
              <a:buChar char="Ø"/>
            </a:pPr>
            <a:r>
              <a:rPr lang="en-US" sz="2800" dirty="0"/>
              <a:t>Cash Flow from Operating activities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lvl="6">
              <a:buFont typeface="Wingdings" panose="05000000000000000000" pitchFamily="2" charset="2"/>
              <a:buChar char="Ø"/>
            </a:pPr>
            <a:r>
              <a:rPr lang="en-US" sz="2800" dirty="0"/>
              <a:t>Cash Flow from Investing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lvl="6">
              <a:buFont typeface="Wingdings" panose="05000000000000000000" pitchFamily="2" charset="2"/>
              <a:buChar char="Ø"/>
            </a:pPr>
            <a:r>
              <a:rPr lang="en-US" sz="2800" dirty="0"/>
              <a:t>Cash Flow from Financing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4092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0FE735DD-C6B1-9678-C959-124FE7B7E0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8474132"/>
              </p:ext>
            </p:extLst>
          </p:nvPr>
        </p:nvGraphicFramePr>
        <p:xfrm>
          <a:off x="225287" y="225288"/>
          <a:ext cx="11675165" cy="6480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4515301" imgH="3610216" progId="Excel.Sheet.8">
                  <p:embed/>
                </p:oleObj>
              </mc:Choice>
              <mc:Fallback>
                <p:oleObj name="Worksheet" r:id="rId2" imgW="4515301" imgH="3610216" progId="Excel.Sheet.8">
                  <p:embed/>
                  <p:pic>
                    <p:nvPicPr>
                      <p:cNvPr id="126980" name="Object 4">
                        <a:extLst>
                          <a:ext uri="{FF2B5EF4-FFF2-40B4-BE49-F238E27FC236}">
                            <a16:creationId xmlns:a16="http://schemas.microsoft.com/office/drawing/2014/main" id="{BA87C064-0C66-CF7C-8BB1-1DAD3C9FA1B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685" r="1965" b="2753"/>
                      <a:stretch>
                        <a:fillRect/>
                      </a:stretch>
                    </p:blipFill>
                    <p:spPr bwMode="auto">
                      <a:xfrm>
                        <a:off x="225287" y="225288"/>
                        <a:ext cx="11675165" cy="6480312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 w="12700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9107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C7412-401F-FFDD-5916-52922AB9B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83504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9600" dirty="0">
              <a:solidFill>
                <a:srgbClr val="00B050"/>
              </a:solidFill>
            </a:endParaRPr>
          </a:p>
          <a:p>
            <a:pPr marL="0" indent="0" algn="ctr">
              <a:buNone/>
            </a:pPr>
            <a:r>
              <a:rPr lang="en-US" sz="9600" dirty="0">
                <a:solidFill>
                  <a:srgbClr val="00B05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8466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>
            <a:extLst>
              <a:ext uri="{FF2B5EF4-FFF2-40B4-BE49-F238E27FC236}">
                <a16:creationId xmlns:a16="http://schemas.microsoft.com/office/drawing/2014/main" id="{4822C4AE-3F12-F12C-2279-8402458AA1E5}"/>
              </a:ext>
            </a:extLst>
          </p:cNvPr>
          <p:cNvGrpSpPr>
            <a:grpSpLocks/>
          </p:cNvGrpSpPr>
          <p:nvPr/>
        </p:nvGrpSpPr>
        <p:grpSpPr bwMode="auto">
          <a:xfrm>
            <a:off x="2243966" y="766704"/>
            <a:ext cx="6705600" cy="1143000"/>
            <a:chOff x="729" y="259"/>
            <a:chExt cx="4224" cy="864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351767A4-FB84-24C7-76A8-B41A376A8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" y="259"/>
              <a:ext cx="4224" cy="864"/>
            </a:xfrm>
            <a:prstGeom prst="rect">
              <a:avLst/>
            </a:prstGeom>
            <a:solidFill>
              <a:srgbClr val="0000FF"/>
            </a:solidFill>
            <a:ln w="127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Plastic">
              <a:bevelT w="13500" h="13500" prst="angle"/>
              <a:bevelB w="13500" h="13500" prst="angle"/>
              <a:extrusionClr>
                <a:srgbClr val="0000FF"/>
              </a:extrusionClr>
              <a:contourClr>
                <a:srgbClr val="0000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 dirty="0"/>
            </a:p>
          </p:txBody>
        </p:sp>
        <p:sp>
          <p:nvSpPr>
            <p:cNvPr id="6" name="WordArt 8">
              <a:extLst>
                <a:ext uri="{FF2B5EF4-FFF2-40B4-BE49-F238E27FC236}">
                  <a16:creationId xmlns:a16="http://schemas.microsoft.com/office/drawing/2014/main" id="{A35EF8A9-B323-F215-D528-508E7F819B16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1461" y="504"/>
              <a:ext cx="2838" cy="408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 panose="020B0A04020102020204" pitchFamily="34" charset="0"/>
                </a:rPr>
                <a:t>Liability Accounts</a:t>
              </a:r>
            </a:p>
          </p:txBody>
        </p:sp>
      </p:grpSp>
      <p:grpSp>
        <p:nvGrpSpPr>
          <p:cNvPr id="7" name="Group 9">
            <a:extLst>
              <a:ext uri="{FF2B5EF4-FFF2-40B4-BE49-F238E27FC236}">
                <a16:creationId xmlns:a16="http://schemas.microsoft.com/office/drawing/2014/main" id="{380EB8EA-DC3D-6B26-28FB-B12F0CA39FFF}"/>
              </a:ext>
            </a:extLst>
          </p:cNvPr>
          <p:cNvGrpSpPr>
            <a:grpSpLocks/>
          </p:cNvGrpSpPr>
          <p:nvPr/>
        </p:nvGrpSpPr>
        <p:grpSpPr bwMode="auto">
          <a:xfrm>
            <a:off x="1799605" y="2670313"/>
            <a:ext cx="1828800" cy="2057400"/>
            <a:chOff x="144" y="1536"/>
            <a:chExt cx="1152" cy="1296"/>
          </a:xfrm>
        </p:grpSpPr>
        <p:pic>
          <p:nvPicPr>
            <p:cNvPr id="8" name="Picture 10">
              <a:extLst>
                <a:ext uri="{FF2B5EF4-FFF2-40B4-BE49-F238E27FC236}">
                  <a16:creationId xmlns:a16="http://schemas.microsoft.com/office/drawing/2014/main" id="{8F69D252-224F-3B97-BCCF-703CA4A541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" y="1536"/>
              <a:ext cx="1152" cy="8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WordArt 11">
              <a:extLst>
                <a:ext uri="{FF2B5EF4-FFF2-40B4-BE49-F238E27FC236}">
                  <a16:creationId xmlns:a16="http://schemas.microsoft.com/office/drawing/2014/main" id="{D7B9D569-7D5A-1FD6-B359-AAB0493B8FE0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288" y="2436"/>
              <a:ext cx="750" cy="396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18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FF"/>
                  </a:solidFill>
                  <a:latin typeface="Arial Black" panose="020B0A04020102020204" pitchFamily="34" charset="0"/>
                </a:rPr>
                <a:t>Accounts</a:t>
              </a:r>
            </a:p>
            <a:p>
              <a:pPr algn="ctr"/>
              <a:r>
                <a:rPr lang="en-US" sz="18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FF"/>
                  </a:solidFill>
                  <a:latin typeface="Arial Black" panose="020B0A04020102020204" pitchFamily="34" charset="0"/>
                </a:rPr>
                <a:t>Payable</a:t>
              </a:r>
            </a:p>
          </p:txBody>
        </p:sp>
      </p:grpSp>
      <p:grpSp>
        <p:nvGrpSpPr>
          <p:cNvPr id="10" name="Group 12">
            <a:extLst>
              <a:ext uri="{FF2B5EF4-FFF2-40B4-BE49-F238E27FC236}">
                <a16:creationId xmlns:a16="http://schemas.microsoft.com/office/drawing/2014/main" id="{E44E9227-6A2E-BE67-48AD-EF02F5C3F2D1}"/>
              </a:ext>
            </a:extLst>
          </p:cNvPr>
          <p:cNvGrpSpPr>
            <a:grpSpLocks/>
          </p:cNvGrpSpPr>
          <p:nvPr/>
        </p:nvGrpSpPr>
        <p:grpSpPr bwMode="auto">
          <a:xfrm>
            <a:off x="4728542" y="4475922"/>
            <a:ext cx="1828800" cy="2000250"/>
            <a:chOff x="1296" y="2928"/>
            <a:chExt cx="1152" cy="1260"/>
          </a:xfrm>
        </p:grpSpPr>
        <p:pic>
          <p:nvPicPr>
            <p:cNvPr id="11" name="Picture 13">
              <a:extLst>
                <a:ext uri="{FF2B5EF4-FFF2-40B4-BE49-F238E27FC236}">
                  <a16:creationId xmlns:a16="http://schemas.microsoft.com/office/drawing/2014/main" id="{0659BB7B-099A-CEC3-F820-83304B054E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6" y="2928"/>
              <a:ext cx="1152" cy="8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WordArt 14">
              <a:extLst>
                <a:ext uri="{FF2B5EF4-FFF2-40B4-BE49-F238E27FC236}">
                  <a16:creationId xmlns:a16="http://schemas.microsoft.com/office/drawing/2014/main" id="{18A3B552-04EE-0479-C731-406BF39CCDB3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1536" y="3792"/>
              <a:ext cx="624" cy="396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18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FF"/>
                  </a:solidFill>
                  <a:latin typeface="Arial Black" panose="020B0A04020102020204" pitchFamily="34" charset="0"/>
                </a:rPr>
                <a:t>Notes</a:t>
              </a:r>
            </a:p>
            <a:p>
              <a:pPr algn="ctr"/>
              <a:r>
                <a:rPr lang="en-US" sz="18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FF"/>
                  </a:solidFill>
                  <a:latin typeface="Arial Black" panose="020B0A04020102020204" pitchFamily="34" charset="0"/>
                </a:rPr>
                <a:t>Payable</a:t>
              </a:r>
            </a:p>
          </p:txBody>
        </p:sp>
      </p:grpSp>
      <p:grpSp>
        <p:nvGrpSpPr>
          <p:cNvPr id="13" name="Group 15">
            <a:extLst>
              <a:ext uri="{FF2B5EF4-FFF2-40B4-BE49-F238E27FC236}">
                <a16:creationId xmlns:a16="http://schemas.microsoft.com/office/drawing/2014/main" id="{A65EB14F-8AFD-13DB-76C0-589C962B82E4}"/>
              </a:ext>
            </a:extLst>
          </p:cNvPr>
          <p:cNvGrpSpPr>
            <a:grpSpLocks/>
          </p:cNvGrpSpPr>
          <p:nvPr/>
        </p:nvGrpSpPr>
        <p:grpSpPr bwMode="auto">
          <a:xfrm>
            <a:off x="7911341" y="2683565"/>
            <a:ext cx="1828800" cy="1905000"/>
            <a:chOff x="3306" y="2976"/>
            <a:chExt cx="1152" cy="1200"/>
          </a:xfrm>
        </p:grpSpPr>
        <p:pic>
          <p:nvPicPr>
            <p:cNvPr id="14" name="Picture 16">
              <a:extLst>
                <a:ext uri="{FF2B5EF4-FFF2-40B4-BE49-F238E27FC236}">
                  <a16:creationId xmlns:a16="http://schemas.microsoft.com/office/drawing/2014/main" id="{B0976402-43EE-AA05-BB41-77B5739D22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6" y="2976"/>
              <a:ext cx="1152" cy="8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WordArt 17">
              <a:extLst>
                <a:ext uri="{FF2B5EF4-FFF2-40B4-BE49-F238E27FC236}">
                  <a16:creationId xmlns:a16="http://schemas.microsoft.com/office/drawing/2014/main" id="{B032830F-D270-3D6B-3DD3-9C4DE6607FCD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3540" y="3780"/>
              <a:ext cx="780" cy="396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18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FF"/>
                  </a:solidFill>
                  <a:latin typeface="Arial Black" panose="020B0A04020102020204" pitchFamily="34" charset="0"/>
                </a:rPr>
                <a:t>Accrued</a:t>
              </a:r>
            </a:p>
            <a:p>
              <a:pPr algn="ctr"/>
              <a:r>
                <a:rPr lang="en-US" sz="18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FF"/>
                  </a:solidFill>
                  <a:latin typeface="Arial Black" panose="020B0A04020102020204" pitchFamily="34" charset="0"/>
                </a:rPr>
                <a:t>Liabilities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1381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>
            <a:extLst>
              <a:ext uri="{FF2B5EF4-FFF2-40B4-BE49-F238E27FC236}">
                <a16:creationId xmlns:a16="http://schemas.microsoft.com/office/drawing/2014/main" id="{A6EBC50D-FBE9-61BC-4E8E-517A0FA31EC0}"/>
              </a:ext>
            </a:extLst>
          </p:cNvPr>
          <p:cNvGrpSpPr>
            <a:grpSpLocks/>
          </p:cNvGrpSpPr>
          <p:nvPr/>
        </p:nvGrpSpPr>
        <p:grpSpPr bwMode="auto">
          <a:xfrm>
            <a:off x="2449304" y="686291"/>
            <a:ext cx="6705600" cy="1219200"/>
            <a:chOff x="850" y="286"/>
            <a:chExt cx="4224" cy="864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F35EEA16-2817-2A29-3AC5-EB0230EDB6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0" y="286"/>
              <a:ext cx="4224" cy="864"/>
            </a:xfrm>
            <a:prstGeom prst="rect">
              <a:avLst/>
            </a:prstGeom>
            <a:solidFill>
              <a:srgbClr val="800000"/>
            </a:solidFill>
            <a:ln w="127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Plastic">
              <a:bevelT w="13500" h="13500" prst="angle"/>
              <a:bevelB w="13500" h="13500" prst="angle"/>
              <a:extrusionClr>
                <a:srgbClr val="800000"/>
              </a:extrusionClr>
              <a:contourClr>
                <a:srgbClr val="80000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 dirty="0"/>
            </a:p>
          </p:txBody>
        </p:sp>
        <p:sp>
          <p:nvSpPr>
            <p:cNvPr id="6" name="WordArt 6">
              <a:extLst>
                <a:ext uri="{FF2B5EF4-FFF2-40B4-BE49-F238E27FC236}">
                  <a16:creationId xmlns:a16="http://schemas.microsoft.com/office/drawing/2014/main" id="{8EAAEF73-69CC-F4E8-905C-0108BE1EC882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1771" y="514"/>
              <a:ext cx="2568" cy="408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 panose="020B0A04020102020204" pitchFamily="34" charset="0"/>
                </a:rPr>
                <a:t>Equity Accounts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94940EE-5520-4F4C-91ED-0D790A755034}"/>
              </a:ext>
            </a:extLst>
          </p:cNvPr>
          <p:cNvGrpSpPr>
            <a:grpSpLocks/>
          </p:cNvGrpSpPr>
          <p:nvPr/>
        </p:nvGrpSpPr>
        <p:grpSpPr bwMode="auto">
          <a:xfrm>
            <a:off x="4757529" y="4190034"/>
            <a:ext cx="1828800" cy="2228850"/>
            <a:chOff x="144" y="1536"/>
            <a:chExt cx="1152" cy="140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4A0B5CF-147C-B36F-E97F-E861F6EF72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" y="1536"/>
              <a:ext cx="1152" cy="8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WordArt 9">
              <a:extLst>
                <a:ext uri="{FF2B5EF4-FFF2-40B4-BE49-F238E27FC236}">
                  <a16:creationId xmlns:a16="http://schemas.microsoft.com/office/drawing/2014/main" id="{9BDC70D3-FCD5-A106-D913-4407AEFA5C4B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288" y="2400"/>
              <a:ext cx="882" cy="540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1800" kern="10" dirty="0">
                  <a:ln w="9525">
                    <a:solidFill>
                      <a:srgbClr val="800000"/>
                    </a:solidFill>
                    <a:round/>
                    <a:headEnd/>
                    <a:tailEnd/>
                  </a:ln>
                  <a:solidFill>
                    <a:srgbClr val="800000"/>
                  </a:solidFill>
                  <a:latin typeface="Arial Black" panose="020B0A04020102020204" pitchFamily="34" charset="0"/>
                </a:rPr>
                <a:t>Common</a:t>
              </a:r>
            </a:p>
            <a:p>
              <a:pPr algn="ctr"/>
              <a:r>
                <a:rPr lang="en-US" sz="1800" kern="10" dirty="0">
                  <a:ln w="9525">
                    <a:solidFill>
                      <a:srgbClr val="800000"/>
                    </a:solidFill>
                    <a:round/>
                    <a:headEnd/>
                    <a:tailEnd/>
                  </a:ln>
                  <a:solidFill>
                    <a:srgbClr val="800000"/>
                  </a:solidFill>
                  <a:latin typeface="Arial Black" panose="020B0A04020102020204" pitchFamily="34" charset="0"/>
                </a:rPr>
                <a:t>Stock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0DBEFAD-5F38-70C6-08E7-CE80E0800C1F}"/>
              </a:ext>
            </a:extLst>
          </p:cNvPr>
          <p:cNvGrpSpPr>
            <a:grpSpLocks/>
          </p:cNvGrpSpPr>
          <p:nvPr/>
        </p:nvGrpSpPr>
        <p:grpSpPr bwMode="auto">
          <a:xfrm>
            <a:off x="8202682" y="2437434"/>
            <a:ext cx="1828800" cy="2133600"/>
            <a:chOff x="4320" y="1536"/>
            <a:chExt cx="1152" cy="134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2BF9A3B-21CB-FB46-0F77-2EB824965C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0" y="1536"/>
              <a:ext cx="1152" cy="8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WordArt 12">
              <a:extLst>
                <a:ext uri="{FF2B5EF4-FFF2-40B4-BE49-F238E27FC236}">
                  <a16:creationId xmlns:a16="http://schemas.microsoft.com/office/drawing/2014/main" id="{4212CB1A-D5F6-6DBE-1AD8-7C25F29F172D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4464" y="2400"/>
              <a:ext cx="912" cy="480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1800" kern="10" dirty="0">
                  <a:ln w="9525">
                    <a:solidFill>
                      <a:srgbClr val="800000"/>
                    </a:solidFill>
                    <a:round/>
                    <a:headEnd/>
                    <a:tailEnd/>
                  </a:ln>
                  <a:solidFill>
                    <a:srgbClr val="800000"/>
                  </a:solidFill>
                  <a:latin typeface="Arial Black" panose="020B0A04020102020204" pitchFamily="34" charset="0"/>
                </a:rPr>
                <a:t>Retained</a:t>
              </a:r>
            </a:p>
            <a:p>
              <a:pPr algn="ctr"/>
              <a:r>
                <a:rPr lang="en-US" sz="1800" kern="10" dirty="0">
                  <a:ln w="9525">
                    <a:solidFill>
                      <a:srgbClr val="800000"/>
                    </a:solidFill>
                    <a:round/>
                    <a:headEnd/>
                    <a:tailEnd/>
                  </a:ln>
                  <a:solidFill>
                    <a:srgbClr val="800000"/>
                  </a:solidFill>
                  <a:latin typeface="Arial Black" panose="020B0A04020102020204" pitchFamily="34" charset="0"/>
                </a:rPr>
                <a:t>Earnings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ED7802C-2874-1143-D700-E557C26D6F2F}"/>
              </a:ext>
            </a:extLst>
          </p:cNvPr>
          <p:cNvGrpSpPr>
            <a:grpSpLocks/>
          </p:cNvGrpSpPr>
          <p:nvPr/>
        </p:nvGrpSpPr>
        <p:grpSpPr bwMode="auto">
          <a:xfrm>
            <a:off x="1636643" y="2278270"/>
            <a:ext cx="1828800" cy="2228850"/>
            <a:chOff x="144" y="1536"/>
            <a:chExt cx="1152" cy="1404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FD437F9-52C5-08C0-1113-EB3FAE2AA7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" y="1536"/>
              <a:ext cx="1152" cy="8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WordArt 9">
              <a:extLst>
                <a:ext uri="{FF2B5EF4-FFF2-40B4-BE49-F238E27FC236}">
                  <a16:creationId xmlns:a16="http://schemas.microsoft.com/office/drawing/2014/main" id="{C79A2A89-1A2D-0CC7-E1C3-8D3B88089B3E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288" y="2400"/>
              <a:ext cx="882" cy="540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1800" kern="10" dirty="0">
                  <a:ln w="9525">
                    <a:solidFill>
                      <a:srgbClr val="800000"/>
                    </a:solidFill>
                    <a:round/>
                    <a:headEnd/>
                    <a:tailEnd/>
                  </a:ln>
                  <a:solidFill>
                    <a:srgbClr val="800000"/>
                  </a:solidFill>
                  <a:latin typeface="Arial Black" panose="020B0A04020102020204" pitchFamily="34" charset="0"/>
                </a:rPr>
                <a:t>OWNER’S</a:t>
              </a:r>
            </a:p>
            <a:p>
              <a:pPr algn="ctr"/>
              <a:r>
                <a:rPr lang="en-US" kern="10" dirty="0">
                  <a:ln w="9525">
                    <a:solidFill>
                      <a:srgbClr val="800000"/>
                    </a:solidFill>
                    <a:round/>
                    <a:headEnd/>
                    <a:tailEnd/>
                  </a:ln>
                  <a:solidFill>
                    <a:srgbClr val="800000"/>
                  </a:solidFill>
                  <a:latin typeface="Arial Black" panose="020B0A04020102020204" pitchFamily="34" charset="0"/>
                </a:rPr>
                <a:t>Capital</a:t>
              </a:r>
              <a:endParaRPr lang="en-US" sz="1800" kern="10" dirty="0">
                <a:ln w="9525">
                  <a:solidFill>
                    <a:srgbClr val="800000"/>
                  </a:solidFill>
                  <a:round/>
                  <a:headEnd/>
                  <a:tailEnd/>
                </a:ln>
                <a:solidFill>
                  <a:srgbClr val="800000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849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BCB60-FAA1-F435-7254-98D1E339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090"/>
            <a:ext cx="10515600" cy="1325563"/>
          </a:xfrm>
        </p:spPr>
        <p:txBody>
          <a:bodyPr/>
          <a:lstStyle/>
          <a:p>
            <a:r>
              <a:rPr lang="en-US" dirty="0"/>
              <a:t>1) Measurable Transactions: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25481-77B1-6A7C-4F39-0EACB853A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Transactions: Any Monetary Business event that impacts a business's financial Records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72E566A-E4CE-95B2-B685-FF835F269A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974888"/>
              </p:ext>
            </p:extLst>
          </p:nvPr>
        </p:nvGraphicFramePr>
        <p:xfrm>
          <a:off x="3180521" y="3173527"/>
          <a:ext cx="5367130" cy="28041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367130">
                  <a:extLst>
                    <a:ext uri="{9D8B030D-6E8A-4147-A177-3AD203B41FA5}">
                      <a16:colId xmlns:a16="http://schemas.microsoft.com/office/drawing/2014/main" val="898693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Transactions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318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1) Investment By Share holders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586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2) Purchase of Equipment on Cash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246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3) Purchase of Supplies On credit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710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4) Service Provided For Cash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330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5) Purchase of Advertise on Credit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039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6) Payment Of Expenses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689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8513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01F57-B60F-9C68-F7E6-3654AC8DF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90CC3-53C8-090B-ED87-7E2A4061E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Transaction (1). Investment By Share holders</a:t>
            </a:r>
            <a:r>
              <a:rPr lang="en-US" dirty="0"/>
              <a:t>: X and Y decide to open a computer programming service . They Invest $ 15000 cash in exchange for capital shares on 1 Oct . The effect of this transaction on the basic equations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 Assets         =          Liabilities          +           Equity</a:t>
            </a:r>
          </a:p>
          <a:p>
            <a:pPr marL="0" indent="0">
              <a:buNone/>
            </a:pPr>
            <a:r>
              <a:rPr lang="en-US" dirty="0"/>
              <a:t>              </a:t>
            </a:r>
            <a:r>
              <a:rPr lang="en-US" b="1" dirty="0">
                <a:solidFill>
                  <a:srgbClr val="FF0000"/>
                </a:solidFill>
              </a:rPr>
              <a:t>Cash           =                                           Share Capital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     +15000       =                                               +15000 (Issued Shares)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15317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4020C-DC74-31A5-09EA-FB5041FA9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39" y="510208"/>
            <a:ext cx="12019721" cy="652007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Transaction (2). Purchase of Equipment on Cash</a:t>
            </a:r>
            <a:r>
              <a:rPr lang="en-US" dirty="0"/>
              <a:t>: The Company Purchase Equipment on cash $7000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 Assets                           =          Liabilities                   +                        Equity</a:t>
            </a:r>
          </a:p>
          <a:p>
            <a:pPr marL="0" indent="0">
              <a:buNone/>
            </a:pPr>
            <a:r>
              <a:rPr lang="en-US" sz="2400" dirty="0"/>
              <a:t>     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Cash       +    Equipment              =                                                                               Share Capital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$15000                                                                                                                                +15000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</a:t>
            </a:r>
            <a:r>
              <a:rPr lang="en-US" sz="2400" b="1" dirty="0">
                <a:solidFill>
                  <a:srgbClr val="FF0000"/>
                </a:solidFill>
              </a:rPr>
              <a:t>-7000      +          7000                              </a:t>
            </a:r>
            <a:r>
              <a:rPr lang="en-US" sz="2400" dirty="0">
                <a:solidFill>
                  <a:srgbClr val="FF0000"/>
                </a:solidFill>
              </a:rPr>
              <a:t>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New Bal: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        </a:t>
            </a:r>
            <a:r>
              <a:rPr lang="en-US" sz="2400" b="1" dirty="0">
                <a:solidFill>
                  <a:srgbClr val="FF0000"/>
                </a:solidFill>
              </a:rPr>
              <a:t>8000     +           7000                  =                                                                                     15000</a:t>
            </a:r>
          </a:p>
        </p:txBody>
      </p:sp>
    </p:spTree>
    <p:extLst>
      <p:ext uri="{BB962C8B-B14F-4D97-AF65-F5344CB8AC3E}">
        <p14:creationId xmlns:p14="http://schemas.microsoft.com/office/powerpoint/2010/main" val="2329337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1207</TotalTime>
  <Words>2032</Words>
  <Application>Microsoft Office PowerPoint</Application>
  <PresentationFormat>Widescreen</PresentationFormat>
  <Paragraphs>517</Paragraphs>
  <Slides>42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Arial</vt:lpstr>
      <vt:lpstr>Arial</vt:lpstr>
      <vt:lpstr>Arial Black</vt:lpstr>
      <vt:lpstr>Calibri</vt:lpstr>
      <vt:lpstr>Calibri Light</vt:lpstr>
      <vt:lpstr>Comic Sans MS</vt:lpstr>
      <vt:lpstr>Wingdings</vt:lpstr>
      <vt:lpstr>Office Theme</vt:lpstr>
      <vt:lpstr>Worksheet</vt:lpstr>
      <vt:lpstr>Accounting Information System</vt:lpstr>
      <vt:lpstr>Accounting information System:</vt:lpstr>
      <vt:lpstr>General Accounting Equation:                                                     </vt:lpstr>
      <vt:lpstr>PowerPoint Presentation</vt:lpstr>
      <vt:lpstr>PowerPoint Presentation</vt:lpstr>
      <vt:lpstr>PowerPoint Presentation</vt:lpstr>
      <vt:lpstr>1) Measurable Transactions:</vt:lpstr>
      <vt:lpstr>Examples:</vt:lpstr>
      <vt:lpstr>PowerPoint Presentation</vt:lpstr>
      <vt:lpstr>PowerPoint Presentation</vt:lpstr>
      <vt:lpstr>PowerPoint Presentation</vt:lpstr>
      <vt:lpstr>PowerPoint Presentation</vt:lpstr>
      <vt:lpstr>2)Journal Entries and Process</vt:lpstr>
      <vt:lpstr>2.2) Transactions for O2C Cycle + Journal Entries </vt:lpstr>
      <vt:lpstr>PowerPoint Presentation</vt:lpstr>
      <vt:lpstr>2.3) Post To T-accounts</vt:lpstr>
      <vt:lpstr>2.4) Trial Balance: Listing of all accounts and their balances at a point in Time</vt:lpstr>
      <vt:lpstr>2.5) Adjusting Entries:</vt:lpstr>
      <vt:lpstr>PowerPoint Presentation</vt:lpstr>
      <vt:lpstr>2.5.2) Depreciation:</vt:lpstr>
      <vt:lpstr>PowerPoint Presentation</vt:lpstr>
      <vt:lpstr>Depreciation of Asset :</vt:lpstr>
      <vt:lpstr>2.5.3) Unearned Revenue:</vt:lpstr>
      <vt:lpstr>The Balance Of the Accounts:</vt:lpstr>
      <vt:lpstr>2.6) Closing Entries:</vt:lpstr>
      <vt:lpstr>A) Closing Revenue:</vt:lpstr>
      <vt:lpstr>B) Closing Expense:</vt:lpstr>
      <vt:lpstr>C) Closing Dividends:</vt:lpstr>
      <vt:lpstr>PowerPoint Presentation</vt:lpstr>
      <vt:lpstr>PowerPoint Presentation</vt:lpstr>
      <vt:lpstr>1) Income Statements:</vt:lpstr>
      <vt:lpstr>PowerPoint Presentation</vt:lpstr>
      <vt:lpstr>2) Statement of Change equity :</vt:lpstr>
      <vt:lpstr>3) Balance Sheet :</vt:lpstr>
      <vt:lpstr>3.1) Current Asset:</vt:lpstr>
      <vt:lpstr>3.2) Non Current Asset:</vt:lpstr>
      <vt:lpstr>3.3) Current Liabilities:</vt:lpstr>
      <vt:lpstr>3.4) Non Current Liabilities:</vt:lpstr>
      <vt:lpstr>3.5) Equity:</vt:lpstr>
      <vt:lpstr>4) Cash Flow Statement: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Nabil</dc:creator>
  <cp:lastModifiedBy>George Nabil</cp:lastModifiedBy>
  <cp:revision>23</cp:revision>
  <dcterms:created xsi:type="dcterms:W3CDTF">2022-07-13T10:46:59Z</dcterms:created>
  <dcterms:modified xsi:type="dcterms:W3CDTF">2022-07-18T21:10:40Z</dcterms:modified>
</cp:coreProperties>
</file>