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88" r:id="rId2"/>
    <p:sldId id="28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419F9-2605-A6D8-FDFB-71CF3A7F3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E27BB-D50D-00E3-40F1-4AB3BEED1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B4B73-1CCA-E7D0-E5F4-1737A36B7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3BF2-2C47-42DF-AF11-07B77323FCA0}" type="datetimeFigureOut">
              <a:rPr lang="en-US" smtClean="0"/>
              <a:t>7/22/2022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1AC3A-9C29-AF89-4ADB-F1CEE7F8F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CC0F2-E645-D4E8-B3B0-BCFA6FFE5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85BB-311F-4042-BC16-5541B70F2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79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7AFF0-0E12-C64A-B13C-1FF6BF7E0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3976F-F4B9-1C8C-368F-D25331A9A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4A1AB-22BA-2ECF-351E-C9D612CE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3BF2-2C47-42DF-AF11-07B77323FCA0}" type="datetimeFigureOut">
              <a:rPr lang="en-US" smtClean="0"/>
              <a:t>7/22/2022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0F46E-4745-3A8A-79C3-EB3CD776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4D60A-04C2-353A-F5B4-BDAE7884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85BB-311F-4042-BC16-5541B70F2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2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159FB7-D484-C32E-13A2-BBE937B6F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0C202-C668-3ED1-8C70-5CAA268B8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D96E2-E222-4EE8-0B81-D13EDAE73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3BF2-2C47-42DF-AF11-07B77323FCA0}" type="datetimeFigureOut">
              <a:rPr lang="en-US" smtClean="0"/>
              <a:t>7/22/2022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07F24-F8B4-B856-EAB6-AF03E9038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08D1D-E1D1-8CF6-A4AB-254DC3A8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85BB-311F-4042-BC16-5541B70F2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8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3E095-126D-B95E-AD6B-441F8544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7CF2E-AA7D-0863-7A98-9C59F6211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B2300-422C-D9CD-BEC6-9DE9B9A83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3BF2-2C47-42DF-AF11-07B77323FCA0}" type="datetimeFigureOut">
              <a:rPr lang="en-US" smtClean="0"/>
              <a:t>7/22/2022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3DB30-4306-51CC-B0F6-1E3D5A7F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36BF1-596C-156A-84B6-EAA2758A9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85BB-311F-4042-BC16-5541B70F2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96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4BC9-C8C6-489A-C163-C129C81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858B9-2765-E6FC-4D8D-F73AB4CB7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D2278-E4DE-C3B7-BB90-94FD9A875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3BF2-2C47-42DF-AF11-07B77323FCA0}" type="datetimeFigureOut">
              <a:rPr lang="en-US" smtClean="0"/>
              <a:t>7/22/2022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98F87-F155-9B55-D3C5-A16DA5D4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B606-3442-A6AD-D2FD-EB2C0BE7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85BB-311F-4042-BC16-5541B70F2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69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1576A-2DFE-D6FC-B273-11DB2505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2E546-2C3B-8EFB-4BD2-1E20FBE88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B4469-D4C3-87BE-F526-716829FC9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889BF-57D4-512A-CB82-2222FE531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3BF2-2C47-42DF-AF11-07B77323FCA0}" type="datetimeFigureOut">
              <a:rPr lang="en-US" smtClean="0"/>
              <a:t>7/22/2022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53027-2CB5-8B19-D4B8-29C99ED12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8BCD8-DF33-F259-7853-3336F443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85BB-311F-4042-BC16-5541B70F2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702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15C89-7D32-1256-07D6-C42BF2545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2117B-86F1-C401-5AC3-E5F8CCDC3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6D060-91BC-F5E5-3FFF-13C5E04FF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72B4F-B957-07AB-EE9A-46CF2194E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AD0A1A-B2AA-C1FF-DF42-0A04A41FB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4103E-EA80-B250-3A03-D30DCFEA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3BF2-2C47-42DF-AF11-07B77323FCA0}" type="datetimeFigureOut">
              <a:rPr lang="en-US" smtClean="0"/>
              <a:t>7/22/2022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BF43BC-F99F-4AEC-E56E-785400D8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A69E1B-AFA3-FBD9-8872-61097DFA3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85BB-311F-4042-BC16-5541B70F2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21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3497-3E94-0EA8-4BA2-7E86FB6C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785397-BF37-0955-0446-C7C2A6E24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3BF2-2C47-42DF-AF11-07B77323FCA0}" type="datetimeFigureOut">
              <a:rPr lang="en-US" smtClean="0"/>
              <a:t>7/22/2022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60FFB2-BDF4-1B65-B118-C346C29A2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7130C-A866-7D1C-5734-581AF4FA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85BB-311F-4042-BC16-5541B70F2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68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80CE2-5951-C506-734C-F3B921482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3BF2-2C47-42DF-AF11-07B77323FCA0}" type="datetimeFigureOut">
              <a:rPr lang="en-US" smtClean="0"/>
              <a:t>7/22/2022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9922D-F5CA-7E7E-25B6-F770DE0A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A6637-6454-C103-C416-D8FE8455F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85BB-311F-4042-BC16-5541B70F2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1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71FE-2519-C04B-B158-A3AA4380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BCEAE-1731-2F84-91BF-B4AAE11DC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B9A9B-2337-7F43-0A99-AD72E0184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2A8E5-8D45-F4B2-4368-2AAB7312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3BF2-2C47-42DF-AF11-07B77323FCA0}" type="datetimeFigureOut">
              <a:rPr lang="en-US" smtClean="0"/>
              <a:t>7/22/2022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BAECD-98E5-C581-1FD8-20072069F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2CDDB-9264-2055-ECD8-50F659591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85BB-311F-4042-BC16-5541B70F2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22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E44A-6E8A-0889-C960-AFBC4B860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AB1901-B88C-C92D-49F9-675B264A20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B5EC4-FB35-5E0D-2B5D-2B17B9D33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60EBD-A533-F13F-181F-5F09AE71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3BF2-2C47-42DF-AF11-07B77323FCA0}" type="datetimeFigureOut">
              <a:rPr lang="en-US" smtClean="0"/>
              <a:t>7/22/2022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25F29-ADCE-695F-E956-A08D85E97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234F0-8EAC-341C-A5E2-FADAA569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85BB-311F-4042-BC16-5541B70F2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88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C95335-00D9-B956-2404-0E6F94D8C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619DE-9B84-D72C-A917-B8A4BE3C2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5AAA9-F210-D55D-7B6F-7FF47D8FB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83BF2-2C47-42DF-AF11-07B77323FCA0}" type="datetimeFigureOut">
              <a:rPr lang="en-US" smtClean="0"/>
              <a:t>7/22/2022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87D88-F1C6-5305-C6B2-CCEB102FC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35813-E2C2-9575-E45E-C147A10CE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985BB-311F-4042-BC16-5541B70F2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894F-6A33-C29C-7849-1F0F38ACA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479" y="725500"/>
            <a:ext cx="10515600" cy="1325563"/>
          </a:xfrm>
        </p:spPr>
        <p:txBody>
          <a:bodyPr/>
          <a:lstStyle/>
          <a:p>
            <a:r>
              <a:rPr lang="en-US" dirty="0"/>
              <a:t>Transactions for P2p Cycle + Journal Entries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BDA03FD-54E7-B4AA-A9F9-0E3A4566E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330870"/>
              </p:ext>
            </p:extLst>
          </p:nvPr>
        </p:nvGraphicFramePr>
        <p:xfrm>
          <a:off x="1232452" y="2051063"/>
          <a:ext cx="9462051" cy="391784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311718">
                  <a:extLst>
                    <a:ext uri="{9D8B030D-6E8A-4147-A177-3AD203B41FA5}">
                      <a16:colId xmlns:a16="http://schemas.microsoft.com/office/drawing/2014/main" val="3648086083"/>
                    </a:ext>
                  </a:extLst>
                </a:gridCol>
                <a:gridCol w="3440279">
                  <a:extLst>
                    <a:ext uri="{9D8B030D-6E8A-4147-A177-3AD203B41FA5}">
                      <a16:colId xmlns:a16="http://schemas.microsoft.com/office/drawing/2014/main" val="1029564967"/>
                    </a:ext>
                  </a:extLst>
                </a:gridCol>
                <a:gridCol w="1218753">
                  <a:extLst>
                    <a:ext uri="{9D8B030D-6E8A-4147-A177-3AD203B41FA5}">
                      <a16:colId xmlns:a16="http://schemas.microsoft.com/office/drawing/2014/main" val="4084151381"/>
                    </a:ext>
                  </a:extLst>
                </a:gridCol>
                <a:gridCol w="1491301">
                  <a:extLst>
                    <a:ext uri="{9D8B030D-6E8A-4147-A177-3AD203B41FA5}">
                      <a16:colId xmlns:a16="http://schemas.microsoft.com/office/drawing/2014/main" val="337828584"/>
                    </a:ext>
                  </a:extLst>
                </a:gridCol>
              </a:tblGrid>
              <a:tr h="390699">
                <a:tc>
                  <a:txBody>
                    <a:bodyPr/>
                    <a:lstStyle/>
                    <a:p>
                      <a:r>
                        <a:rPr lang="en-US" dirty="0"/>
                        <a:t>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118418"/>
                  </a:ext>
                </a:extLst>
              </a:tr>
              <a:tr h="396125">
                <a:tc>
                  <a:txBody>
                    <a:bodyPr/>
                    <a:lstStyle/>
                    <a:p>
                      <a:r>
                        <a:rPr lang="en-US" dirty="0"/>
                        <a:t>1) Creating P.R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Accounting Entries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004223"/>
                  </a:ext>
                </a:extLst>
              </a:tr>
              <a:tr h="396125">
                <a:tc>
                  <a:txBody>
                    <a:bodyPr/>
                    <a:lstStyle/>
                    <a:p>
                      <a:r>
                        <a:rPr lang="en-US" dirty="0"/>
                        <a:t>2) Creating P.O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Accounting Entries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338523"/>
                  </a:ext>
                </a:extLst>
              </a:tr>
              <a:tr h="683723">
                <a:tc>
                  <a:txBody>
                    <a:bodyPr/>
                    <a:lstStyle/>
                    <a:p>
                      <a:r>
                        <a:rPr lang="en-US" dirty="0"/>
                        <a:t>3) Receiving Under Inspection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 Receiving A/c</a:t>
                      </a:r>
                    </a:p>
                    <a:p>
                      <a:r>
                        <a:rPr lang="en-US" dirty="0"/>
                        <a:t>                 AP Accrual A/c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CR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964200"/>
                  </a:ext>
                </a:extLst>
              </a:tr>
              <a:tr h="683723">
                <a:tc>
                  <a:txBody>
                    <a:bodyPr/>
                    <a:lstStyle/>
                    <a:p>
                      <a:r>
                        <a:rPr lang="en-US" dirty="0"/>
                        <a:t>4) Delivery of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Material Inv A/c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     Inv Receiving A/c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CR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450111"/>
                  </a:ext>
                </a:extLst>
              </a:tr>
              <a:tr h="683723">
                <a:tc>
                  <a:txBody>
                    <a:bodyPr/>
                    <a:lstStyle/>
                    <a:p>
                      <a:r>
                        <a:rPr lang="en-US" dirty="0"/>
                        <a:t>5) Posting of Invoice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 Accrual A/c</a:t>
                      </a:r>
                    </a:p>
                    <a:p>
                      <a:r>
                        <a:rPr lang="en-US" dirty="0"/>
                        <a:t>       Supplier or Liability A/C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CR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527299"/>
                  </a:ext>
                </a:extLst>
              </a:tr>
              <a:tr h="683723">
                <a:tc>
                  <a:txBody>
                    <a:bodyPr/>
                    <a:lstStyle/>
                    <a:p>
                      <a:r>
                        <a:rPr lang="en-US" dirty="0"/>
                        <a:t>6) Supplier 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Supplier or Liability A/C</a:t>
                      </a:r>
                    </a:p>
                    <a:p>
                      <a:r>
                        <a:rPr lang="en-US" dirty="0"/>
                        <a:t>                     Bank A/C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CR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786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653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D593-EB4D-AA8C-00B9-78378C27D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235" y="69884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Transactions for O2C Cycle + Journal Entries</a:t>
            </a:r>
            <a:br>
              <a:rPr lang="en-US" dirty="0">
                <a:solidFill>
                  <a:srgbClr val="00B050"/>
                </a:solidFill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9F129FD-F188-51D6-BE82-A4A860AA2E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1419308"/>
              </p:ext>
            </p:extLst>
          </p:nvPr>
        </p:nvGraphicFramePr>
        <p:xfrm>
          <a:off x="1219200" y="2024408"/>
          <a:ext cx="9634330" cy="3942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372015">
                  <a:extLst>
                    <a:ext uri="{9D8B030D-6E8A-4147-A177-3AD203B41FA5}">
                      <a16:colId xmlns:a16="http://schemas.microsoft.com/office/drawing/2014/main" val="2027731454"/>
                    </a:ext>
                  </a:extLst>
                </a:gridCol>
                <a:gridCol w="3502917">
                  <a:extLst>
                    <a:ext uri="{9D8B030D-6E8A-4147-A177-3AD203B41FA5}">
                      <a16:colId xmlns:a16="http://schemas.microsoft.com/office/drawing/2014/main" val="3600586271"/>
                    </a:ext>
                  </a:extLst>
                </a:gridCol>
                <a:gridCol w="1240944">
                  <a:extLst>
                    <a:ext uri="{9D8B030D-6E8A-4147-A177-3AD203B41FA5}">
                      <a16:colId xmlns:a16="http://schemas.microsoft.com/office/drawing/2014/main" val="812383256"/>
                    </a:ext>
                  </a:extLst>
                </a:gridCol>
                <a:gridCol w="1518454">
                  <a:extLst>
                    <a:ext uri="{9D8B030D-6E8A-4147-A177-3AD203B41FA5}">
                      <a16:colId xmlns:a16="http://schemas.microsoft.com/office/drawing/2014/main" val="1226328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098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1) Book Sales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Accounting Entries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1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2) Pick Up &amp; 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Stage Clearing A/c</a:t>
                      </a:r>
                    </a:p>
                    <a:p>
                      <a:r>
                        <a:rPr lang="en-US" dirty="0"/>
                        <a:t>          Inv Finished Goods A/c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CR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11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3) Shipping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Deferred C.O.G.S A/c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           Stage Clearing A/c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CR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251216"/>
                  </a:ext>
                </a:extLst>
              </a:tr>
              <a:tr h="120980">
                <a:tc>
                  <a:txBody>
                    <a:bodyPr/>
                    <a:lstStyle/>
                    <a:p>
                      <a:r>
                        <a:rPr lang="en-US" dirty="0"/>
                        <a:t>4) Sales Invoice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Receivables A/c</a:t>
                      </a:r>
                    </a:p>
                    <a:p>
                      <a:r>
                        <a:rPr lang="en-US" dirty="0"/>
                        <a:t>            Sales/ Revenue A/c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CR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5) Recognition C.O.G.S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C.O.G.S A/c</a:t>
                      </a:r>
                    </a:p>
                    <a:p>
                      <a:r>
                        <a:rPr lang="en-US" dirty="0"/>
                        <a:t>       Deferred C.O.G.S A/c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CR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82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6) Receipts Money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Cash or Bank A/c</a:t>
                      </a:r>
                    </a:p>
                    <a:p>
                      <a:r>
                        <a:rPr lang="en-US" dirty="0"/>
                        <a:t>                Receivables A/c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CR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450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142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998</TotalTime>
  <Words>241</Words>
  <Application>Microsoft Office PowerPoint</Application>
  <PresentationFormat>Widescreen</PresentationFormat>
  <Paragraphs>76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Transactions for P2p Cycle + Journal Entries </vt:lpstr>
      <vt:lpstr>Transactions for O2C Cycle + Journal Entries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Nabil</dc:creator>
  <cp:lastModifiedBy>George Nabil</cp:lastModifiedBy>
  <cp:revision>12</cp:revision>
  <dcterms:created xsi:type="dcterms:W3CDTF">2022-07-13T10:46:59Z</dcterms:created>
  <dcterms:modified xsi:type="dcterms:W3CDTF">2022-07-22T11:34:11Z</dcterms:modified>
</cp:coreProperties>
</file>