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5" r:id="rId3"/>
    <p:sldId id="284" r:id="rId4"/>
    <p:sldId id="278" r:id="rId5"/>
    <p:sldId id="279" r:id="rId6"/>
    <p:sldId id="280" r:id="rId7"/>
    <p:sldId id="287" r:id="rId8"/>
    <p:sldId id="267" r:id="rId9"/>
    <p:sldId id="268" r:id="rId10"/>
    <p:sldId id="269" r:id="rId11"/>
    <p:sldId id="270" r:id="rId12"/>
    <p:sldId id="295" r:id="rId13"/>
    <p:sldId id="288" r:id="rId14"/>
    <p:sldId id="289" r:id="rId15"/>
    <p:sldId id="272" r:id="rId16"/>
    <p:sldId id="290" r:id="rId17"/>
    <p:sldId id="291" r:id="rId18"/>
    <p:sldId id="292" r:id="rId19"/>
    <p:sldId id="293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1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258" r:id="rId44"/>
    <p:sldId id="285" r:id="rId45"/>
    <p:sldId id="260" r:id="rId46"/>
    <p:sldId id="261" r:id="rId47"/>
    <p:sldId id="286" r:id="rId48"/>
    <p:sldId id="262" r:id="rId49"/>
    <p:sldId id="263" r:id="rId50"/>
    <p:sldId id="264" r:id="rId51"/>
    <p:sldId id="265" r:id="rId52"/>
    <p:sldId id="266" r:id="rId53"/>
    <p:sldId id="271" r:id="rId54"/>
    <p:sldId id="273" r:id="rId55"/>
    <p:sldId id="27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8:14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0,'36'2043,"-36"-2026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1:0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7:07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7:15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1,'17824'0,"-17796"0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7:2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7:2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24575,'-6'0'0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11:29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0,'18067'0,"-18043"0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11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1:34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0,'14154'0,"-14141"0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1:40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0,'11073'0,"-11049"0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2:00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0,'0'8542,"0"-9834,0 1261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8:36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0,'33'1921,"-32"-1892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2:09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1,'0'8624,"0"-8607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1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2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34.5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1,'9345'0,"-9321"0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41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1,'11458'0,"-11431"0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44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1947 1,'-1914'0,"1881"0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56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0,'10566'0,"-10534"0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10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0,'113'6480,"-112"-6448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17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0,'65'3806,"-31"-1904,-33-1870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9:02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1,'6596'0,"-6569"0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2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0,'119'6776,"-119"-6744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1:46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0,'10344'0,"-10313"0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1:54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0,'12148'0,"-12116"0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05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0,'12074'0,"-12043"0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3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0,'126'7221,"-125"-7190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43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1,'48'2684,"-26"-1348,-21-1307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9:27.2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0,'42'2361,"-42"-2329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48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1,'100'5758,"-99"-5733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34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0,'9477'0,"-9461"0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42.3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0,'11001'0,"-10977"0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48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3974 0,'-3947'0,"3920"0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3:04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0,'0'5892,"0"-5861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3:13.4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1,'0'213,"0"5564,0-5768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03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48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1,'11053'0,"-11036"0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51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843 1,'-811'0,"779"0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59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1,'12936'0,"-12922"0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9:36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1,'35'1976,"-35"-1953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7:20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0 791,'0'-767,"0"743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7:31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1,'0'7900,"0"-7876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26:32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1,'0'5185,"0"-5167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26:3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1,'10517'0,"-10495"0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7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1,'11598'0,"-11569"0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9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1778 1,'-1754'0,"1731"0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24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1,'0'6899,"0"-6876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31.0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1,'0'4786,"0"-4755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34:3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30:05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9202 0,'-9175'160,"9149"-159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5:12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1,'0'2932,"0"-2909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6:29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 1,'-49'0,"44"0,31 0,15567 0,-15685 0,58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6:54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1,'0'2600,"0"-2577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8:31.3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0,'0'2572,"0"-2548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1:59:5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1,'15469'0,"-15442"0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0:01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1727 1,'-1695'0,"1664"0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0:37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1,'0'11001,"0"-10978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9F9-2605-A6D8-FDFB-71CF3A7F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27BB-D50D-00E3-40F1-4AB3BEED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B73-1CCA-E7D0-E5F4-1737A36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AC3A-9C29-AF89-4ADB-F1CEE7F8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C0F2-E645-D4E8-B3B0-BCFA6FFE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AFF0-0E12-C64A-B13C-1FF6BF7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976F-F4B9-1C8C-368F-D25331A9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1AB-22BA-2ECF-351E-C9D612C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F46E-4745-3A8A-79C3-EB3CD776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D60A-04C2-353A-F5B4-BDAE788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59FB7-D484-C32E-13A2-BBE937B6F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C202-C668-3ED1-8C70-5CAA268B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96E2-E222-4EE8-0B81-D13EDAE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7F24-F8B4-B856-EAB6-AF03E90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8D1D-E1D1-8CF6-A4AB-254DC3A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095-126D-B95E-AD6B-441F85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CF2E-AA7D-0863-7A98-9C59F621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2300-422C-D9CD-BEC6-9DE9B9A8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DB30-4306-51CC-B0F6-1E3D5A7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6BF1-596C-156A-84B6-EAA2758A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4BC9-C8C6-489A-C163-C129C81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58B9-2765-E6FC-4D8D-F73AB4CB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2278-E4DE-C3B7-BB90-94FD9A8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8F87-F155-9B55-D3C5-A16DA5D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B606-3442-A6AD-D2FD-EB2C0BE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576A-2DFE-D6FC-B273-11DB250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546-2C3B-8EFB-4BD2-1E20FBE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4469-D4C3-87BE-F526-716829FC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89BF-57D4-512A-CB82-2222FE53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3027-2CB5-8B19-D4B8-29C99ED1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BCD8-DF33-F259-7853-3336F44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5C89-7D32-1256-07D6-C42BF25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117B-86F1-C401-5AC3-E5F8CCDC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D060-91BC-F5E5-3FFF-13C5E04F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2B4F-B957-07AB-EE9A-46CF2194E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D0A1A-B2AA-C1FF-DF42-0A04A41FB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4103E-EA80-B250-3A03-D30DCFEA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F43BC-F99F-4AEC-E56E-785400D8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9E1B-AFA3-FBD9-8872-61097DF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3497-3E94-0EA8-4BA2-7E86FB6C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85397-BF37-0955-0446-C7C2A6E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0FFB2-BDF4-1B65-B118-C346C29A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7130C-A866-7D1C-5734-581AF4F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0CE2-5951-C506-734C-F3B92148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9922D-F5CA-7E7E-25B6-F770DE0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6637-6454-C103-C416-D8FE8455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1FE-2519-C04B-B158-A3AA4380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EAE-1731-2F84-91BF-B4AAE11D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9A9B-2337-7F43-0A99-AD72E018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A8E5-8D45-F4B2-4368-2AAB7312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BAECD-98E5-C581-1FD8-2007206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CDDB-9264-2055-ECD8-50F65959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44A-6E8A-0889-C960-AFBC4B8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B1901-B88C-C92D-49F9-675B264A2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5EC4-FB35-5E0D-2B5D-2B17B9D3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0EBD-A533-F13F-181F-5F09AE7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5F29-ADCE-695F-E956-A08D85E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34F0-8EAC-341C-A5E2-FADAA56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5335-00D9-B956-2404-0E6F94D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19DE-9B84-D72C-A917-B8A4BE3C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AAA9-F210-D55D-7B6F-7FF47D8F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7D88-F1C6-5305-C6B2-CCEB102FC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5813-E2C2-9575-E45E-C147A10CE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0.png"/><Relationship Id="rId5" Type="http://schemas.openxmlformats.org/officeDocument/2006/relationships/image" Target="../media/image4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customXml" Target="../ink/ink7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customXml" Target="../ink/ink11.xml"/><Relationship Id="rId19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4.png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19.png"/><Relationship Id="rId18" Type="http://schemas.openxmlformats.org/officeDocument/2006/relationships/customXml" Target="../ink/ink32.xml"/><Relationship Id="rId3" Type="http://schemas.openxmlformats.org/officeDocument/2006/relationships/image" Target="../media/image14.png"/><Relationship Id="rId21" Type="http://schemas.openxmlformats.org/officeDocument/2006/relationships/customXml" Target="../ink/ink34.xml"/><Relationship Id="rId7" Type="http://schemas.openxmlformats.org/officeDocument/2006/relationships/image" Target="../media/image16.png"/><Relationship Id="rId12" Type="http://schemas.openxmlformats.org/officeDocument/2006/relationships/customXml" Target="../ink/ink29.xml"/><Relationship Id="rId17" Type="http://schemas.openxmlformats.org/officeDocument/2006/relationships/image" Target="../media/image8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28.xml"/><Relationship Id="rId19" Type="http://schemas.openxmlformats.org/officeDocument/2006/relationships/image" Target="../media/image4.png"/><Relationship Id="rId4" Type="http://schemas.openxmlformats.org/officeDocument/2006/relationships/customXml" Target="../ink/ink25.xml"/><Relationship Id="rId9" Type="http://schemas.openxmlformats.org/officeDocument/2006/relationships/image" Target="../media/image17.png"/><Relationship Id="rId14" Type="http://schemas.openxmlformats.org/officeDocument/2006/relationships/customXml" Target="../ink/ink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customXml" Target="../ink/ink46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customXml" Target="../ink/ink52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38.png"/><Relationship Id="rId14" Type="http://schemas.openxmlformats.org/officeDocument/2006/relationships/customXml" Target="../ink/ink5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5" Type="http://schemas.openxmlformats.org/officeDocument/2006/relationships/image" Target="../media/image47.png"/><Relationship Id="rId4" Type="http://schemas.openxmlformats.org/officeDocument/2006/relationships/customXml" Target="../ink/ink61.xml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9556-0D0A-8380-EA0D-27E66F31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48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Accounting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16801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C820-0E72-9990-181A-9D998F89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407642"/>
            <a:ext cx="12042913" cy="675515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(3). Purchase of Supplies On credit</a:t>
            </a:r>
            <a:r>
              <a:rPr lang="en-US" dirty="0"/>
              <a:t>: The Company Purchases for $1600 Supplies and Computer Paper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Assets                                            =    Liabilities            +            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dirty="0"/>
              <a:t>Cash  +  Supplies + Equipment                         Accounts                                  Share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Payable                                  Capital</a:t>
            </a:r>
          </a:p>
          <a:p>
            <a:pPr marL="0" indent="0">
              <a:buNone/>
            </a:pPr>
            <a:r>
              <a:rPr lang="en-US" sz="2000" dirty="0"/>
              <a:t>$800</a:t>
            </a:r>
            <a:r>
              <a:rPr lang="en-US" dirty="0"/>
              <a:t>   </a:t>
            </a:r>
            <a:r>
              <a:rPr lang="en-US" sz="2000" dirty="0"/>
              <a:t>  +       </a:t>
            </a:r>
            <a:r>
              <a:rPr lang="en-US" sz="2000" b="1" dirty="0">
                <a:solidFill>
                  <a:srgbClr val="FF0000"/>
                </a:solidFill>
              </a:rPr>
              <a:t>$1600        </a:t>
            </a:r>
            <a:r>
              <a:rPr lang="en-US" sz="2000" dirty="0"/>
              <a:t>+      $7000                                       =               </a:t>
            </a:r>
            <a:r>
              <a:rPr lang="en-US" sz="2000" b="1" dirty="0">
                <a:solidFill>
                  <a:srgbClr val="FF0000"/>
                </a:solidFill>
              </a:rPr>
              <a:t>$1600                       </a:t>
            </a:r>
            <a:r>
              <a:rPr lang="en-US" sz="2000" dirty="0"/>
              <a:t>+                            $15000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               $ 16,600                                                                                           $ 16,600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338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982D-39AD-9888-C5F6-238267DD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5" y="357809"/>
            <a:ext cx="11940209" cy="672547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(4) Service Provided For Cash: </a:t>
            </a:r>
            <a:r>
              <a:rPr lang="en-US" dirty="0"/>
              <a:t>The Company Received $1200 Cash</a:t>
            </a:r>
          </a:p>
          <a:p>
            <a:pPr marL="0" indent="0">
              <a:buNone/>
            </a:pPr>
            <a:r>
              <a:rPr lang="en-US" dirty="0"/>
              <a:t>   From Customers For programming services it has provided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Assets                         =    Liabilities     +                 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sz="2000" dirty="0"/>
              <a:t>          Cash  +   Supplies + Equipment                   Accounts                   Share    +    Revenue    -    Exp   -    Dividends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Payable                    Capital  </a:t>
            </a:r>
          </a:p>
          <a:p>
            <a:pPr marL="0" indent="0">
              <a:buNone/>
            </a:pPr>
            <a:r>
              <a:rPr lang="en-US" sz="2000" dirty="0"/>
              <a:t>          $800  +    $1600    +      $7000           =          $1600              +        $15000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+$1200                                                                                                                        +$1200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New Bal: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$9200   +  $1600    +       $7000            =           $1600             +        $1500           $1200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=                                                                                    =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$17,800                                                                       $ 17,800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352C92-61DC-89F5-715E-D053B99719A6}"/>
                  </a:ext>
                </a:extLst>
              </p14:cNvPr>
              <p14:cNvContentPartPr/>
              <p14:nvPr/>
            </p14:nvContentPartPr>
            <p14:xfrm>
              <a:off x="1061901" y="4492106"/>
              <a:ext cx="13320" cy="74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352C92-61DC-89F5-715E-D053B9971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901" y="4483106"/>
                <a:ext cx="309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8B36A6-48B2-8384-785B-8C87B65A59C2}"/>
                  </a:ext>
                </a:extLst>
              </p14:cNvPr>
              <p14:cNvContentPartPr/>
              <p14:nvPr/>
            </p14:nvContentPartPr>
            <p14:xfrm>
              <a:off x="3458781" y="4478786"/>
              <a:ext cx="12600" cy="70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8B36A6-48B2-8384-785B-8C87B65A5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0141" y="4469786"/>
                <a:ext cx="3024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46F33D-8273-070C-28E6-9AB75E63237E}"/>
                  </a:ext>
                </a:extLst>
              </p14:cNvPr>
              <p14:cNvContentPartPr/>
              <p14:nvPr/>
            </p14:nvContentPartPr>
            <p14:xfrm>
              <a:off x="1086381" y="5207426"/>
              <a:ext cx="2384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46F33D-8273-070C-28E6-9AB75E6323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741" y="5198786"/>
                <a:ext cx="2402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840F56-1220-FAD8-BF16-19573DACD2DD}"/>
                  </a:ext>
                </a:extLst>
              </p14:cNvPr>
              <p14:cNvContentPartPr/>
              <p14:nvPr/>
            </p14:nvContentPartPr>
            <p14:xfrm>
              <a:off x="5565861" y="4439186"/>
              <a:ext cx="15480" cy="86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840F56-1220-FAD8-BF16-19573DACD2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6861" y="4430186"/>
                <a:ext cx="3312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578569-F0F6-EC18-87A6-E601C5620480}"/>
                  </a:ext>
                </a:extLst>
              </p14:cNvPr>
              <p14:cNvContentPartPr/>
              <p14:nvPr/>
            </p14:nvContentPartPr>
            <p14:xfrm>
              <a:off x="8888301" y="4478426"/>
              <a:ext cx="12960" cy="7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578569-F0F6-EC18-87A6-E601C56204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79301" y="4469786"/>
                <a:ext cx="306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857B89-5BC0-7E17-686C-3C481CC0864A}"/>
                  </a:ext>
                </a:extLst>
              </p14:cNvPr>
              <p14:cNvContentPartPr/>
              <p14:nvPr/>
            </p14:nvContentPartPr>
            <p14:xfrm>
              <a:off x="5580261" y="5220386"/>
              <a:ext cx="3312720" cy="58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857B89-5BC0-7E17-686C-3C481CC086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1621" y="5211386"/>
                <a:ext cx="333036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07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7EC8-E060-A799-093C-3FEAD3B7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331305"/>
            <a:ext cx="11953461" cy="66260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(5) Service Provided For Cash and Credit: </a:t>
            </a:r>
            <a:r>
              <a:rPr lang="en-US" dirty="0"/>
              <a:t>The Company Provide Service with $3500 for customers. It receives $1500 cash , and it bills the balance for $2000 on Credit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Assets               =            Liabilities           +                      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1800" dirty="0"/>
              <a:t>Cash  +   Supplies + Equipment                    Accounts                                            Share    +      Revenue    -    Exp   -    Dividends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Payable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b="1" dirty="0"/>
              <a:t>$9200   +   $1600    +       $7000            =           $1600                         +                  $1500            $1200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$1500   +   $2000                                                                                                                                 $3500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New Balance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b="1" dirty="0">
                <a:solidFill>
                  <a:srgbClr val="FF0000"/>
                </a:solidFill>
              </a:rPr>
              <a:t>$10700 +  3600      +   $7000                 =           $1600                          +                  $1500            $4700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7925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94F-6A33-C29C-7849-1F0F38A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dirty="0"/>
              <a:t>2)Journal Entries and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F735E-166F-00DF-F937-DE174373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2.1) Transactions for P2P Cycle + Journal Entries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DA03FD-54E7-B4AA-A9F9-0E3A4566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4622"/>
              </p:ext>
            </p:extLst>
          </p:nvPr>
        </p:nvGraphicFramePr>
        <p:xfrm>
          <a:off x="1819965" y="2790964"/>
          <a:ext cx="8128000" cy="3672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3648086083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102956496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4084151381"/>
                    </a:ext>
                  </a:extLst>
                </a:gridCol>
                <a:gridCol w="1281043">
                  <a:extLst>
                    <a:ext uri="{9D8B030D-6E8A-4147-A177-3AD203B41FA5}">
                      <a16:colId xmlns:a16="http://schemas.microsoft.com/office/drawing/2014/main" val="3378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1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Creating P.R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Creating 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Receiving Under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 Receiving A/c</a:t>
                      </a:r>
                    </a:p>
                    <a:p>
                      <a:r>
                        <a:rPr lang="en-US" dirty="0"/>
                        <a:t>                 Vendor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42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r>
                        <a:rPr lang="en-US" dirty="0"/>
                        <a:t>4) Delivery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Inv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Inv Receiving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5) Posting of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A/c</a:t>
                      </a:r>
                    </a:p>
                    <a:p>
                      <a:r>
                        <a:rPr lang="en-US" dirty="0"/>
                        <a:t>       Supplier or Liability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6) Supplier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or Liability A/C</a:t>
                      </a:r>
                    </a:p>
                    <a:p>
                      <a:r>
                        <a:rPr lang="en-US" dirty="0"/>
                        <a:t>                     Bank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5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D593-EB4D-AA8C-00B9-78378C27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2.2) Transactions for O2C Cycle + Journal Entries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129FD-F188-51D6-BE82-A4A860AA2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74253"/>
              </p:ext>
            </p:extLst>
          </p:nvPr>
        </p:nvGraphicFramePr>
        <p:xfrm>
          <a:off x="1633331" y="2024408"/>
          <a:ext cx="8128000" cy="394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27731454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3600586271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812383256"/>
                    </a:ext>
                  </a:extLst>
                </a:gridCol>
                <a:gridCol w="1281043">
                  <a:extLst>
                    <a:ext uri="{9D8B030D-6E8A-4147-A177-3AD203B41FA5}">
                      <a16:colId xmlns:a16="http://schemas.microsoft.com/office/drawing/2014/main" val="122632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Book Sales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Pick Up &amp;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Clearing A/c</a:t>
                      </a:r>
                    </a:p>
                    <a:p>
                      <a:r>
                        <a:rPr lang="en-US" dirty="0"/>
                        <a:t>          Inv Finished Goods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Shipping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Deferred C.O.G.S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Stage Clearing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5121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r>
                        <a:rPr lang="en-US" dirty="0"/>
                        <a:t>4) Sales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Receivables A/c</a:t>
                      </a:r>
                    </a:p>
                    <a:p>
                      <a:r>
                        <a:rPr lang="en-US" dirty="0"/>
                        <a:t>            Sales/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5) Recognition C.O.G.S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C.O.G.S A/c</a:t>
                      </a:r>
                    </a:p>
                    <a:p>
                      <a:r>
                        <a:rPr lang="en-US" dirty="0"/>
                        <a:t>       Deferred C.O.G.S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6) Receipts Money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or Bank A/c</a:t>
                      </a:r>
                    </a:p>
                    <a:p>
                      <a:r>
                        <a:rPr lang="en-US" dirty="0"/>
                        <a:t>                Receivables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5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14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B7E-BB21-41AC-CD79-E4D21807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43716"/>
            <a:ext cx="11820939" cy="66142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 Recording Process for The First Transaction:</a:t>
            </a:r>
          </a:p>
          <a:p>
            <a:pPr marL="0" indent="0">
              <a:buNone/>
            </a:pPr>
            <a:r>
              <a:rPr lang="en-US" sz="2000" dirty="0"/>
              <a:t>      Transaction:                                        X , Y Invest $15000 Cash in Capital Shares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Basic Analysis:                                   The Asset Cash Inc $1000 and Equity Inc $1000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Equation Analysis:                             Asset      =           Liabilities         +          Equity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Cash       =                                                 Capital     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</a:t>
            </a:r>
            <a:r>
              <a:rPr lang="en-US" sz="2000" b="1" dirty="0">
                <a:solidFill>
                  <a:srgbClr val="FF0000"/>
                </a:solidFill>
              </a:rPr>
              <a:t>$1000    </a:t>
            </a:r>
            <a:r>
              <a:rPr lang="en-US" sz="2000" dirty="0"/>
              <a:t>=                                      +         </a:t>
            </a:r>
            <a:r>
              <a:rPr lang="en-US" sz="2000" b="1" dirty="0">
                <a:solidFill>
                  <a:srgbClr val="FF0000"/>
                </a:solidFill>
              </a:rPr>
              <a:t>$1000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Debit and Credit :                               Cash Inc By Debit as it’s Asset , Capital Inc By Credit as it’s Equity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DATE                                                                  DEBIT              CREDIT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Journal Entry: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1 OCT         CASH                                     101        1000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                                 Capital                     200                              1000                              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D259A-4BBC-7306-4874-52EB0554AE82}"/>
              </a:ext>
            </a:extLst>
          </p:cNvPr>
          <p:cNvCxnSpPr/>
          <p:nvPr/>
        </p:nvCxnSpPr>
        <p:spPr>
          <a:xfrm>
            <a:off x="4161183" y="4837043"/>
            <a:ext cx="6559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928480-EBBB-FBB5-9582-853C24DBAEDA}"/>
              </a:ext>
            </a:extLst>
          </p:cNvPr>
          <p:cNvCxnSpPr/>
          <p:nvPr/>
        </p:nvCxnSpPr>
        <p:spPr>
          <a:xfrm>
            <a:off x="4823791" y="4837043"/>
            <a:ext cx="0" cy="147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2BB11-B4DF-6272-5F68-D7699397EE19}"/>
              </a:ext>
            </a:extLst>
          </p:cNvPr>
          <p:cNvCxnSpPr/>
          <p:nvPr/>
        </p:nvCxnSpPr>
        <p:spPr>
          <a:xfrm>
            <a:off x="7832035" y="4837043"/>
            <a:ext cx="0" cy="15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22F566-C95C-4FA6-5E5D-DA76C54F0D0C}"/>
              </a:ext>
            </a:extLst>
          </p:cNvPr>
          <p:cNvCxnSpPr/>
          <p:nvPr/>
        </p:nvCxnSpPr>
        <p:spPr>
          <a:xfrm>
            <a:off x="8468139" y="4837043"/>
            <a:ext cx="0" cy="1696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B465A3-AB7D-E89B-7B68-A5390802D301}"/>
              </a:ext>
            </a:extLst>
          </p:cNvPr>
          <p:cNvCxnSpPr/>
          <p:nvPr/>
        </p:nvCxnSpPr>
        <p:spPr>
          <a:xfrm>
            <a:off x="9753600" y="4837043"/>
            <a:ext cx="0" cy="15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1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069-6ED7-20B0-0D44-8224A98F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2.3) Post To T-accounts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881B-7439-5F18-CD44-EBA16BEB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481"/>
          </a:xfrm>
        </p:spPr>
        <p:txBody>
          <a:bodyPr>
            <a:normAutofit/>
          </a:bodyPr>
          <a:lstStyle/>
          <a:p>
            <a:r>
              <a:rPr lang="en-US" dirty="0"/>
              <a:t>We need to know the balance for every account in specific</a:t>
            </a:r>
          </a:p>
          <a:p>
            <a:pPr marL="0" indent="0">
              <a:buNone/>
            </a:pPr>
            <a:r>
              <a:rPr lang="en-US" dirty="0"/>
              <a:t>                                       DR              CASH                 CR      </a:t>
            </a:r>
          </a:p>
          <a:p>
            <a:pPr marL="0" indent="0">
              <a:buNone/>
            </a:pPr>
            <a:r>
              <a:rPr lang="en-US" dirty="0"/>
              <a:t>                          Trans (1): $15000	</a:t>
            </a:r>
          </a:p>
          <a:p>
            <a:pPr marL="0" indent="0">
              <a:buNone/>
            </a:pPr>
            <a:r>
              <a:rPr lang="en-US" dirty="0"/>
              <a:t>					         Trans (2): $7000		</a:t>
            </a:r>
          </a:p>
          <a:p>
            <a:pPr marL="0" indent="0">
              <a:buNone/>
            </a:pPr>
            <a:r>
              <a:rPr lang="en-US" dirty="0"/>
              <a:t>                          Trans (4): $1200						</a:t>
            </a:r>
          </a:p>
          <a:p>
            <a:pPr marL="0" indent="0">
              <a:buNone/>
            </a:pPr>
            <a:r>
              <a:rPr lang="en-US" dirty="0"/>
              <a:t>                          Trans (5): $ 1500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$17700		    $7000                    </a:t>
            </a:r>
          </a:p>
          <a:p>
            <a:pPr marL="0" indent="0">
              <a:buNone/>
            </a:pPr>
            <a:r>
              <a:rPr lang="en-US" dirty="0"/>
              <a:t>                             Balance: $10700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26F0A-F396-79B1-E74C-F6B851FB82E7}"/>
                  </a:ext>
                </a:extLst>
              </p14:cNvPr>
              <p14:cNvContentPartPr/>
              <p14:nvPr/>
            </p14:nvContentPartPr>
            <p14:xfrm>
              <a:off x="3418461" y="2769146"/>
              <a:ext cx="55785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26F0A-F396-79B1-E74C-F6B851FB8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461" y="2760506"/>
                <a:ext cx="559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111AA5-8907-76DF-6378-3FAD993D7EA5}"/>
                  </a:ext>
                </a:extLst>
              </p14:cNvPr>
              <p14:cNvContentPartPr/>
              <p14:nvPr/>
            </p14:nvContentPartPr>
            <p14:xfrm>
              <a:off x="2956221" y="2769146"/>
              <a:ext cx="6217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111AA5-8907-76DF-6378-3FAD993D7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581" y="2760506"/>
                <a:ext cx="63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FF3D50-6274-38F9-2C87-B22616774841}"/>
                  </a:ext>
                </a:extLst>
              </p14:cNvPr>
              <p14:cNvContentPartPr/>
              <p14:nvPr/>
            </p14:nvContentPartPr>
            <p14:xfrm>
              <a:off x="6039261" y="2809106"/>
              <a:ext cx="360" cy="396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FF3D50-6274-38F9-2C87-B22616774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0621" y="2800466"/>
                <a:ext cx="18000" cy="39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31B902-BFE1-1E91-EB2B-293794484AB3}"/>
                  </a:ext>
                </a:extLst>
              </p14:cNvPr>
              <p14:cNvContentPartPr/>
              <p14:nvPr/>
            </p14:nvContentPartPr>
            <p14:xfrm>
              <a:off x="8732781" y="196094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31B902-BFE1-1E91-EB2B-293794484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781" y="19519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0F3CC7-E9AE-42BC-F80D-EEA308CC2AE1}"/>
                  </a:ext>
                </a:extLst>
              </p14:cNvPr>
              <p14:cNvContentPartPr/>
              <p14:nvPr/>
            </p14:nvContentPartPr>
            <p14:xfrm>
              <a:off x="3856221" y="50205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0F3CC7-E9AE-42BC-F80D-EEA308CC2A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7221" y="50119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FC9D74-2DDE-C6E4-25E2-885E819AEF3F}"/>
                  </a:ext>
                </a:extLst>
              </p14:cNvPr>
              <p14:cNvContentPartPr/>
              <p14:nvPr/>
            </p14:nvContentPartPr>
            <p14:xfrm>
              <a:off x="2822301" y="5020586"/>
              <a:ext cx="6427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FC9D74-2DDE-C6E4-25E2-885E819AEF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3661" y="5011946"/>
                <a:ext cx="644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5F0557-3ED7-BDC3-22C8-BB8EBCF7C7C1}"/>
                  </a:ext>
                </a:extLst>
              </p14:cNvPr>
              <p14:cNvContentPartPr/>
              <p14:nvPr/>
            </p14:nvContentPartPr>
            <p14:xfrm>
              <a:off x="1139301" y="490286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F0557-3ED7-BDC3-22C8-BB8EBCF7C7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661" y="48942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41F1DF-8B7C-C5E2-C7C2-584C3EE344DF}"/>
                  </a:ext>
                </a:extLst>
              </p14:cNvPr>
              <p14:cNvContentPartPr/>
              <p14:nvPr/>
            </p14:nvContentPartPr>
            <p14:xfrm>
              <a:off x="5324661" y="4584986"/>
              <a:ext cx="25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41F1DF-8B7C-C5E2-C7C2-584C3EE344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15661" y="4575986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35B837-512E-0B58-9F71-E9C37139FD65}"/>
                  </a:ext>
                </a:extLst>
              </p14:cNvPr>
              <p14:cNvContentPartPr/>
              <p14:nvPr/>
            </p14:nvContentPartPr>
            <p14:xfrm>
              <a:off x="2796021" y="5837786"/>
              <a:ext cx="65131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35B837-512E-0B58-9F71-E9C37139FD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7021" y="5828786"/>
                <a:ext cx="653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E3723A-9009-FB2D-7C31-CFB9EABB467C}"/>
                  </a:ext>
                </a:extLst>
              </p14:cNvPr>
              <p14:cNvContentPartPr/>
              <p14:nvPr/>
            </p14:nvContentPartPr>
            <p14:xfrm>
              <a:off x="7500501" y="5658146"/>
              <a:ext cx="360" cy="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E3723A-9009-FB2D-7C31-CFB9EABB46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1861" y="5649506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3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1C95-2177-5C7D-D5DB-D0B1FC1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2.4) Trial Balance: </a:t>
            </a:r>
            <a:r>
              <a:rPr lang="en-US" sz="2800" dirty="0">
                <a:latin typeface="+mn-lt"/>
                <a:ea typeface="+mn-ea"/>
                <a:cs typeface="+mn-cs"/>
              </a:rPr>
              <a:t>Listing of all accounts and their balances at a point in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5D8BC-8EEF-D9DF-2A6D-07E12D03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31" y="1085038"/>
            <a:ext cx="7147477" cy="57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D9B-7D5B-3A43-EDE1-63B726D5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2.5) Adjusting Entries: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1ACD-FE7B-626B-0308-F6BEF28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7"/>
            <a:ext cx="11155017" cy="5991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2.5.1) Prepaid Expense:</a:t>
            </a:r>
          </a:p>
          <a:p>
            <a:pPr marL="0" indent="0">
              <a:buNone/>
            </a:pPr>
            <a:r>
              <a:rPr lang="en-US" dirty="0"/>
              <a:t>Aug 1 , 2021 , We Paid $24000 For 2 Years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Close The Year to get the Updated Financial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418AD7-CB71-15CD-7FF0-B1762589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3248"/>
              </p:ext>
            </p:extLst>
          </p:nvPr>
        </p:nvGraphicFramePr>
        <p:xfrm>
          <a:off x="1501913" y="2058135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89031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80186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8343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640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01/08/2021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Prepaid Sub A/c</a:t>
                      </a:r>
                    </a:p>
                    <a:p>
                      <a:r>
                        <a:rPr lang="en-US" dirty="0"/>
                        <a:t>                Cash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159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44994F-087B-F64C-6D4A-C5E08666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6585"/>
              </p:ext>
            </p:extLst>
          </p:nvPr>
        </p:nvGraphicFramePr>
        <p:xfrm>
          <a:off x="1501913" y="421272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712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81066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1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91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Exp A/c </a:t>
                      </a:r>
                    </a:p>
                    <a:p>
                      <a:r>
                        <a:rPr lang="en-US" dirty="0"/>
                        <a:t>       Prepaid Exp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3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19D0-CAD4-8397-E0B6-57CF8049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31913"/>
            <a:ext cx="11966713" cy="6626087"/>
          </a:xfrm>
        </p:spPr>
        <p:txBody>
          <a:bodyPr/>
          <a:lstStyle/>
          <a:p>
            <a:r>
              <a:rPr lang="en-US" dirty="0"/>
              <a:t>The Balance of The Accounts:</a:t>
            </a:r>
          </a:p>
          <a:p>
            <a:pPr marL="0" indent="0">
              <a:buNone/>
            </a:pPr>
            <a:r>
              <a:rPr lang="en-US" dirty="0"/>
              <a:t>  DR          Prepaid Sub                  CR                          DR              Cash                CR</a:t>
            </a:r>
          </a:p>
          <a:p>
            <a:pPr marL="0" indent="0">
              <a:buNone/>
            </a:pPr>
            <a:r>
              <a:rPr lang="en-US" dirty="0"/>
              <a:t>Aug 1    $24000									$24000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31/12     $5000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Balance : $19000				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2CB854-C9C1-4389-3D50-FF3E3F8B634C}"/>
                  </a:ext>
                </a:extLst>
              </p14:cNvPr>
              <p14:cNvContentPartPr/>
              <p14:nvPr/>
            </p14:nvContentPartPr>
            <p14:xfrm>
              <a:off x="317421" y="1141586"/>
              <a:ext cx="51004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2CB854-C9C1-4389-3D50-FF3E3F8B6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1" y="1132586"/>
                <a:ext cx="5118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B90BEF-4D28-2F15-1641-3B1507E69863}"/>
                  </a:ext>
                </a:extLst>
              </p14:cNvPr>
              <p14:cNvContentPartPr/>
              <p14:nvPr/>
            </p14:nvContentPartPr>
            <p14:xfrm>
              <a:off x="7447581" y="1141586"/>
              <a:ext cx="39949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B90BEF-4D28-2F15-1641-3B1507E698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8581" y="1132586"/>
                <a:ext cx="401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3894A0-645B-C649-C868-D5F3F142316D}"/>
                  </a:ext>
                </a:extLst>
              </p14:cNvPr>
              <p14:cNvContentPartPr/>
              <p14:nvPr/>
            </p14:nvContentPartPr>
            <p14:xfrm>
              <a:off x="2718621" y="1166066"/>
              <a:ext cx="360" cy="307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3894A0-645B-C649-C868-D5F3F1423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9621" y="1157066"/>
                <a:ext cx="18000" cy="30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BFF1FE-2BEF-E3D7-8E9A-E0BDC4588B7F}"/>
                  </a:ext>
                </a:extLst>
              </p14:cNvPr>
              <p14:cNvContentPartPr/>
              <p14:nvPr/>
            </p14:nvContentPartPr>
            <p14:xfrm>
              <a:off x="9198981" y="1152386"/>
              <a:ext cx="360" cy="311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BFF1FE-2BEF-E3D7-8E9A-E0BDC4588B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9981" y="1143746"/>
                <a:ext cx="18000" cy="31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6E85E9-AECB-27F2-72C0-3BF0B04D4257}"/>
                  </a:ext>
                </a:extLst>
              </p14:cNvPr>
              <p14:cNvContentPartPr/>
              <p14:nvPr/>
            </p14:nvContentPartPr>
            <p14:xfrm>
              <a:off x="3697101" y="71498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6E85E9-AECB-27F2-72C0-3BF0B04D42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8101" y="7063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41765-A263-09F6-12C9-2E7BDFA2C253}"/>
              </a:ext>
            </a:extLst>
          </p:cNvPr>
          <p:cNvGrpSpPr/>
          <p:nvPr/>
        </p:nvGrpSpPr>
        <p:grpSpPr>
          <a:xfrm>
            <a:off x="2199141" y="675746"/>
            <a:ext cx="360" cy="360"/>
            <a:chOff x="2199141" y="67574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9CEDC7-267F-98F7-9235-FB3D54E1CC3E}"/>
                    </a:ext>
                  </a:extLst>
                </p14:cNvPr>
                <p14:cNvContentPartPr/>
                <p14:nvPr/>
              </p14:nvContentPartPr>
              <p14:xfrm>
                <a:off x="2199141" y="67574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9CEDC7-267F-98F7-9235-FB3D54E1CC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501" y="666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AE9242-231F-0E8F-193E-64B94C1C0098}"/>
                    </a:ext>
                  </a:extLst>
                </p14:cNvPr>
                <p14:cNvContentPartPr/>
                <p14:nvPr/>
              </p14:nvContentPartPr>
              <p14:xfrm>
                <a:off x="2199141" y="67574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AE9242-231F-0E8F-193E-64B94C1C00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501" y="666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08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008-524F-FE4D-CC6B-949560A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information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0BD9-1B48-A05E-4039-FEF07499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483519"/>
            <a:ext cx="10515600" cy="4351338"/>
          </a:xfrm>
        </p:spPr>
        <p:txBody>
          <a:bodyPr/>
          <a:lstStyle/>
          <a:p>
            <a:r>
              <a:rPr lang="en-US" dirty="0"/>
              <a:t>Is a Structure that a business uses to collect, store, manage, retrieve and report it’s financial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B3E57-652F-1160-02C9-B508CAA3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382" y="26289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800" b="1" dirty="0"/>
              <a:t>Operating Environment</a:t>
            </a:r>
          </a:p>
        </p:txBody>
      </p:sp>
      <p:sp>
        <p:nvSpPr>
          <p:cNvPr id="46" name="AutoShape 7">
            <a:extLst>
              <a:ext uri="{FF2B5EF4-FFF2-40B4-BE49-F238E27FC236}">
                <a16:creationId xmlns:a16="http://schemas.microsoft.com/office/drawing/2014/main" id="{482BB3D6-EA90-E527-5507-83BF2057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82" y="3417440"/>
            <a:ext cx="8636000" cy="2387600"/>
          </a:xfrm>
          <a:prstGeom prst="octagon">
            <a:avLst>
              <a:gd name="adj" fmla="val 29282"/>
            </a:avLst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368AF1-B9E2-2E8C-94C6-043DEB49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382" y="343058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b="1" dirty="0"/>
              <a:t>Business Entity 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8FA551-FDB9-8D15-3649-5C3E33BE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032" y="3898900"/>
            <a:ext cx="2143886" cy="13806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Journal entries</a:t>
            </a:r>
          </a:p>
          <a:p>
            <a:pPr algn="ctr" eaLnBrk="0" hangingPunct="0"/>
            <a:r>
              <a:rPr lang="en-US" altLang="en-US" sz="2000" b="1" dirty="0"/>
              <a:t>And Process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C35DEC-9D12-F445-315E-3EE9885A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0" y="3951288"/>
            <a:ext cx="2311400" cy="1358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System </a:t>
            </a:r>
            <a:r>
              <a:rPr lang="en-US" altLang="en-US" sz="2000" b="1" u="sng" dirty="0"/>
              <a:t>Outputs</a:t>
            </a:r>
            <a:r>
              <a:rPr lang="en-US" altLang="en-US" sz="2000" b="1" dirty="0"/>
              <a:t>:</a:t>
            </a:r>
          </a:p>
          <a:p>
            <a:pPr algn="ctr" eaLnBrk="0" hangingPunct="0"/>
            <a:r>
              <a:rPr lang="en-US" altLang="en-US" sz="2000" b="1" dirty="0"/>
              <a:t>Financial</a:t>
            </a:r>
          </a:p>
          <a:p>
            <a:pPr algn="ctr" eaLnBrk="0" hangingPunct="0"/>
            <a:r>
              <a:rPr lang="en-US" altLang="en-US" sz="2000" b="1" dirty="0"/>
              <a:t>Statements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3EC1BC-F9E3-4E49-D873-520CA067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43" y="3898900"/>
            <a:ext cx="2311400" cy="1358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System </a:t>
            </a:r>
            <a:r>
              <a:rPr lang="en-US" altLang="en-US" sz="2000" b="1" u="sng" dirty="0"/>
              <a:t>Inputs</a:t>
            </a:r>
            <a:r>
              <a:rPr lang="en-US" altLang="en-US" sz="2000" b="1" dirty="0"/>
              <a:t>:</a:t>
            </a:r>
          </a:p>
          <a:p>
            <a:pPr algn="ctr" eaLnBrk="0" hangingPunct="0"/>
            <a:r>
              <a:rPr lang="en-US" altLang="en-US" sz="2000" b="1" dirty="0"/>
              <a:t>Measurable</a:t>
            </a:r>
          </a:p>
          <a:p>
            <a:pPr algn="ctr" eaLnBrk="0" hangingPunct="0"/>
            <a:r>
              <a:rPr lang="en-US" altLang="en-US" sz="2000" b="1" dirty="0"/>
              <a:t>Transactions</a:t>
            </a: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C991B460-26FF-481F-8CCF-5F03F9915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878" y="4578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4AF0266-5429-57B3-D9A8-06A87D029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918" y="4578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8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6921-975F-0E2E-3CE2-A4925F1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2.5.2) Depreciation: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BFF1-05C1-7F90-DDEC-19741EB4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3"/>
            <a:ext cx="11208026" cy="5208105"/>
          </a:xfrm>
        </p:spPr>
        <p:txBody>
          <a:bodyPr/>
          <a:lstStyle/>
          <a:p>
            <a:r>
              <a:rPr lang="en-US" dirty="0"/>
              <a:t>We Purchase and Equipment for $100,00 Cash On Jan 2021 , this Equipment has an estimated life 10 Years.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Calculate The Depreciation Exp for this By : </a:t>
            </a:r>
            <a:r>
              <a:rPr lang="en-US" b="1" dirty="0"/>
              <a:t>COSTING/USEFUL LIFE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dirty="0">
                <a:solidFill>
                  <a:srgbClr val="FF0000"/>
                </a:solidFill>
              </a:rPr>
              <a:t>=100,000/10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=10,000/Y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A33DDE-AA4A-69D9-3BCE-74BB72B8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00302"/>
              </p:ext>
            </p:extLst>
          </p:nvPr>
        </p:nvGraphicFramePr>
        <p:xfrm>
          <a:off x="1806713" y="2692400"/>
          <a:ext cx="8128000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4559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8626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999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783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A/c</a:t>
                      </a:r>
                    </a:p>
                    <a:p>
                      <a:r>
                        <a:rPr lang="en-US" dirty="0"/>
                        <a:t>             Cash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9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5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EE4E-5E0C-33E2-1CD7-258A35C2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6016"/>
            <a:ext cx="11714922" cy="6599583"/>
          </a:xfrm>
        </p:spPr>
        <p:txBody>
          <a:bodyPr/>
          <a:lstStyle/>
          <a:p>
            <a:r>
              <a:rPr lang="en-US" dirty="0"/>
              <a:t>So The Value for this Asset ‘ll decrease by 10,000 Per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Equipment                                                          Depreciation Expense						</a:t>
            </a:r>
          </a:p>
          <a:p>
            <a:pPr marL="0" indent="0">
              <a:buNone/>
            </a:pPr>
            <a:r>
              <a:rPr lang="en-US" dirty="0"/>
              <a:t>1/1 $ 100,000					      31/12  $10,000</a:t>
            </a:r>
          </a:p>
          <a:p>
            <a:pPr marL="0" indent="0">
              <a:buNone/>
            </a:pPr>
            <a:r>
              <a:rPr lang="en-US" dirty="0"/>
              <a:t>				        Accumulated Dep</a:t>
            </a:r>
          </a:p>
          <a:p>
            <a:pPr marL="0" indent="0">
              <a:buNone/>
            </a:pPr>
            <a:r>
              <a:rPr lang="en-US" dirty="0"/>
              <a:t>						 31/12 $10,000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A0438-0378-2E9E-8B40-F91335C7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87556"/>
              </p:ext>
            </p:extLst>
          </p:nvPr>
        </p:nvGraphicFramePr>
        <p:xfrm>
          <a:off x="1713947" y="971458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14732295"/>
                    </a:ext>
                  </a:extLst>
                </a:gridCol>
                <a:gridCol w="2906644">
                  <a:extLst>
                    <a:ext uri="{9D8B030D-6E8A-4147-A177-3AD203B41FA5}">
                      <a16:colId xmlns:a16="http://schemas.microsoft.com/office/drawing/2014/main" val="2938749338"/>
                    </a:ext>
                  </a:extLst>
                </a:gridCol>
                <a:gridCol w="1157356">
                  <a:extLst>
                    <a:ext uri="{9D8B030D-6E8A-4147-A177-3AD203B41FA5}">
                      <a16:colId xmlns:a16="http://schemas.microsoft.com/office/drawing/2014/main" val="4226725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1849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7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Deprecation Exp A/c</a:t>
                      </a:r>
                    </a:p>
                    <a:p>
                      <a:r>
                        <a:rPr lang="en-US" dirty="0"/>
                        <a:t>          Accumulation Dep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10,000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914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EA6A7B-71F9-4AD9-874C-9218379F457A}"/>
                  </a:ext>
                </a:extLst>
              </p14:cNvPr>
              <p14:cNvContentPartPr/>
              <p14:nvPr/>
            </p14:nvContentPartPr>
            <p14:xfrm>
              <a:off x="861021" y="3120506"/>
              <a:ext cx="33728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EA6A7B-71F9-4AD9-874C-9218379F4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21" y="3111866"/>
                <a:ext cx="339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8AB6B5-3993-BAD7-FA00-A73C1D7CEF92}"/>
                  </a:ext>
                </a:extLst>
              </p14:cNvPr>
              <p14:cNvContentPartPr/>
              <p14:nvPr/>
            </p14:nvContentPartPr>
            <p14:xfrm>
              <a:off x="7646301" y="3120506"/>
              <a:ext cx="4134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8AB6B5-3993-BAD7-FA00-A73C1D7CE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7301" y="3111866"/>
                <a:ext cx="415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6DDFF4-1999-CA3A-FFED-941290807133}"/>
                  </a:ext>
                </a:extLst>
              </p14:cNvPr>
              <p14:cNvContentPartPr/>
              <p14:nvPr/>
            </p14:nvContentPartPr>
            <p14:xfrm>
              <a:off x="7449021" y="3120506"/>
              <a:ext cx="700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6DDFF4-1999-CA3A-FFED-9412908071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021" y="3111866"/>
                <a:ext cx="718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FCB48C-4267-1C8F-D3D7-0223B9AA2654}"/>
                  </a:ext>
                </a:extLst>
              </p14:cNvPr>
              <p14:cNvContentPartPr/>
              <p14:nvPr/>
            </p14:nvContentPartPr>
            <p14:xfrm>
              <a:off x="4002021" y="4485626"/>
              <a:ext cx="38152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FCB48C-4267-1C8F-D3D7-0223B9AA2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3021" y="4476626"/>
                <a:ext cx="3832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0FF0C3-C409-B5EC-681C-417935BE9B86}"/>
                  </a:ext>
                </a:extLst>
              </p14:cNvPr>
              <p14:cNvContentPartPr/>
              <p14:nvPr/>
            </p14:nvContentPartPr>
            <p14:xfrm>
              <a:off x="2486061" y="3140306"/>
              <a:ext cx="41400" cy="234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0FF0C3-C409-B5EC-681C-417935BE9B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7061" y="3131306"/>
                <a:ext cx="59040" cy="23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463C26-76A8-EF60-5D85-F423341A2F30}"/>
                  </a:ext>
                </a:extLst>
              </p14:cNvPr>
              <p14:cNvContentPartPr/>
              <p14:nvPr/>
            </p14:nvContentPartPr>
            <p14:xfrm>
              <a:off x="5871141" y="4505066"/>
              <a:ext cx="36360" cy="206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463C26-76A8-EF60-5D85-F423341A2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62501" y="4496066"/>
                <a:ext cx="5400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124C1F-64BA-61F0-3352-F78F592BDD00}"/>
                  </a:ext>
                </a:extLst>
              </p14:cNvPr>
              <p14:cNvContentPartPr/>
              <p14:nvPr/>
            </p14:nvContentPartPr>
            <p14:xfrm>
              <a:off x="9613341" y="3139946"/>
              <a:ext cx="43200" cy="24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124C1F-64BA-61F0-3352-F78F592BDD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4341" y="3130946"/>
                <a:ext cx="60840" cy="246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F22D2-91FA-5DB1-91F3-F3551626D305}"/>
              </a:ext>
            </a:extLst>
          </p:cNvPr>
          <p:cNvGrpSpPr/>
          <p:nvPr/>
        </p:nvGrpSpPr>
        <p:grpSpPr>
          <a:xfrm>
            <a:off x="7049781" y="4320026"/>
            <a:ext cx="119520" cy="119160"/>
            <a:chOff x="7049781" y="4320026"/>
            <a:chExt cx="1195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3384CB-2EB3-E925-7B70-63CD9E40918D}"/>
                    </a:ext>
                  </a:extLst>
                </p14:cNvPr>
                <p14:cNvContentPartPr/>
                <p14:nvPr/>
              </p14:nvContentPartPr>
              <p14:xfrm>
                <a:off x="7168941" y="4436666"/>
                <a:ext cx="3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3384CB-2EB3-E925-7B70-63CD9E409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0301" y="4428026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E7240C-F295-6EB9-30F8-162C75783108}"/>
                    </a:ext>
                  </a:extLst>
                </p14:cNvPr>
                <p14:cNvContentPartPr/>
                <p14:nvPr/>
              </p14:nvContentPartPr>
              <p14:xfrm>
                <a:off x="7049781" y="4320026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E7240C-F295-6EB9-30F8-162C757831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0781" y="4311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57FA80-AC26-A526-3DF9-8AAACB0A7780}"/>
                    </a:ext>
                  </a:extLst>
                </p14:cNvPr>
                <p14:cNvContentPartPr/>
                <p14:nvPr/>
              </p14:nvContentPartPr>
              <p14:xfrm>
                <a:off x="7049781" y="4320026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57FA80-AC26-A526-3DF9-8AAACB0A77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0781" y="4311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483B92-6964-34E6-8657-BB2205434C33}"/>
                  </a:ext>
                </a:extLst>
              </p14:cNvPr>
              <p14:cNvContentPartPr/>
              <p14:nvPr/>
            </p14:nvContentPartPr>
            <p14:xfrm>
              <a:off x="8772741" y="176186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483B92-6964-34E6-8657-BB2205434C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4101" y="17532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18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AD7C-B2EE-C1AC-04B5-D1F4AB8A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Asset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6EACC-9DEA-2582-77A8-3C502E62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39" y="2136378"/>
            <a:ext cx="8157155" cy="1609483"/>
          </a:xfrm>
        </p:spPr>
      </p:pic>
    </p:spTree>
    <p:extLst>
      <p:ext uri="{BB962C8B-B14F-4D97-AF65-F5344CB8AC3E}">
        <p14:creationId xmlns:p14="http://schemas.microsoft.com/office/powerpoint/2010/main" val="403502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E96-47A8-E34D-6ED7-7ECFA3B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2.5.3) Unearned Revenue: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ED90-4768-06C2-EC34-5EBF440A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1208026" cy="5658678"/>
          </a:xfrm>
        </p:spPr>
        <p:txBody>
          <a:bodyPr/>
          <a:lstStyle/>
          <a:p>
            <a:r>
              <a:rPr lang="en-US" dirty="0"/>
              <a:t>On October 1,2021 UAA Sol 1000 Tickets for it’s 20 Home matches for   $100 each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December 31, UAA has Played 10 of its Gamed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14CF9F-D9EC-58A9-3257-79F21B969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23594"/>
              </p:ext>
            </p:extLst>
          </p:nvPr>
        </p:nvGraphicFramePr>
        <p:xfrm>
          <a:off x="2032000" y="238944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2544954"/>
                    </a:ext>
                  </a:extLst>
                </a:gridCol>
                <a:gridCol w="2959652">
                  <a:extLst>
                    <a:ext uri="{9D8B030D-6E8A-4147-A177-3AD203B41FA5}">
                      <a16:colId xmlns:a16="http://schemas.microsoft.com/office/drawing/2014/main" val="3905679601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04091663"/>
                    </a:ext>
                  </a:extLst>
                </a:gridCol>
                <a:gridCol w="1691861">
                  <a:extLst>
                    <a:ext uri="{9D8B030D-6E8A-4147-A177-3AD203B41FA5}">
                      <a16:colId xmlns:a16="http://schemas.microsoft.com/office/drawing/2014/main" val="2781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A/c</a:t>
                      </a:r>
                    </a:p>
                    <a:p>
                      <a:r>
                        <a:rPr lang="en-US" dirty="0"/>
                        <a:t>       Unearned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676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C002B7-BD4F-75E3-C3E8-25028F27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2138"/>
              </p:ext>
            </p:extLst>
          </p:nvPr>
        </p:nvGraphicFramePr>
        <p:xfrm>
          <a:off x="2032000" y="477785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9844509"/>
                    </a:ext>
                  </a:extLst>
                </a:gridCol>
                <a:gridCol w="2628348">
                  <a:extLst>
                    <a:ext uri="{9D8B030D-6E8A-4147-A177-3AD203B41FA5}">
                      <a16:colId xmlns:a16="http://schemas.microsoft.com/office/drawing/2014/main" val="3113625438"/>
                    </a:ext>
                  </a:extLst>
                </a:gridCol>
                <a:gridCol w="1435652">
                  <a:extLst>
                    <a:ext uri="{9D8B030D-6E8A-4147-A177-3AD203B41FA5}">
                      <a16:colId xmlns:a16="http://schemas.microsoft.com/office/drawing/2014/main" val="1834379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719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Unearned Revenue A/c</a:t>
                      </a:r>
                    </a:p>
                    <a:p>
                      <a:r>
                        <a:rPr lang="en-US" dirty="0"/>
                        <a:t>             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3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C0D6-AC42-5083-FC8E-48226C06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The Balance Of the Accounts: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FF2F-B48A-AA52-827D-A5A97198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59" y="1232452"/>
            <a:ext cx="11594019" cy="551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		CASH		CR			DR	Unearned Revenue     CR</a:t>
            </a:r>
          </a:p>
          <a:p>
            <a:pPr marL="0" indent="0">
              <a:buNone/>
            </a:pPr>
            <a:r>
              <a:rPr lang="en-US" dirty="0"/>
              <a:t>01/10 $100,000								</a:t>
            </a:r>
            <a:r>
              <a:rPr lang="en-US" sz="2000" dirty="0"/>
              <a:t>01/10 $100,000</a:t>
            </a:r>
          </a:p>
          <a:p>
            <a:pPr marL="0" indent="0">
              <a:buNone/>
            </a:pPr>
            <a:r>
              <a:rPr lang="en-US" dirty="0"/>
              <a:t>							31/12 $50,000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DR	Earned Revenue          CR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31/12 $50,000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0930CA-0426-4223-EEEB-253A5BCB1C6B}"/>
                  </a:ext>
                </a:extLst>
              </p14:cNvPr>
              <p14:cNvContentPartPr/>
              <p14:nvPr/>
            </p14:nvContentPartPr>
            <p14:xfrm>
              <a:off x="993861" y="1760426"/>
              <a:ext cx="37350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0930CA-0426-4223-EEEB-253A5BCB1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861" y="1751426"/>
                <a:ext cx="3752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624BEC-6D71-F094-6263-5D408ACDCA45}"/>
                  </a:ext>
                </a:extLst>
              </p14:cNvPr>
              <p14:cNvContentPartPr/>
              <p14:nvPr/>
            </p14:nvContentPartPr>
            <p14:xfrm>
              <a:off x="7341381" y="1760426"/>
              <a:ext cx="4385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624BEC-6D71-F094-6263-5D408ACDC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2381" y="1751426"/>
                <a:ext cx="440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10BEF8-3442-F11B-010B-7E7BF3DAA847}"/>
                  </a:ext>
                </a:extLst>
              </p14:cNvPr>
              <p14:cNvContentPartPr/>
              <p14:nvPr/>
            </p14:nvContentPartPr>
            <p14:xfrm>
              <a:off x="1603341" y="4238666"/>
              <a:ext cx="43581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10BEF8-3442-F11B-010B-7E7BF3DAA8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341" y="4229666"/>
                <a:ext cx="4375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90BAC9-68F9-5145-4062-9AE750864D90}"/>
                  </a:ext>
                </a:extLst>
              </p14:cNvPr>
              <p14:cNvContentPartPr/>
              <p14:nvPr/>
            </p14:nvContentPartPr>
            <p14:xfrm>
              <a:off x="9529461" y="1761506"/>
              <a:ext cx="46080" cy="261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90BAC9-68F9-5145-4062-9AE750864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0461" y="1752506"/>
                <a:ext cx="63720" cy="26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1485D1-E95F-2667-99E4-A36D1BBB92D5}"/>
                  </a:ext>
                </a:extLst>
              </p14:cNvPr>
              <p14:cNvContentPartPr/>
              <p14:nvPr/>
            </p14:nvContentPartPr>
            <p14:xfrm>
              <a:off x="2951181" y="1775186"/>
              <a:ext cx="25920" cy="145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1485D1-E95F-2667-99E4-A36D1BBB92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2181" y="1766546"/>
                <a:ext cx="43560" cy="14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80EB5D-C6B2-ED73-B364-17F59637097E}"/>
                  </a:ext>
                </a:extLst>
              </p14:cNvPr>
              <p14:cNvContentPartPr/>
              <p14:nvPr/>
            </p14:nvContentPartPr>
            <p14:xfrm>
              <a:off x="3827061" y="4266026"/>
              <a:ext cx="36720" cy="208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80EB5D-C6B2-ED73-B364-17F5963709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8421" y="4257386"/>
                <a:ext cx="5436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76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6A88-107A-CFE2-F5F8-63043A86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53"/>
            <a:ext cx="10515600" cy="13255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2.6) Closing Entries: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6EB8-91DD-52EA-836E-648AD87C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29"/>
            <a:ext cx="11234530" cy="4982818"/>
          </a:xfrm>
        </p:spPr>
        <p:txBody>
          <a:bodyPr/>
          <a:lstStyle/>
          <a:p>
            <a:r>
              <a:rPr lang="en-US" dirty="0"/>
              <a:t>Real Accounts: Accounts that are not closed to zero balance at end of each accounting period like (</a:t>
            </a:r>
            <a:r>
              <a:rPr lang="en-US" dirty="0">
                <a:solidFill>
                  <a:srgbClr val="FF0000"/>
                </a:solidFill>
              </a:rPr>
              <a:t>Assets , Liabilities , Equity</a:t>
            </a:r>
            <a:r>
              <a:rPr lang="en-US" dirty="0"/>
              <a:t>) Accounts</a:t>
            </a:r>
          </a:p>
          <a:p>
            <a:r>
              <a:rPr lang="en-US" dirty="0"/>
              <a:t>Nominal Accounts: Accounts that are closed to zero balance at the of accounting period like ( </a:t>
            </a:r>
            <a:r>
              <a:rPr lang="en-US" dirty="0">
                <a:solidFill>
                  <a:srgbClr val="FF0000"/>
                </a:solidFill>
              </a:rPr>
              <a:t>Revenues , Expenses ,Dividends </a:t>
            </a:r>
            <a:r>
              <a:rPr lang="en-US" dirty="0"/>
              <a:t>) Accounts</a:t>
            </a:r>
          </a:p>
          <a:p>
            <a:endParaRPr lang="en-US" dirty="0"/>
          </a:p>
          <a:p>
            <a:r>
              <a:rPr lang="en-US" dirty="0"/>
              <a:t>Closing entries occurs with 3 process:</a:t>
            </a:r>
          </a:p>
          <a:p>
            <a:pPr marL="514350" indent="-514350">
              <a:buAutoNum type="alphaLcParenR"/>
            </a:pPr>
            <a:r>
              <a:rPr lang="en-US" dirty="0"/>
              <a:t>Close Revenues</a:t>
            </a:r>
          </a:p>
          <a:p>
            <a:pPr marL="514350" indent="-514350">
              <a:buAutoNum type="alphaLcParenR"/>
            </a:pPr>
            <a:r>
              <a:rPr lang="en-US" dirty="0"/>
              <a:t>Close Expenses</a:t>
            </a:r>
          </a:p>
          <a:p>
            <a:pPr marL="514350" indent="-514350">
              <a:buAutoNum type="alphaLcParenR"/>
            </a:pPr>
            <a:r>
              <a:rPr lang="en-US" dirty="0"/>
              <a:t>Close Dividends</a:t>
            </a:r>
          </a:p>
        </p:txBody>
      </p:sp>
    </p:spTree>
    <p:extLst>
      <p:ext uri="{BB962C8B-B14F-4D97-AF65-F5344CB8AC3E}">
        <p14:creationId xmlns:p14="http://schemas.microsoft.com/office/powerpoint/2010/main" val="83638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18A3-8A31-1275-36AC-7F005ED4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A) Closing Revenue: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44DF-AFD2-2D3D-562E-D83A6385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2"/>
            <a:ext cx="11181522" cy="5406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DR         Revenue	          CR		    DR       Retained Earnings      CR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($100,00)       </a:t>
            </a:r>
            <a:r>
              <a:rPr lang="en-US" dirty="0"/>
              <a:t>$100,00                                                               $100,00             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63A3D-E912-61DD-D47B-A302D3650187}"/>
                  </a:ext>
                </a:extLst>
              </p14:cNvPr>
              <p14:cNvContentPartPr/>
              <p14:nvPr/>
            </p14:nvContentPartPr>
            <p14:xfrm>
              <a:off x="1258821" y="1735226"/>
              <a:ext cx="34178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63A3D-E912-61DD-D47B-A302D3650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821" y="1726226"/>
                <a:ext cx="3435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F3F8B-239F-E6B6-6E5F-CEE116CB73DF}"/>
                  </a:ext>
                </a:extLst>
              </p14:cNvPr>
              <p14:cNvContentPartPr/>
              <p14:nvPr/>
            </p14:nvContentPartPr>
            <p14:xfrm>
              <a:off x="7195581" y="1735226"/>
              <a:ext cx="3969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F3F8B-239F-E6B6-6E5F-CEE116CB73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581" y="1726226"/>
                <a:ext cx="398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B5E7DD-94EA-A828-0C98-4D56E62B1BD5}"/>
                  </a:ext>
                </a:extLst>
              </p14:cNvPr>
              <p14:cNvContentPartPr/>
              <p14:nvPr/>
            </p14:nvContentPartPr>
            <p14:xfrm>
              <a:off x="6798861" y="1735226"/>
              <a:ext cx="14310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B5E7DD-94EA-A828-0C98-4D56E62B1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9861" y="1726226"/>
                <a:ext cx="1448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4FAB24-39DF-D0E5-8DBB-E012C0EA9C61}"/>
                  </a:ext>
                </a:extLst>
              </p14:cNvPr>
              <p14:cNvContentPartPr/>
              <p14:nvPr/>
            </p14:nvContentPartPr>
            <p14:xfrm>
              <a:off x="2739141" y="1735586"/>
              <a:ext cx="360" cy="213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4FAB24-39DF-D0E5-8DBB-E012C0EA9C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0501" y="1726586"/>
                <a:ext cx="18000" cy="21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6506BB-B79B-2F00-C46B-1067D0F1BE93}"/>
                  </a:ext>
                </a:extLst>
              </p14:cNvPr>
              <p14:cNvContentPartPr/>
              <p14:nvPr/>
            </p14:nvContentPartPr>
            <p14:xfrm>
              <a:off x="9047421" y="1761866"/>
              <a:ext cx="360" cy="216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6506BB-B79B-2F00-C46B-1067D0F1BE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8421" y="1753226"/>
                <a:ext cx="18000" cy="21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1FF008-15F4-9508-61FB-DCB591020686}"/>
                  </a:ext>
                </a:extLst>
              </p14:cNvPr>
              <p14:cNvContentPartPr/>
              <p14:nvPr/>
            </p14:nvContentPartPr>
            <p14:xfrm>
              <a:off x="3418461" y="156314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1FF008-15F4-9508-61FB-DCB591020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461" y="15541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7896636-A7B4-299B-BAF5-F5ECEB19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17872"/>
              </p:ext>
            </p:extLst>
          </p:nvPr>
        </p:nvGraphicFramePr>
        <p:xfrm>
          <a:off x="2138018" y="4572052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643532"/>
                    </a:ext>
                  </a:extLst>
                </a:gridCol>
                <a:gridCol w="2734365">
                  <a:extLst>
                    <a:ext uri="{9D8B030D-6E8A-4147-A177-3AD203B41FA5}">
                      <a16:colId xmlns:a16="http://schemas.microsoft.com/office/drawing/2014/main" val="525076089"/>
                    </a:ext>
                  </a:extLst>
                </a:gridCol>
                <a:gridCol w="1329635">
                  <a:extLst>
                    <a:ext uri="{9D8B030D-6E8A-4147-A177-3AD203B41FA5}">
                      <a16:colId xmlns:a16="http://schemas.microsoft.com/office/drawing/2014/main" val="2540546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9380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A/c</a:t>
                      </a:r>
                    </a:p>
                    <a:p>
                      <a:r>
                        <a:rPr lang="en-US" dirty="0"/>
                        <a:t>         Retained earnings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7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79A0-3F94-2D2F-54E0-11D892D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B) Closing Expense: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7C4-A997-E00A-E349-173A4CE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2"/>
            <a:ext cx="11261035" cy="5264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DR               Expense	     CR			DR       Retained earnings        CR</a:t>
            </a:r>
          </a:p>
          <a:p>
            <a:pPr marL="0" indent="0">
              <a:buNone/>
            </a:pPr>
            <a:r>
              <a:rPr lang="en-US" dirty="0"/>
              <a:t>$60,000		</a:t>
            </a:r>
            <a:r>
              <a:rPr lang="en-US" dirty="0">
                <a:solidFill>
                  <a:srgbClr val="FF0000"/>
                </a:solidFill>
              </a:rPr>
              <a:t>($60,000)                                 ($60,000)                 </a:t>
            </a:r>
            <a:r>
              <a:rPr lang="en-US" dirty="0"/>
              <a:t>$100,000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TOTAL BAL: $40,000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71434-8275-0F2E-E8B8-09BFBF7870BF}"/>
              </a:ext>
            </a:extLst>
          </p:cNvPr>
          <p:cNvGrpSpPr/>
          <p:nvPr/>
        </p:nvGrpSpPr>
        <p:grpSpPr>
          <a:xfrm>
            <a:off x="1061181" y="1943666"/>
            <a:ext cx="4249080" cy="360"/>
            <a:chOff x="1061181" y="1943666"/>
            <a:chExt cx="4249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7CFDE2-CCE6-CF86-C792-5112F9A2F26D}"/>
                    </a:ext>
                  </a:extLst>
                </p14:cNvPr>
                <p14:cNvContentPartPr/>
                <p14:nvPr/>
              </p14:nvContentPartPr>
              <p14:xfrm>
                <a:off x="1324701" y="1943666"/>
                <a:ext cx="39855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7CFDE2-CCE6-CF86-C792-5112F9A2F2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6061" y="1935026"/>
                  <a:ext cx="400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C6DB83-A7F5-D63C-1487-5F6929475F29}"/>
                    </a:ext>
                  </a:extLst>
                </p14:cNvPr>
                <p14:cNvContentPartPr/>
                <p14:nvPr/>
              </p14:nvContentPartPr>
              <p14:xfrm>
                <a:off x="1061181" y="1943666"/>
                <a:ext cx="3034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C6DB83-A7F5-D63C-1487-5F6929475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2181" y="1935026"/>
                  <a:ext cx="321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7FE2AF-1F4E-8A51-B129-BF5EB776E2DB}"/>
                  </a:ext>
                </a:extLst>
              </p14:cNvPr>
              <p14:cNvContentPartPr/>
              <p14:nvPr/>
            </p14:nvContentPartPr>
            <p14:xfrm>
              <a:off x="7301781" y="1943666"/>
              <a:ext cx="4662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7FE2AF-1F4E-8A51-B129-BF5EB776E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2781" y="1935026"/>
                <a:ext cx="4680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65EEA-81CE-7A10-8A0B-5353F8F1855C}"/>
                  </a:ext>
                </a:extLst>
              </p14:cNvPr>
              <p14:cNvContentPartPr/>
              <p14:nvPr/>
            </p14:nvContentPartPr>
            <p14:xfrm>
              <a:off x="9491661" y="1927826"/>
              <a:ext cx="36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65EEA-81CE-7A10-8A0B-5353F8F185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2661" y="1918826"/>
                <a:ext cx="180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1B1680-0A17-2F03-E621-B4E579C843F1}"/>
                  </a:ext>
                </a:extLst>
              </p14:cNvPr>
              <p14:cNvContentPartPr/>
              <p14:nvPr/>
            </p14:nvContentPartPr>
            <p14:xfrm>
              <a:off x="3011301" y="1960946"/>
              <a:ext cx="360" cy="2853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1B1680-0A17-2F03-E621-B4E579C843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2301" y="1952306"/>
                <a:ext cx="18000" cy="2870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671B7B4-B764-4E3F-E5C0-C048688E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7501"/>
              </p:ext>
            </p:extLst>
          </p:nvPr>
        </p:nvGraphicFramePr>
        <p:xfrm>
          <a:off x="2138017" y="5364813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2667859"/>
                    </a:ext>
                  </a:extLst>
                </a:gridCol>
                <a:gridCol w="2615096">
                  <a:extLst>
                    <a:ext uri="{9D8B030D-6E8A-4147-A177-3AD203B41FA5}">
                      <a16:colId xmlns:a16="http://schemas.microsoft.com/office/drawing/2014/main" val="1918126757"/>
                    </a:ext>
                  </a:extLst>
                </a:gridCol>
                <a:gridCol w="1448904">
                  <a:extLst>
                    <a:ext uri="{9D8B030D-6E8A-4147-A177-3AD203B41FA5}">
                      <a16:colId xmlns:a16="http://schemas.microsoft.com/office/drawing/2014/main" val="143817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1131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earnings A/c</a:t>
                      </a:r>
                    </a:p>
                    <a:p>
                      <a:r>
                        <a:rPr lang="en-US" dirty="0"/>
                        <a:t>                       Expense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32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6C2D4B-6C97-66FB-E8CC-79F44D18B1A9}"/>
                  </a:ext>
                </a:extLst>
              </p14:cNvPr>
              <p14:cNvContentPartPr/>
              <p14:nvPr/>
            </p14:nvContentPartPr>
            <p14:xfrm>
              <a:off x="9504621" y="1947626"/>
              <a:ext cx="360" cy="187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6C2D4B-6C97-66FB-E8CC-79F44D18B1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5981" y="1938986"/>
                <a:ext cx="18000" cy="18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4639CC-ADA1-6C52-4414-1BE61AD1B298}"/>
                  </a:ext>
                </a:extLst>
              </p14:cNvPr>
              <p14:cNvContentPartPr/>
              <p14:nvPr/>
            </p14:nvContentPartPr>
            <p14:xfrm>
              <a:off x="8891901" y="210638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4639CC-ADA1-6C52-4414-1BE61AD1B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83261" y="20977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38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4E8E-1DD7-A6E6-B55B-B74281E8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C) Closing Dividends: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77B9-C3C6-9711-C88B-E2FCE9DD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1168270" cy="5348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          Dividends  	CR		DR	Retained earnings          CR</a:t>
            </a:r>
          </a:p>
          <a:p>
            <a:pPr marL="0" indent="0">
              <a:buNone/>
            </a:pPr>
            <a:r>
              <a:rPr lang="en-US" dirty="0"/>
              <a:t>$20,000	  </a:t>
            </a:r>
            <a:r>
              <a:rPr lang="en-US" dirty="0">
                <a:solidFill>
                  <a:srgbClr val="FF0000"/>
                </a:solidFill>
              </a:rPr>
              <a:t>($20,000)			     ($20,000)                    </a:t>
            </a:r>
            <a:r>
              <a:rPr lang="en-US" dirty="0"/>
              <a:t>$40,000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TOTAL BAL: $20,000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82DDF1-A859-DA8E-6ACD-40D3C15415C0}"/>
                  </a:ext>
                </a:extLst>
              </p14:cNvPr>
              <p14:cNvContentPartPr/>
              <p14:nvPr/>
            </p14:nvContentPartPr>
            <p14:xfrm>
              <a:off x="1019781" y="1833866"/>
              <a:ext cx="37940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82DDF1-A859-DA8E-6ACD-40D3C1541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81" y="1825226"/>
                <a:ext cx="38116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312DEDF-F33B-344C-DC98-625A04B06F3A}"/>
              </a:ext>
            </a:extLst>
          </p:cNvPr>
          <p:cNvGrpSpPr/>
          <p:nvPr/>
        </p:nvGrpSpPr>
        <p:grpSpPr>
          <a:xfrm>
            <a:off x="6529221" y="1833866"/>
            <a:ext cx="4375440" cy="360"/>
            <a:chOff x="6529221" y="1833866"/>
            <a:chExt cx="4375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BB8BC9-A3C7-DD5F-C359-02591DD33C6D}"/>
                    </a:ext>
                  </a:extLst>
                </p14:cNvPr>
                <p14:cNvContentPartPr/>
                <p14:nvPr/>
              </p14:nvContentPartPr>
              <p14:xfrm>
                <a:off x="6718581" y="1833866"/>
                <a:ext cx="41860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BB8BC9-A3C7-DD5F-C359-02591DD33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9941" y="1825226"/>
                  <a:ext cx="420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0F815A-1996-2328-3F6C-B0E1C42FA2BA}"/>
                    </a:ext>
                  </a:extLst>
                </p14:cNvPr>
                <p14:cNvContentPartPr/>
                <p14:nvPr/>
              </p14:nvContentPartPr>
              <p14:xfrm>
                <a:off x="6529221" y="1833866"/>
                <a:ext cx="64008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0F815A-1996-2328-3F6C-B0E1C42FA2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0581" y="1825226"/>
                  <a:ext cx="657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29D7EE-F09A-B139-0D29-BA1D94D392BB}"/>
                  </a:ext>
                </a:extLst>
              </p14:cNvPr>
              <p14:cNvContentPartPr/>
              <p14:nvPr/>
            </p14:nvContentPartPr>
            <p14:xfrm>
              <a:off x="2721861" y="1828466"/>
              <a:ext cx="360" cy="249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29D7EE-F09A-B139-0D29-BA1D94D392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3221" y="1819826"/>
                <a:ext cx="1800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9D878E-34AA-8349-2BCE-D1B3827BDA69}"/>
                  </a:ext>
                </a:extLst>
              </p14:cNvPr>
              <p14:cNvContentPartPr/>
              <p14:nvPr/>
            </p14:nvContentPartPr>
            <p14:xfrm>
              <a:off x="8804781" y="1855106"/>
              <a:ext cx="360" cy="173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9D878E-34AA-8349-2BCE-D1B3827BD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5781" y="1846466"/>
                <a:ext cx="18000" cy="17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807E1-BBC4-EF32-B593-E106A61FDA0E}"/>
                  </a:ext>
                </a:extLst>
              </p14:cNvPr>
              <p14:cNvContentPartPr/>
              <p14:nvPr/>
            </p14:nvContentPartPr>
            <p14:xfrm>
              <a:off x="2067021" y="151058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807E1-BBC4-EF32-B593-E106A61FDA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8381" y="150158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B123484-1F17-8B26-E581-D0C4B6A0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72046"/>
              </p:ext>
            </p:extLst>
          </p:nvPr>
        </p:nvGraphicFramePr>
        <p:xfrm>
          <a:off x="1925983" y="5023775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6801937"/>
                    </a:ext>
                  </a:extLst>
                </a:gridCol>
                <a:gridCol w="3025913">
                  <a:extLst>
                    <a:ext uri="{9D8B030D-6E8A-4147-A177-3AD203B41FA5}">
                      <a16:colId xmlns:a16="http://schemas.microsoft.com/office/drawing/2014/main" val="316509722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073526377"/>
                    </a:ext>
                  </a:extLst>
                </a:gridCol>
                <a:gridCol w="1612348">
                  <a:extLst>
                    <a:ext uri="{9D8B030D-6E8A-4147-A177-3AD203B41FA5}">
                      <a16:colId xmlns:a16="http://schemas.microsoft.com/office/drawing/2014/main" val="205803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earnings A/c</a:t>
                      </a:r>
                    </a:p>
                    <a:p>
                      <a:r>
                        <a:rPr lang="en-US" dirty="0"/>
                        <a:t>                 Dividends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9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0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06B5-A242-F72F-CBFC-977B5EF4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2035"/>
            <a:ext cx="10532165" cy="5964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2.7) Post to Adjust trial Balance: </a:t>
            </a:r>
          </a:p>
          <a:p>
            <a:pPr marL="0" indent="0">
              <a:buNone/>
            </a:pPr>
            <a:r>
              <a:rPr lang="en-US" dirty="0"/>
              <a:t>We  do this after we made the adjusting entries and close the nominal accounts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2.8) Financial Statements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7403-52DE-936D-2922-2F7D0222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28475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Accounting Equation:</a:t>
            </a:r>
            <a:br>
              <a:rPr lang="en-US" dirty="0"/>
            </a:br>
            <a:r>
              <a:rPr lang="en-US" dirty="0"/>
              <a:t>          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4AC6-D26D-0CD5-B167-7E3384D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439400" cy="421736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694F84-D173-8FD7-3409-636FBAE9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83" y="2524539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Assets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5C56B3-C649-CC56-9184-4BEB02F4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935" y="2524539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Liabilities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E0D1F6F-BF34-AD37-72D0-A84DED59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93" y="2498657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Owners’</a:t>
            </a:r>
          </a:p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Equity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9FBFD9C5-EBBF-FD01-7940-628E8DE8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311" y="2701235"/>
            <a:ext cx="37823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C74B662-99FD-AC44-DB2E-3C6B17D4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12" y="2633489"/>
            <a:ext cx="37823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C4B4828B-8EE5-EBF1-4D55-D9EC68E6B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135" y="3350039"/>
            <a:ext cx="0" cy="2954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954E7031-14B8-326D-ECFC-1F705ED85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9735" y="3350039"/>
            <a:ext cx="0" cy="2954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6C2AA9B-299B-4E2A-A3B2-6D70837D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117" y="3655253"/>
            <a:ext cx="2874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5665EAF5-4326-3CA8-C5F7-6F904F2F0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152" y="3654839"/>
            <a:ext cx="0" cy="4431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E8A129DE-E92F-2214-435F-5A7C46037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62" y="4048953"/>
            <a:ext cx="3742781" cy="2507152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4400" b="1" dirty="0"/>
              <a:t>The Accounting                                        Equation</a:t>
            </a:r>
          </a:p>
          <a:p>
            <a:pPr algn="ctr"/>
            <a:r>
              <a:rPr lang="en-US" altLang="en-US" sz="4400" b="1" dirty="0"/>
              <a:t>A = L + OE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BC6CD-B937-9445-857C-DC0867E58D80}"/>
              </a:ext>
            </a:extLst>
          </p:cNvPr>
          <p:cNvSpPr/>
          <p:nvPr/>
        </p:nvSpPr>
        <p:spPr>
          <a:xfrm>
            <a:off x="5375476" y="4149657"/>
            <a:ext cx="3440464" cy="696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Source of financing</a:t>
            </a:r>
          </a:p>
        </p:txBody>
      </p:sp>
    </p:spTree>
    <p:extLst>
      <p:ext uri="{BB962C8B-B14F-4D97-AF65-F5344CB8AC3E}">
        <p14:creationId xmlns:p14="http://schemas.microsoft.com/office/powerpoint/2010/main" val="4028920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E9BB-1FF9-BC4B-0D8F-D0CA59B9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>
                <a:solidFill>
                  <a:srgbClr val="00B050"/>
                </a:solidFill>
              </a:rPr>
              <a:t>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302766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912-8FE8-B3DC-EE1C-DACF07D7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1) Income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31C-AF78-3303-F8A7-18A1096B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1518409"/>
            <a:ext cx="11168270" cy="51467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 statement showing revenues and expenses for a period of time.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/>
              <a:t>Revenues = Inflows of assets in exchange for products and services provided to customers.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 b="1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/>
              <a:t>Expenses = Outflows or the using up of assets that result from providing products and services to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8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29AE-9A32-1091-BEFE-6A814697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72278"/>
            <a:ext cx="11728174" cy="6520070"/>
          </a:xfrm>
        </p:spPr>
        <p:txBody>
          <a:bodyPr/>
          <a:lstStyle/>
          <a:p>
            <a:r>
              <a:rPr lang="en-US" dirty="0"/>
              <a:t>Income Statement =</a:t>
            </a:r>
          </a:p>
          <a:p>
            <a:pPr marL="0" indent="0">
              <a:buNone/>
            </a:pPr>
            <a:r>
              <a:rPr lang="en-US" dirty="0"/>
              <a:t>                  Net Sales – Cost of goods sold = Gross Profit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Gross Profit – Operating Expense = Income Before 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Selling Expense                                   Marketing Expense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Income Before Tax – Income Tax = Net Income after Tax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4E650-C4DD-DAF1-CDF0-D1325495A91D}"/>
                  </a:ext>
                </a:extLst>
              </p14:cNvPr>
              <p14:cNvContentPartPr/>
              <p14:nvPr/>
            </p14:nvContentPartPr>
            <p14:xfrm>
              <a:off x="5202261" y="2106386"/>
              <a:ext cx="360" cy="106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4E650-C4DD-DAF1-CDF0-D1325495A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3621" y="2097746"/>
                <a:ext cx="180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9F4229-214D-501B-D5F7-5929F18F7134}"/>
                  </a:ext>
                </a:extLst>
              </p14:cNvPr>
              <p14:cNvContentPartPr/>
              <p14:nvPr/>
            </p14:nvContentPartPr>
            <p14:xfrm>
              <a:off x="2352501" y="3194306"/>
              <a:ext cx="5623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9F4229-214D-501B-D5F7-5929F18F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501" y="3185666"/>
                <a:ext cx="564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B16C1C-5200-B9EE-D3A3-606D780E4280}"/>
                  </a:ext>
                </a:extLst>
              </p14:cNvPr>
              <p14:cNvContentPartPr/>
              <p14:nvPr/>
            </p14:nvContentPartPr>
            <p14:xfrm>
              <a:off x="7990461" y="3219866"/>
              <a:ext cx="360" cy="9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B16C1C-5200-B9EE-D3A3-606D780E4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1461" y="3211226"/>
                <a:ext cx="1800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BEE687-680C-A456-2BDE-88EB8D7BDAC4}"/>
                  </a:ext>
                </a:extLst>
              </p14:cNvPr>
              <p14:cNvContentPartPr/>
              <p14:nvPr/>
            </p14:nvContentPartPr>
            <p14:xfrm>
              <a:off x="2371581" y="3206546"/>
              <a:ext cx="360" cy="9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BEE687-680C-A456-2BDE-88EB8D7BD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581" y="3197546"/>
                <a:ext cx="18000" cy="9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925-6DE1-4B81-DCFD-7459016F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2) Statement of Change equity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EEAC-3505-0F15-239D-35C48E6E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78"/>
            <a:ext cx="11035748" cy="4955623"/>
          </a:xfrm>
        </p:spPr>
        <p:txBody>
          <a:bodyPr/>
          <a:lstStyle/>
          <a:p>
            <a:r>
              <a:rPr lang="en-US" altLang="en-US" dirty="0"/>
              <a:t>A statement showing additions to (net income) and deductions from (net loss, dividends) the Retained Earnings account.</a:t>
            </a:r>
            <a:endParaRPr lang="en-US" altLang="en-US" sz="3600" dirty="0"/>
          </a:p>
          <a:p>
            <a:endParaRPr 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C41ED32-E045-F7E0-5966-6104E72FB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668558"/>
              </p:ext>
            </p:extLst>
          </p:nvPr>
        </p:nvGraphicFramePr>
        <p:xfrm>
          <a:off x="1464365" y="2712693"/>
          <a:ext cx="8753061" cy="391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81551" imgH="1895716" progId="Excel.Sheet.8">
                  <p:embed/>
                </p:oleObj>
              </mc:Choice>
              <mc:Fallback>
                <p:oleObj name="Worksheet" r:id="rId2" imgW="2981551" imgH="1895716" progId="Excel.Sheet.8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id="{1A319B8A-FA44-FDF0-EDDD-54C11D1560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8843"/>
                      <a:stretch>
                        <a:fillRect/>
                      </a:stretch>
                    </p:blipFill>
                    <p:spPr bwMode="auto">
                      <a:xfrm>
                        <a:off x="1464365" y="2712693"/>
                        <a:ext cx="8753061" cy="391270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>
                        <a:solidFill>
                          <a:srgbClr val="41414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86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FB91-71DC-FC55-1ADC-B5D9FE98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3) Balance Sheet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DB8D-93B2-F517-88D6-A43237F6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71"/>
            <a:ext cx="11088757" cy="5121619"/>
          </a:xfrm>
        </p:spPr>
        <p:txBody>
          <a:bodyPr/>
          <a:lstStyle/>
          <a:p>
            <a:r>
              <a:rPr lang="en-US" altLang="en-US" dirty="0"/>
              <a:t>A statement showing the balances in asset, liability, and equity accounts at a point in time.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sz="3600" dirty="0"/>
          </a:p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39F594-C9FD-3A55-54DC-09E338B8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32" y="301625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Assets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E403194-0ADE-8FCE-3760-50AFE812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364" y="3136291"/>
            <a:ext cx="381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30052-770E-B995-ABBB-33C0D50E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710" y="301625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Liabilities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A6C71C-1CEA-E3A8-D07F-967BE10D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614" y="3142271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BD5E0-DE11-181D-7BE0-FFAB058D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218" y="301326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Owners’</a:t>
            </a:r>
          </a:p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864725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EB4-5A29-964C-BEB5-3DC7700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3.1) Current Asset: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78FC-A958-972B-6C91-45CB9C4A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Cash and other assets that are expected to be converted to cash within a year.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Examples: 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Cash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Accounts Receivables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Supplies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6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A572-2625-C005-EDC5-913B8516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3.2) Non Current Asset: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7D52-3AC7-3C3F-9255-BBB507FB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9530"/>
            <a:ext cx="11128513" cy="4916557"/>
          </a:xfrm>
        </p:spPr>
        <p:txBody>
          <a:bodyPr/>
          <a:lstStyle/>
          <a:p>
            <a:r>
              <a:rPr lang="en-US" dirty="0"/>
              <a:t>Cash and other assets that are expected to be converted to cash within                            Long Term (more than a Year)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Asset  = Current Asset + Non Current Asset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2A0F11-681E-62CD-B1F2-D3546B38F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3656"/>
              </p:ext>
            </p:extLst>
          </p:nvPr>
        </p:nvGraphicFramePr>
        <p:xfrm>
          <a:off x="1581426" y="2793751"/>
          <a:ext cx="8128000" cy="2560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14223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5052026"/>
                    </a:ext>
                  </a:extLst>
                </a:gridCol>
                <a:gridCol w="1859722">
                  <a:extLst>
                    <a:ext uri="{9D8B030D-6E8A-4147-A177-3AD203B41FA5}">
                      <a16:colId xmlns:a16="http://schemas.microsoft.com/office/drawing/2014/main" val="4012643704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772646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710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and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Intangible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1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For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 Receivables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For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Trade 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Investment In Subsidiary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Franchise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</a:t>
                      </a:r>
                    </a:p>
                    <a:p>
                      <a:pPr algn="ctr"/>
                      <a:r>
                        <a:rPr lang="en-US" dirty="0"/>
                        <a:t>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2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45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989-4FEA-FA71-60B1-D65E2242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3.3) Current Liabilities: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A591-263A-5C5D-1887-1BAD6850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7" y="1762540"/>
            <a:ext cx="11141765" cy="520810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Obligations expected to be paid within one year.</a:t>
            </a:r>
          </a:p>
          <a:p>
            <a:pPr marL="0" indent="0">
              <a:buNone/>
            </a:pPr>
            <a:endParaRPr lang="en-US" sz="3000" dirty="0"/>
          </a:p>
          <a:p>
            <a:endParaRPr lang="en-US" dirty="0"/>
          </a:p>
          <a:p>
            <a:r>
              <a:rPr lang="en-US" sz="3600" dirty="0"/>
              <a:t>Examples: </a:t>
            </a:r>
          </a:p>
          <a:p>
            <a:pPr marL="0" indent="0">
              <a:buNone/>
            </a:pPr>
            <a:endParaRPr lang="en-US" sz="36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Accounts Payable                              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Tax Payable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                                                                                   </a:t>
            </a: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1828800" lvl="8" indent="0">
              <a:spcBef>
                <a:spcPts val="1000"/>
              </a:spcBef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1828800" lvl="8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                                  </a:t>
            </a:r>
          </a:p>
          <a:p>
            <a:pPr marL="1828800" lvl="8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1828800" lvl="8" indent="0">
              <a:spcBef>
                <a:spcPts val="1000"/>
              </a:spcBef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0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21D2-3253-5927-113E-3FF48455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8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3.4) Non Current Liabilities: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9EEE-4010-54B8-2C98-5CE36D2D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9" y="1441311"/>
            <a:ext cx="11088757" cy="5198028"/>
          </a:xfrm>
        </p:spPr>
        <p:txBody>
          <a:bodyPr>
            <a:noAutofit/>
          </a:bodyPr>
          <a:lstStyle/>
          <a:p>
            <a:r>
              <a:rPr lang="en-US" dirty="0"/>
              <a:t>Obligations expected to be paid within more than one year.</a:t>
            </a:r>
          </a:p>
          <a:p>
            <a:endParaRPr lang="en-US" dirty="0"/>
          </a:p>
          <a:p>
            <a:r>
              <a:rPr lang="en-US" dirty="0"/>
              <a:t>Examples: </a:t>
            </a:r>
            <a:endParaRPr lang="en-US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Notes Payable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Loans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Total Liabilities = Current Liabilities + Non Current Liabilities</a:t>
            </a:r>
          </a:p>
        </p:txBody>
      </p:sp>
    </p:spTree>
    <p:extLst>
      <p:ext uri="{BB962C8B-B14F-4D97-AF65-F5344CB8AC3E}">
        <p14:creationId xmlns:p14="http://schemas.microsoft.com/office/powerpoint/2010/main" val="161274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DFE8-1B83-906E-9873-9C78FCB3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3.5) Equity: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DCEE-904F-5B4D-F533-C6ED227E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Capital</a:t>
            </a:r>
          </a:p>
          <a:p>
            <a:pPr lvl="5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Retained earnings</a:t>
            </a:r>
          </a:p>
          <a:p>
            <a:pPr lvl="5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331566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2">
            <a:extLst>
              <a:ext uri="{FF2B5EF4-FFF2-40B4-BE49-F238E27FC236}">
                <a16:creationId xmlns:a16="http://schemas.microsoft.com/office/drawing/2014/main" id="{A26DDB19-2ABA-E822-98F5-7993BDEB0415}"/>
              </a:ext>
            </a:extLst>
          </p:cNvPr>
          <p:cNvGrpSpPr>
            <a:grpSpLocks/>
          </p:cNvGrpSpPr>
          <p:nvPr/>
        </p:nvGrpSpPr>
        <p:grpSpPr bwMode="auto">
          <a:xfrm>
            <a:off x="3064565" y="493643"/>
            <a:ext cx="5257800" cy="1182757"/>
            <a:chOff x="1248" y="288"/>
            <a:chExt cx="3312" cy="864"/>
          </a:xfrm>
        </p:grpSpPr>
        <p:sp>
          <p:nvSpPr>
            <p:cNvPr id="3" name="Rectangle 1043">
              <a:extLst>
                <a:ext uri="{FF2B5EF4-FFF2-40B4-BE49-F238E27FC236}">
                  <a16:creationId xmlns:a16="http://schemas.microsoft.com/office/drawing/2014/main" id="{B18A72CE-22D4-F426-EDC6-EC55CF8C7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3312" cy="864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FF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4" name="WordArt 1044">
              <a:extLst>
                <a:ext uri="{FF2B5EF4-FFF2-40B4-BE49-F238E27FC236}">
                  <a16:creationId xmlns:a16="http://schemas.microsoft.com/office/drawing/2014/main" id="{3DC1F925-FA8A-3B23-A27F-42AF5CD6439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32" y="456"/>
              <a:ext cx="246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Asset Accounts</a:t>
              </a:r>
            </a:p>
          </p:txBody>
        </p:sp>
      </p:grpSp>
      <p:grpSp>
        <p:nvGrpSpPr>
          <p:cNvPr id="11" name="Group 1026">
            <a:extLst>
              <a:ext uri="{FF2B5EF4-FFF2-40B4-BE49-F238E27FC236}">
                <a16:creationId xmlns:a16="http://schemas.microsoft.com/office/drawing/2014/main" id="{044CA262-B4EF-528E-0C78-0788FC91012C}"/>
              </a:ext>
            </a:extLst>
          </p:cNvPr>
          <p:cNvGrpSpPr>
            <a:grpSpLocks/>
          </p:cNvGrpSpPr>
          <p:nvPr/>
        </p:nvGrpSpPr>
        <p:grpSpPr bwMode="auto">
          <a:xfrm>
            <a:off x="1721540" y="2304153"/>
            <a:ext cx="1828800" cy="1838325"/>
            <a:chOff x="144" y="1968"/>
            <a:chExt cx="1152" cy="1158"/>
          </a:xfrm>
        </p:grpSpPr>
        <p:pic>
          <p:nvPicPr>
            <p:cNvPr id="12" name="Picture 1027">
              <a:extLst>
                <a:ext uri="{FF2B5EF4-FFF2-40B4-BE49-F238E27FC236}">
                  <a16:creationId xmlns:a16="http://schemas.microsoft.com/office/drawing/2014/main" id="{14543005-B62A-7BDA-D93A-4D7A69D56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6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WordArt 1028">
              <a:extLst>
                <a:ext uri="{FF2B5EF4-FFF2-40B4-BE49-F238E27FC236}">
                  <a16:creationId xmlns:a16="http://schemas.microsoft.com/office/drawing/2014/main" id="{8600CCCB-37A3-87C8-542B-26DA3FA8948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68" y="2928"/>
              <a:ext cx="396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Cash</a:t>
              </a:r>
            </a:p>
          </p:txBody>
        </p:sp>
      </p:grpSp>
      <p:grpSp>
        <p:nvGrpSpPr>
          <p:cNvPr id="14" name="Group 1029">
            <a:extLst>
              <a:ext uri="{FF2B5EF4-FFF2-40B4-BE49-F238E27FC236}">
                <a16:creationId xmlns:a16="http://schemas.microsoft.com/office/drawing/2014/main" id="{BA37107B-08DE-883B-7AC9-5464137B3542}"/>
              </a:ext>
            </a:extLst>
          </p:cNvPr>
          <p:cNvGrpSpPr>
            <a:grpSpLocks/>
          </p:cNvGrpSpPr>
          <p:nvPr/>
        </p:nvGrpSpPr>
        <p:grpSpPr bwMode="auto">
          <a:xfrm>
            <a:off x="3369365" y="3847135"/>
            <a:ext cx="1828800" cy="1828800"/>
            <a:chOff x="1728" y="2640"/>
            <a:chExt cx="1152" cy="1152"/>
          </a:xfrm>
        </p:grpSpPr>
        <p:pic>
          <p:nvPicPr>
            <p:cNvPr id="15" name="Picture 1030">
              <a:extLst>
                <a:ext uri="{FF2B5EF4-FFF2-40B4-BE49-F238E27FC236}">
                  <a16:creationId xmlns:a16="http://schemas.microsoft.com/office/drawing/2014/main" id="{8086E7B6-46A6-ACCD-A813-0C7D24FB6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640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WordArt 1031">
              <a:extLst>
                <a:ext uri="{FF2B5EF4-FFF2-40B4-BE49-F238E27FC236}">
                  <a16:creationId xmlns:a16="http://schemas.microsoft.com/office/drawing/2014/main" id="{D1499B4A-632D-45AC-E7D1-A234B66D4B4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842" y="3594"/>
              <a:ext cx="750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Inventory</a:t>
              </a:r>
            </a:p>
          </p:txBody>
        </p:sp>
      </p:grpSp>
      <p:grpSp>
        <p:nvGrpSpPr>
          <p:cNvPr id="17" name="Group 1032">
            <a:extLst>
              <a:ext uri="{FF2B5EF4-FFF2-40B4-BE49-F238E27FC236}">
                <a16:creationId xmlns:a16="http://schemas.microsoft.com/office/drawing/2014/main" id="{C60865A7-D35B-1C72-4B4C-1203F8285C41}"/>
              </a:ext>
            </a:extLst>
          </p:cNvPr>
          <p:cNvGrpSpPr>
            <a:grpSpLocks/>
          </p:cNvGrpSpPr>
          <p:nvPr/>
        </p:nvGrpSpPr>
        <p:grpSpPr bwMode="auto">
          <a:xfrm>
            <a:off x="5879410" y="3744844"/>
            <a:ext cx="2657475" cy="1828800"/>
            <a:chOff x="3414" y="2928"/>
            <a:chExt cx="1674" cy="1152"/>
          </a:xfrm>
        </p:grpSpPr>
        <p:pic>
          <p:nvPicPr>
            <p:cNvPr id="18" name="Picture 1033">
              <a:extLst>
                <a:ext uri="{FF2B5EF4-FFF2-40B4-BE49-F238E27FC236}">
                  <a16:creationId xmlns:a16="http://schemas.microsoft.com/office/drawing/2014/main" id="{BCD695C3-F7ED-C640-3491-60EE727D7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92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WordArt 1034">
              <a:extLst>
                <a:ext uri="{FF2B5EF4-FFF2-40B4-BE49-F238E27FC236}">
                  <a16:creationId xmlns:a16="http://schemas.microsoft.com/office/drawing/2014/main" id="{37EA856A-6EA8-CB70-241A-EFEE6467445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414" y="3882"/>
              <a:ext cx="1674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Accounts Receivable</a:t>
              </a:r>
            </a:p>
          </p:txBody>
        </p:sp>
      </p:grpSp>
      <p:grpSp>
        <p:nvGrpSpPr>
          <p:cNvPr id="20" name="Group 1035">
            <a:extLst>
              <a:ext uri="{FF2B5EF4-FFF2-40B4-BE49-F238E27FC236}">
                <a16:creationId xmlns:a16="http://schemas.microsoft.com/office/drawing/2014/main" id="{8316331E-0EA0-82B1-BC95-5A4D36E417B7}"/>
              </a:ext>
            </a:extLst>
          </p:cNvPr>
          <p:cNvGrpSpPr>
            <a:grpSpLocks/>
          </p:cNvGrpSpPr>
          <p:nvPr/>
        </p:nvGrpSpPr>
        <p:grpSpPr bwMode="auto">
          <a:xfrm>
            <a:off x="8127310" y="2075553"/>
            <a:ext cx="1828800" cy="1752600"/>
            <a:chOff x="4320" y="1440"/>
            <a:chExt cx="1152" cy="1104"/>
          </a:xfrm>
        </p:grpSpPr>
        <p:pic>
          <p:nvPicPr>
            <p:cNvPr id="21" name="Picture 1036">
              <a:extLst>
                <a:ext uri="{FF2B5EF4-FFF2-40B4-BE49-F238E27FC236}">
                  <a16:creationId xmlns:a16="http://schemas.microsoft.com/office/drawing/2014/main" id="{6AC216C9-999A-1C19-7D5D-0A24343F5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440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WordArt 1037">
              <a:extLst>
                <a:ext uri="{FF2B5EF4-FFF2-40B4-BE49-F238E27FC236}">
                  <a16:creationId xmlns:a16="http://schemas.microsoft.com/office/drawing/2014/main" id="{8CB950F9-3167-1DD2-592A-EB2B563F827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656" y="2346"/>
              <a:ext cx="672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Supplies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1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CC1D-BB9F-3756-DFA5-D7FEFDBB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4) Cash Flow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7EF9-EC1A-E0C6-7C34-56824775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840218"/>
          </a:xfrm>
        </p:spPr>
        <p:txBody>
          <a:bodyPr/>
          <a:lstStyle/>
          <a:p>
            <a:r>
              <a:rPr lang="en-US" dirty="0"/>
              <a:t>Statement Used to analyze Cash In  and Cash Out</a:t>
            </a:r>
          </a:p>
          <a:p>
            <a:pPr marL="0" indent="0">
              <a:buNone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Operating activities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Investing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Financing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9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FE735DD-C6B1-9678-C959-124FE7B7E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74132"/>
              </p:ext>
            </p:extLst>
          </p:nvPr>
        </p:nvGraphicFramePr>
        <p:xfrm>
          <a:off x="225287" y="225288"/>
          <a:ext cx="11675165" cy="648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15301" imgH="3610216" progId="Excel.Sheet.8">
                  <p:embed/>
                </p:oleObj>
              </mc:Choice>
              <mc:Fallback>
                <p:oleObj name="Worksheet" r:id="rId2" imgW="4515301" imgH="3610216" progId="Excel.Sheet.8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BA87C064-0C66-CF7C-8BB1-1DAD3C9FA1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85" r="1965" b="2753"/>
                      <a:stretch>
                        <a:fillRect/>
                      </a:stretch>
                    </p:blipFill>
                    <p:spPr bwMode="auto">
                      <a:xfrm>
                        <a:off x="225287" y="225288"/>
                        <a:ext cx="11675165" cy="64803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1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7412-401F-FFDD-5916-52922AB9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83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46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83B3-ECFA-B4D8-5A47-C1A2DC2B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223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602A-88ED-5071-1940-0E3DBA56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217"/>
            <a:ext cx="10515600" cy="4351338"/>
          </a:xfrm>
        </p:spPr>
        <p:txBody>
          <a:bodyPr/>
          <a:lstStyle/>
          <a:p>
            <a:r>
              <a:rPr lang="en-US" altLang="en-US" dirty="0"/>
              <a:t>A storage unit used to classify and summarize money measurements of business activity of a similar nature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BE886EE-9279-04BC-6E33-0C55A246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747" y="2183780"/>
            <a:ext cx="7109791" cy="3276116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41414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414141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3600" b="1" dirty="0">
                <a:latin typeface="Arial" panose="020B0604020202020204" pitchFamily="34" charset="0"/>
              </a:rPr>
              <a:t>Detailed record of increases and decreases in specific assets, liabilities, equities, revenues, or expenses.</a:t>
            </a:r>
          </a:p>
        </p:txBody>
      </p:sp>
    </p:spTree>
    <p:extLst>
      <p:ext uri="{BB962C8B-B14F-4D97-AF65-F5344CB8AC3E}">
        <p14:creationId xmlns:p14="http://schemas.microsoft.com/office/powerpoint/2010/main" val="650422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97C6-B13D-A770-B866-692A4185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7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sz="9600" dirty="0">
                <a:solidFill>
                  <a:srgbClr val="00B050"/>
                </a:solidFill>
              </a:rPr>
              <a:t>DEBITS AND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B050"/>
                </a:solidFill>
              </a:rPr>
              <a:t>                 </a:t>
            </a:r>
            <a:r>
              <a:rPr lang="en-US" sz="9600" dirty="0">
                <a:solidFill>
                  <a:srgbClr val="00B050"/>
                </a:solidFill>
              </a:rPr>
              <a:t>CREDITS </a:t>
            </a:r>
          </a:p>
        </p:txBody>
      </p:sp>
    </p:spTree>
    <p:extLst>
      <p:ext uri="{BB962C8B-B14F-4D97-AF65-F5344CB8AC3E}">
        <p14:creationId xmlns:p14="http://schemas.microsoft.com/office/powerpoint/2010/main" val="542094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292F-EEC8-5CEA-B4E8-BADA75D8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899761"/>
            <a:ext cx="2766391" cy="168772"/>
          </a:xfrm>
        </p:spPr>
        <p:txBody>
          <a:bodyPr>
            <a:normAutofit fontScale="90000"/>
          </a:bodyPr>
          <a:lstStyle/>
          <a:p>
            <a:r>
              <a:rPr lang="en-US" dirty="0"/>
              <a:t>DEBITS: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82D8-B55F-49CC-AB94-E42DF7ED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Debit comes from Latin and merely means “left,” or the “left-hand” side of an account.  Abbreviated “DR</a:t>
            </a:r>
          </a:p>
          <a:p>
            <a:pPr marL="0" indent="0">
              <a:buNone/>
            </a:pPr>
            <a:r>
              <a:rPr lang="en-US" altLang="en-US" sz="2800" b="1" dirty="0"/>
              <a:t>                                             Account Title</a:t>
            </a:r>
          </a:p>
          <a:p>
            <a:endParaRPr lang="en-US" altLang="en-US" sz="2800" dirty="0"/>
          </a:p>
          <a:p>
            <a:endParaRPr lang="en-US" altLang="en-US" dirty="0"/>
          </a:p>
          <a:p>
            <a:endParaRPr lang="en-US" alt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06DE3E4-87C6-4DE2-2A7E-CC8441B052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16022" y="-345951"/>
            <a:ext cx="123026" cy="71570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59AC9F-25EA-7348-E056-278B35C1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417" y="3232551"/>
            <a:ext cx="197128" cy="31573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F399FF33-2C2E-1DEB-7A32-5FB7B3D6A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679" y="4811215"/>
            <a:ext cx="2155825" cy="1512888"/>
          </a:xfrm>
          <a:prstGeom prst="cloudCallout">
            <a:avLst>
              <a:gd name="adj1" fmla="val -74375"/>
              <a:gd name="adj2" fmla="val -4769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 sz="2800" b="1" dirty="0">
                <a:solidFill>
                  <a:schemeClr val="bg1"/>
                </a:solidFill>
              </a:rPr>
              <a:t>Debit Side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979BBE6-2C7D-1A81-9FC3-0E43C6F9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091" y="3429000"/>
            <a:ext cx="266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4000" b="1" dirty="0"/>
              <a:t>Left Side</a:t>
            </a:r>
          </a:p>
        </p:txBody>
      </p:sp>
    </p:spTree>
    <p:extLst>
      <p:ext uri="{BB962C8B-B14F-4D97-AF65-F5344CB8AC3E}">
        <p14:creationId xmlns:p14="http://schemas.microsoft.com/office/powerpoint/2010/main" val="25473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75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FC05-7AA5-0AE5-699A-F4ACA31D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Credits: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C08B-916F-816C-3791-4B19C12C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Credit also comes from the Latin, and means “right,” or the “right-hand” side of an account.  Abbreviated “CR.”</a:t>
            </a:r>
          </a:p>
          <a:p>
            <a:pPr marL="0" indent="0">
              <a:buNone/>
            </a:pPr>
            <a:r>
              <a:rPr lang="en-US" altLang="en-US" sz="2800" b="1" dirty="0"/>
              <a:t>                                              Account Title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C2762-C00D-9107-4E7C-11520C0C258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53963" y="-469142"/>
            <a:ext cx="153986" cy="750736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689033-2451-DB65-2F70-B4F43860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230" y="3361531"/>
            <a:ext cx="212034" cy="3140869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2">
            <a:extLst>
              <a:ext uri="{FF2B5EF4-FFF2-40B4-BE49-F238E27FC236}">
                <a16:creationId xmlns:a16="http://schemas.microsoft.com/office/drawing/2014/main" id="{0521C875-9C44-9658-B8B8-00AB1480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784" y="4922440"/>
            <a:ext cx="2071688" cy="1600200"/>
          </a:xfrm>
          <a:prstGeom prst="cloudCallout">
            <a:avLst>
              <a:gd name="adj1" fmla="val 83412"/>
              <a:gd name="adj2" fmla="val -47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 sz="2800" b="1" dirty="0">
                <a:solidFill>
                  <a:schemeClr val="bg1"/>
                </a:solidFill>
              </a:rPr>
              <a:t>Credit Side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696CD16-35BB-AA8A-E26D-9BF7D45F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583" y="3496468"/>
            <a:ext cx="2828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altLang="en-US" sz="4000" b="1" dirty="0"/>
              <a:t>Right Side</a:t>
            </a:r>
          </a:p>
        </p:txBody>
      </p:sp>
    </p:spTree>
    <p:extLst>
      <p:ext uri="{BB962C8B-B14F-4D97-AF65-F5344CB8AC3E}">
        <p14:creationId xmlns:p14="http://schemas.microsoft.com/office/powerpoint/2010/main" val="17915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3C02FBC-1CF8-9AD0-8083-40581C1FF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0401" y="76200"/>
            <a:ext cx="7099852" cy="4879975"/>
          </a:xfrm>
          <a:prstGeom prst="cloudCallout">
            <a:avLst>
              <a:gd name="adj1" fmla="val -50472"/>
              <a:gd name="adj2" fmla="val -9750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 sz="4000" b="1" dirty="0">
                <a:solidFill>
                  <a:srgbClr val="FCFEB9"/>
                </a:solidFill>
                <a:latin typeface="Arial MT Black" pitchFamily="2" charset="0"/>
              </a:rPr>
              <a:t>Accounts actually provide two equalities or balances . . .</a:t>
            </a:r>
            <a:endParaRPr lang="en-US" altLang="en-US" sz="6000" b="1" u="sng" dirty="0">
              <a:solidFill>
                <a:srgbClr val="FCFEB9"/>
              </a:solidFill>
              <a:latin typeface="Arial MT Black" pitchFamily="2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9A60539-43B6-50AA-016B-9702CC6232E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5300" y="2090738"/>
            <a:ext cx="4076700" cy="4233862"/>
            <a:chOff x="288" y="1341"/>
            <a:chExt cx="2568" cy="2667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34B10E6-7E43-1C72-622E-2704110A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465"/>
              <a:ext cx="404" cy="653"/>
            </a:xfrm>
            <a:custGeom>
              <a:avLst/>
              <a:gdLst>
                <a:gd name="T0" fmla="*/ 0 w 404"/>
                <a:gd name="T1" fmla="*/ 0 h 653"/>
                <a:gd name="T2" fmla="*/ 404 w 404"/>
                <a:gd name="T3" fmla="*/ 622 h 653"/>
                <a:gd name="T4" fmla="*/ 363 w 404"/>
                <a:gd name="T5" fmla="*/ 653 h 653"/>
                <a:gd name="T6" fmla="*/ 0 w 404"/>
                <a:gd name="T7" fmla="*/ 0 h 653"/>
                <a:gd name="T8" fmla="*/ 0 w 404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53">
                  <a:moveTo>
                    <a:pt x="0" y="0"/>
                  </a:moveTo>
                  <a:lnTo>
                    <a:pt x="404" y="622"/>
                  </a:lnTo>
                  <a:lnTo>
                    <a:pt x="363" y="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9F26EC0-D9E9-7D75-C408-1F69254D1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465"/>
              <a:ext cx="1519" cy="1038"/>
            </a:xfrm>
            <a:custGeom>
              <a:avLst/>
              <a:gdLst>
                <a:gd name="T0" fmla="*/ 897 w 1519"/>
                <a:gd name="T1" fmla="*/ 9 h 1038"/>
                <a:gd name="T2" fmla="*/ 809 w 1519"/>
                <a:gd name="T3" fmla="*/ 124 h 1038"/>
                <a:gd name="T4" fmla="*/ 784 w 1519"/>
                <a:gd name="T5" fmla="*/ 136 h 1038"/>
                <a:gd name="T6" fmla="*/ 736 w 1519"/>
                <a:gd name="T7" fmla="*/ 206 h 1038"/>
                <a:gd name="T8" fmla="*/ 711 w 1519"/>
                <a:gd name="T9" fmla="*/ 176 h 1038"/>
                <a:gd name="T10" fmla="*/ 679 w 1519"/>
                <a:gd name="T11" fmla="*/ 186 h 1038"/>
                <a:gd name="T12" fmla="*/ 646 w 1519"/>
                <a:gd name="T13" fmla="*/ 218 h 1038"/>
                <a:gd name="T14" fmla="*/ 638 w 1519"/>
                <a:gd name="T15" fmla="*/ 300 h 1038"/>
                <a:gd name="T16" fmla="*/ 671 w 1519"/>
                <a:gd name="T17" fmla="*/ 466 h 1038"/>
                <a:gd name="T18" fmla="*/ 638 w 1519"/>
                <a:gd name="T19" fmla="*/ 622 h 1038"/>
                <a:gd name="T20" fmla="*/ 631 w 1519"/>
                <a:gd name="T21" fmla="*/ 789 h 1038"/>
                <a:gd name="T22" fmla="*/ 340 w 1519"/>
                <a:gd name="T23" fmla="*/ 976 h 1038"/>
                <a:gd name="T24" fmla="*/ 290 w 1519"/>
                <a:gd name="T25" fmla="*/ 913 h 1038"/>
                <a:gd name="T26" fmla="*/ 340 w 1519"/>
                <a:gd name="T27" fmla="*/ 746 h 1038"/>
                <a:gd name="T28" fmla="*/ 372 w 1519"/>
                <a:gd name="T29" fmla="*/ 685 h 1038"/>
                <a:gd name="T30" fmla="*/ 324 w 1519"/>
                <a:gd name="T31" fmla="*/ 622 h 1038"/>
                <a:gd name="T32" fmla="*/ 282 w 1519"/>
                <a:gd name="T33" fmla="*/ 549 h 1038"/>
                <a:gd name="T34" fmla="*/ 227 w 1519"/>
                <a:gd name="T35" fmla="*/ 549 h 1038"/>
                <a:gd name="T36" fmla="*/ 155 w 1519"/>
                <a:gd name="T37" fmla="*/ 529 h 1038"/>
                <a:gd name="T38" fmla="*/ 138 w 1519"/>
                <a:gd name="T39" fmla="*/ 529 h 1038"/>
                <a:gd name="T40" fmla="*/ 122 w 1519"/>
                <a:gd name="T41" fmla="*/ 622 h 1038"/>
                <a:gd name="T42" fmla="*/ 0 w 1519"/>
                <a:gd name="T43" fmla="*/ 746 h 1038"/>
                <a:gd name="T44" fmla="*/ 16 w 1519"/>
                <a:gd name="T45" fmla="*/ 768 h 1038"/>
                <a:gd name="T46" fmla="*/ 41 w 1519"/>
                <a:gd name="T47" fmla="*/ 789 h 1038"/>
                <a:gd name="T48" fmla="*/ 16 w 1519"/>
                <a:gd name="T49" fmla="*/ 840 h 1038"/>
                <a:gd name="T50" fmla="*/ 57 w 1519"/>
                <a:gd name="T51" fmla="*/ 861 h 1038"/>
                <a:gd name="T52" fmla="*/ 57 w 1519"/>
                <a:gd name="T53" fmla="*/ 933 h 1038"/>
                <a:gd name="T54" fmla="*/ 81 w 1519"/>
                <a:gd name="T55" fmla="*/ 985 h 1038"/>
                <a:gd name="T56" fmla="*/ 186 w 1519"/>
                <a:gd name="T57" fmla="*/ 976 h 1038"/>
                <a:gd name="T58" fmla="*/ 282 w 1519"/>
                <a:gd name="T59" fmla="*/ 1038 h 1038"/>
                <a:gd name="T60" fmla="*/ 1349 w 1519"/>
                <a:gd name="T61" fmla="*/ 1038 h 1038"/>
                <a:gd name="T62" fmla="*/ 1519 w 1519"/>
                <a:gd name="T63" fmla="*/ 840 h 1038"/>
                <a:gd name="T64" fmla="*/ 1431 w 1519"/>
                <a:gd name="T65" fmla="*/ 768 h 1038"/>
                <a:gd name="T66" fmla="*/ 1382 w 1519"/>
                <a:gd name="T67" fmla="*/ 798 h 1038"/>
                <a:gd name="T68" fmla="*/ 1349 w 1519"/>
                <a:gd name="T69" fmla="*/ 852 h 1038"/>
                <a:gd name="T70" fmla="*/ 1276 w 1519"/>
                <a:gd name="T71" fmla="*/ 872 h 1038"/>
                <a:gd name="T72" fmla="*/ 1132 w 1519"/>
                <a:gd name="T73" fmla="*/ 726 h 1038"/>
                <a:gd name="T74" fmla="*/ 1140 w 1519"/>
                <a:gd name="T75" fmla="*/ 644 h 1038"/>
                <a:gd name="T76" fmla="*/ 1341 w 1519"/>
                <a:gd name="T77" fmla="*/ 436 h 1038"/>
                <a:gd name="T78" fmla="*/ 1341 w 1519"/>
                <a:gd name="T79" fmla="*/ 405 h 1038"/>
                <a:gd name="T80" fmla="*/ 1317 w 1519"/>
                <a:gd name="T81" fmla="*/ 362 h 1038"/>
                <a:gd name="T82" fmla="*/ 1341 w 1519"/>
                <a:gd name="T83" fmla="*/ 300 h 1038"/>
                <a:gd name="T84" fmla="*/ 1195 w 1519"/>
                <a:gd name="T85" fmla="*/ 0 h 1038"/>
                <a:gd name="T86" fmla="*/ 1042 w 1519"/>
                <a:gd name="T87" fmla="*/ 0 h 1038"/>
                <a:gd name="T88" fmla="*/ 897 w 1519"/>
                <a:gd name="T89" fmla="*/ 9 h 1038"/>
                <a:gd name="T90" fmla="*/ 897 w 1519"/>
                <a:gd name="T91" fmla="*/ 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9" h="1038">
                  <a:moveTo>
                    <a:pt x="897" y="9"/>
                  </a:moveTo>
                  <a:lnTo>
                    <a:pt x="809" y="124"/>
                  </a:lnTo>
                  <a:lnTo>
                    <a:pt x="784" y="136"/>
                  </a:lnTo>
                  <a:lnTo>
                    <a:pt x="736" y="206"/>
                  </a:lnTo>
                  <a:lnTo>
                    <a:pt x="711" y="176"/>
                  </a:lnTo>
                  <a:lnTo>
                    <a:pt x="679" y="186"/>
                  </a:lnTo>
                  <a:lnTo>
                    <a:pt x="646" y="218"/>
                  </a:lnTo>
                  <a:lnTo>
                    <a:pt x="638" y="300"/>
                  </a:lnTo>
                  <a:lnTo>
                    <a:pt x="671" y="466"/>
                  </a:lnTo>
                  <a:lnTo>
                    <a:pt x="638" y="622"/>
                  </a:lnTo>
                  <a:lnTo>
                    <a:pt x="631" y="789"/>
                  </a:lnTo>
                  <a:lnTo>
                    <a:pt x="340" y="976"/>
                  </a:lnTo>
                  <a:lnTo>
                    <a:pt x="290" y="913"/>
                  </a:lnTo>
                  <a:lnTo>
                    <a:pt x="340" y="746"/>
                  </a:lnTo>
                  <a:lnTo>
                    <a:pt x="372" y="685"/>
                  </a:lnTo>
                  <a:lnTo>
                    <a:pt x="324" y="622"/>
                  </a:lnTo>
                  <a:lnTo>
                    <a:pt x="282" y="549"/>
                  </a:lnTo>
                  <a:lnTo>
                    <a:pt x="227" y="549"/>
                  </a:lnTo>
                  <a:lnTo>
                    <a:pt x="155" y="529"/>
                  </a:lnTo>
                  <a:lnTo>
                    <a:pt x="138" y="529"/>
                  </a:lnTo>
                  <a:lnTo>
                    <a:pt x="122" y="622"/>
                  </a:lnTo>
                  <a:lnTo>
                    <a:pt x="0" y="746"/>
                  </a:lnTo>
                  <a:lnTo>
                    <a:pt x="16" y="768"/>
                  </a:lnTo>
                  <a:lnTo>
                    <a:pt x="41" y="789"/>
                  </a:lnTo>
                  <a:lnTo>
                    <a:pt x="16" y="840"/>
                  </a:lnTo>
                  <a:lnTo>
                    <a:pt x="57" y="861"/>
                  </a:lnTo>
                  <a:lnTo>
                    <a:pt x="57" y="933"/>
                  </a:lnTo>
                  <a:lnTo>
                    <a:pt x="81" y="985"/>
                  </a:lnTo>
                  <a:lnTo>
                    <a:pt x="186" y="976"/>
                  </a:lnTo>
                  <a:lnTo>
                    <a:pt x="282" y="1038"/>
                  </a:lnTo>
                  <a:lnTo>
                    <a:pt x="1349" y="1038"/>
                  </a:lnTo>
                  <a:lnTo>
                    <a:pt x="1519" y="840"/>
                  </a:lnTo>
                  <a:lnTo>
                    <a:pt x="1431" y="768"/>
                  </a:lnTo>
                  <a:lnTo>
                    <a:pt x="1382" y="798"/>
                  </a:lnTo>
                  <a:lnTo>
                    <a:pt x="1349" y="852"/>
                  </a:lnTo>
                  <a:lnTo>
                    <a:pt x="1276" y="872"/>
                  </a:lnTo>
                  <a:lnTo>
                    <a:pt x="1132" y="726"/>
                  </a:lnTo>
                  <a:lnTo>
                    <a:pt x="1140" y="644"/>
                  </a:lnTo>
                  <a:lnTo>
                    <a:pt x="1341" y="436"/>
                  </a:lnTo>
                  <a:lnTo>
                    <a:pt x="1341" y="405"/>
                  </a:lnTo>
                  <a:lnTo>
                    <a:pt x="1317" y="362"/>
                  </a:lnTo>
                  <a:lnTo>
                    <a:pt x="1341" y="300"/>
                  </a:lnTo>
                  <a:lnTo>
                    <a:pt x="1195" y="0"/>
                  </a:lnTo>
                  <a:lnTo>
                    <a:pt x="1042" y="0"/>
                  </a:lnTo>
                  <a:lnTo>
                    <a:pt x="897" y="9"/>
                  </a:lnTo>
                  <a:lnTo>
                    <a:pt x="897" y="9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70AD56F-1FBF-D721-2424-3FBCAA86D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351"/>
              <a:ext cx="509" cy="342"/>
            </a:xfrm>
            <a:custGeom>
              <a:avLst/>
              <a:gdLst>
                <a:gd name="T0" fmla="*/ 0 w 509"/>
                <a:gd name="T1" fmla="*/ 62 h 342"/>
                <a:gd name="T2" fmla="*/ 98 w 509"/>
                <a:gd name="T3" fmla="*/ 196 h 342"/>
                <a:gd name="T4" fmla="*/ 137 w 509"/>
                <a:gd name="T5" fmla="*/ 227 h 342"/>
                <a:gd name="T6" fmla="*/ 324 w 509"/>
                <a:gd name="T7" fmla="*/ 134 h 342"/>
                <a:gd name="T8" fmla="*/ 332 w 509"/>
                <a:gd name="T9" fmla="*/ 176 h 342"/>
                <a:gd name="T10" fmla="*/ 403 w 509"/>
                <a:gd name="T11" fmla="*/ 342 h 342"/>
                <a:gd name="T12" fmla="*/ 509 w 509"/>
                <a:gd name="T13" fmla="*/ 176 h 342"/>
                <a:gd name="T14" fmla="*/ 460 w 509"/>
                <a:gd name="T15" fmla="*/ 144 h 342"/>
                <a:gd name="T16" fmla="*/ 379 w 509"/>
                <a:gd name="T17" fmla="*/ 103 h 342"/>
                <a:gd name="T18" fmla="*/ 348 w 509"/>
                <a:gd name="T19" fmla="*/ 62 h 342"/>
                <a:gd name="T20" fmla="*/ 299 w 509"/>
                <a:gd name="T21" fmla="*/ 0 h 342"/>
                <a:gd name="T22" fmla="*/ 251 w 509"/>
                <a:gd name="T23" fmla="*/ 0 h 342"/>
                <a:gd name="T24" fmla="*/ 177 w 509"/>
                <a:gd name="T25" fmla="*/ 31 h 342"/>
                <a:gd name="T26" fmla="*/ 105 w 509"/>
                <a:gd name="T27" fmla="*/ 83 h 342"/>
                <a:gd name="T28" fmla="*/ 0 w 509"/>
                <a:gd name="T29" fmla="*/ 62 h 342"/>
                <a:gd name="T30" fmla="*/ 0 w 509"/>
                <a:gd name="T31" fmla="*/ 6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9" h="342">
                  <a:moveTo>
                    <a:pt x="0" y="62"/>
                  </a:moveTo>
                  <a:lnTo>
                    <a:pt x="98" y="196"/>
                  </a:lnTo>
                  <a:lnTo>
                    <a:pt x="137" y="227"/>
                  </a:lnTo>
                  <a:lnTo>
                    <a:pt x="324" y="134"/>
                  </a:lnTo>
                  <a:lnTo>
                    <a:pt x="332" y="176"/>
                  </a:lnTo>
                  <a:lnTo>
                    <a:pt x="403" y="342"/>
                  </a:lnTo>
                  <a:lnTo>
                    <a:pt x="509" y="176"/>
                  </a:lnTo>
                  <a:lnTo>
                    <a:pt x="460" y="144"/>
                  </a:lnTo>
                  <a:lnTo>
                    <a:pt x="379" y="103"/>
                  </a:lnTo>
                  <a:lnTo>
                    <a:pt x="348" y="62"/>
                  </a:lnTo>
                  <a:lnTo>
                    <a:pt x="299" y="0"/>
                  </a:lnTo>
                  <a:lnTo>
                    <a:pt x="251" y="0"/>
                  </a:lnTo>
                  <a:lnTo>
                    <a:pt x="177" y="31"/>
                  </a:lnTo>
                  <a:lnTo>
                    <a:pt x="105" y="83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E5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4A411D4-2D89-D493-E3F8-CF7ADAB8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1651"/>
              <a:ext cx="292" cy="114"/>
            </a:xfrm>
            <a:custGeom>
              <a:avLst/>
              <a:gdLst>
                <a:gd name="T0" fmla="*/ 0 w 292"/>
                <a:gd name="T1" fmla="*/ 94 h 114"/>
                <a:gd name="T2" fmla="*/ 65 w 292"/>
                <a:gd name="T3" fmla="*/ 0 h 114"/>
                <a:gd name="T4" fmla="*/ 292 w 292"/>
                <a:gd name="T5" fmla="*/ 114 h 114"/>
                <a:gd name="T6" fmla="*/ 146 w 292"/>
                <a:gd name="T7" fmla="*/ 74 h 114"/>
                <a:gd name="T8" fmla="*/ 81 w 292"/>
                <a:gd name="T9" fmla="*/ 42 h 114"/>
                <a:gd name="T10" fmla="*/ 0 w 292"/>
                <a:gd name="T11" fmla="*/ 94 h 114"/>
                <a:gd name="T12" fmla="*/ 0 w 292"/>
                <a:gd name="T13" fmla="*/ 9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114">
                  <a:moveTo>
                    <a:pt x="0" y="94"/>
                  </a:moveTo>
                  <a:lnTo>
                    <a:pt x="65" y="0"/>
                  </a:lnTo>
                  <a:lnTo>
                    <a:pt x="292" y="114"/>
                  </a:lnTo>
                  <a:lnTo>
                    <a:pt x="146" y="74"/>
                  </a:lnTo>
                  <a:lnTo>
                    <a:pt x="81" y="42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734E71C-E5B2-DA02-6AB8-1905E454E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547"/>
              <a:ext cx="298" cy="104"/>
            </a:xfrm>
            <a:custGeom>
              <a:avLst/>
              <a:gdLst>
                <a:gd name="T0" fmla="*/ 0 w 298"/>
                <a:gd name="T1" fmla="*/ 104 h 104"/>
                <a:gd name="T2" fmla="*/ 65 w 298"/>
                <a:gd name="T3" fmla="*/ 0 h 104"/>
                <a:gd name="T4" fmla="*/ 298 w 298"/>
                <a:gd name="T5" fmla="*/ 83 h 104"/>
                <a:gd name="T6" fmla="*/ 88 w 298"/>
                <a:gd name="T7" fmla="*/ 31 h 104"/>
                <a:gd name="T8" fmla="*/ 0 w 298"/>
                <a:gd name="T9" fmla="*/ 104 h 104"/>
                <a:gd name="T10" fmla="*/ 0 w 29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04">
                  <a:moveTo>
                    <a:pt x="0" y="104"/>
                  </a:moveTo>
                  <a:lnTo>
                    <a:pt x="65" y="0"/>
                  </a:lnTo>
                  <a:lnTo>
                    <a:pt x="298" y="83"/>
                  </a:lnTo>
                  <a:lnTo>
                    <a:pt x="88" y="31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A53807B-9C79-0C08-0C1C-289CF8642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1890"/>
              <a:ext cx="314" cy="187"/>
            </a:xfrm>
            <a:custGeom>
              <a:avLst/>
              <a:gdLst>
                <a:gd name="T0" fmla="*/ 8 w 314"/>
                <a:gd name="T1" fmla="*/ 0 h 187"/>
                <a:gd name="T2" fmla="*/ 65 w 314"/>
                <a:gd name="T3" fmla="*/ 31 h 187"/>
                <a:gd name="T4" fmla="*/ 73 w 314"/>
                <a:gd name="T5" fmla="*/ 64 h 187"/>
                <a:gd name="T6" fmla="*/ 112 w 314"/>
                <a:gd name="T7" fmla="*/ 64 h 187"/>
                <a:gd name="T8" fmla="*/ 200 w 314"/>
                <a:gd name="T9" fmla="*/ 64 h 187"/>
                <a:gd name="T10" fmla="*/ 242 w 314"/>
                <a:gd name="T11" fmla="*/ 73 h 187"/>
                <a:gd name="T12" fmla="*/ 314 w 314"/>
                <a:gd name="T13" fmla="*/ 73 h 187"/>
                <a:gd name="T14" fmla="*/ 257 w 314"/>
                <a:gd name="T15" fmla="*/ 147 h 187"/>
                <a:gd name="T16" fmla="*/ 128 w 314"/>
                <a:gd name="T17" fmla="*/ 187 h 187"/>
                <a:gd name="T18" fmla="*/ 65 w 314"/>
                <a:gd name="T19" fmla="*/ 187 h 187"/>
                <a:gd name="T20" fmla="*/ 31 w 314"/>
                <a:gd name="T21" fmla="*/ 157 h 187"/>
                <a:gd name="T22" fmla="*/ 8 w 314"/>
                <a:gd name="T23" fmla="*/ 84 h 187"/>
                <a:gd name="T24" fmla="*/ 0 w 314"/>
                <a:gd name="T25" fmla="*/ 11 h 187"/>
                <a:gd name="T26" fmla="*/ 8 w 314"/>
                <a:gd name="T27" fmla="*/ 0 h 187"/>
                <a:gd name="T28" fmla="*/ 8 w 314"/>
                <a:gd name="T2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87">
                  <a:moveTo>
                    <a:pt x="8" y="0"/>
                  </a:moveTo>
                  <a:lnTo>
                    <a:pt x="65" y="31"/>
                  </a:lnTo>
                  <a:lnTo>
                    <a:pt x="73" y="64"/>
                  </a:lnTo>
                  <a:lnTo>
                    <a:pt x="112" y="64"/>
                  </a:lnTo>
                  <a:lnTo>
                    <a:pt x="200" y="64"/>
                  </a:lnTo>
                  <a:lnTo>
                    <a:pt x="242" y="73"/>
                  </a:lnTo>
                  <a:lnTo>
                    <a:pt x="314" y="73"/>
                  </a:lnTo>
                  <a:lnTo>
                    <a:pt x="257" y="147"/>
                  </a:lnTo>
                  <a:lnTo>
                    <a:pt x="128" y="187"/>
                  </a:lnTo>
                  <a:lnTo>
                    <a:pt x="65" y="187"/>
                  </a:lnTo>
                  <a:lnTo>
                    <a:pt x="31" y="157"/>
                  </a:lnTo>
                  <a:lnTo>
                    <a:pt x="8" y="84"/>
                  </a:lnTo>
                  <a:lnTo>
                    <a:pt x="0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0FCC715-ADF8-6F1B-E5C8-EDC4542E6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2326"/>
              <a:ext cx="177" cy="167"/>
            </a:xfrm>
            <a:custGeom>
              <a:avLst/>
              <a:gdLst>
                <a:gd name="T0" fmla="*/ 129 w 177"/>
                <a:gd name="T1" fmla="*/ 0 h 167"/>
                <a:gd name="T2" fmla="*/ 0 w 177"/>
                <a:gd name="T3" fmla="*/ 104 h 167"/>
                <a:gd name="T4" fmla="*/ 8 w 177"/>
                <a:gd name="T5" fmla="*/ 167 h 167"/>
                <a:gd name="T6" fmla="*/ 177 w 177"/>
                <a:gd name="T7" fmla="*/ 94 h 167"/>
                <a:gd name="T8" fmla="*/ 160 w 177"/>
                <a:gd name="T9" fmla="*/ 21 h 167"/>
                <a:gd name="T10" fmla="*/ 129 w 177"/>
                <a:gd name="T11" fmla="*/ 0 h 167"/>
                <a:gd name="T12" fmla="*/ 129 w 177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67">
                  <a:moveTo>
                    <a:pt x="129" y="0"/>
                  </a:moveTo>
                  <a:lnTo>
                    <a:pt x="0" y="104"/>
                  </a:lnTo>
                  <a:lnTo>
                    <a:pt x="8" y="167"/>
                  </a:lnTo>
                  <a:lnTo>
                    <a:pt x="177" y="94"/>
                  </a:lnTo>
                  <a:lnTo>
                    <a:pt x="160" y="21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146B430-F9E6-857E-F8F0-C363EFF38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2211"/>
              <a:ext cx="638" cy="541"/>
            </a:xfrm>
            <a:custGeom>
              <a:avLst/>
              <a:gdLst>
                <a:gd name="T0" fmla="*/ 128 w 638"/>
                <a:gd name="T1" fmla="*/ 0 h 541"/>
                <a:gd name="T2" fmla="*/ 177 w 638"/>
                <a:gd name="T3" fmla="*/ 94 h 541"/>
                <a:gd name="T4" fmla="*/ 258 w 638"/>
                <a:gd name="T5" fmla="*/ 146 h 541"/>
                <a:gd name="T6" fmla="*/ 638 w 638"/>
                <a:gd name="T7" fmla="*/ 63 h 541"/>
                <a:gd name="T8" fmla="*/ 500 w 638"/>
                <a:gd name="T9" fmla="*/ 530 h 541"/>
                <a:gd name="T10" fmla="*/ 0 w 638"/>
                <a:gd name="T11" fmla="*/ 541 h 541"/>
                <a:gd name="T12" fmla="*/ 39 w 638"/>
                <a:gd name="T13" fmla="*/ 94 h 541"/>
                <a:gd name="T14" fmla="*/ 128 w 638"/>
                <a:gd name="T15" fmla="*/ 0 h 541"/>
                <a:gd name="T16" fmla="*/ 128 w 638"/>
                <a:gd name="T1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8" h="541">
                  <a:moveTo>
                    <a:pt x="128" y="0"/>
                  </a:moveTo>
                  <a:lnTo>
                    <a:pt x="177" y="94"/>
                  </a:lnTo>
                  <a:lnTo>
                    <a:pt x="258" y="146"/>
                  </a:lnTo>
                  <a:lnTo>
                    <a:pt x="638" y="63"/>
                  </a:lnTo>
                  <a:lnTo>
                    <a:pt x="500" y="530"/>
                  </a:lnTo>
                  <a:lnTo>
                    <a:pt x="0" y="541"/>
                  </a:lnTo>
                  <a:lnTo>
                    <a:pt x="39" y="94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9F8261C-B1EC-FFD0-A5D2-108A98BFE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" y="2347"/>
              <a:ext cx="227" cy="384"/>
            </a:xfrm>
            <a:custGeom>
              <a:avLst/>
              <a:gdLst>
                <a:gd name="T0" fmla="*/ 113 w 227"/>
                <a:gd name="T1" fmla="*/ 10 h 384"/>
                <a:gd name="T2" fmla="*/ 121 w 227"/>
                <a:gd name="T3" fmla="*/ 63 h 384"/>
                <a:gd name="T4" fmla="*/ 0 w 227"/>
                <a:gd name="T5" fmla="*/ 312 h 384"/>
                <a:gd name="T6" fmla="*/ 162 w 227"/>
                <a:gd name="T7" fmla="*/ 384 h 384"/>
                <a:gd name="T8" fmla="*/ 153 w 227"/>
                <a:gd name="T9" fmla="*/ 270 h 384"/>
                <a:gd name="T10" fmla="*/ 178 w 227"/>
                <a:gd name="T11" fmla="*/ 73 h 384"/>
                <a:gd name="T12" fmla="*/ 227 w 227"/>
                <a:gd name="T13" fmla="*/ 10 h 384"/>
                <a:gd name="T14" fmla="*/ 162 w 227"/>
                <a:gd name="T15" fmla="*/ 0 h 384"/>
                <a:gd name="T16" fmla="*/ 113 w 227"/>
                <a:gd name="T17" fmla="*/ 10 h 384"/>
                <a:gd name="T18" fmla="*/ 113 w 227"/>
                <a:gd name="T19" fmla="*/ 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384">
                  <a:moveTo>
                    <a:pt x="113" y="10"/>
                  </a:moveTo>
                  <a:lnTo>
                    <a:pt x="121" y="63"/>
                  </a:lnTo>
                  <a:lnTo>
                    <a:pt x="0" y="312"/>
                  </a:lnTo>
                  <a:lnTo>
                    <a:pt x="162" y="384"/>
                  </a:lnTo>
                  <a:lnTo>
                    <a:pt x="153" y="270"/>
                  </a:lnTo>
                  <a:lnTo>
                    <a:pt x="178" y="73"/>
                  </a:lnTo>
                  <a:lnTo>
                    <a:pt x="227" y="10"/>
                  </a:lnTo>
                  <a:lnTo>
                    <a:pt x="162" y="0"/>
                  </a:lnTo>
                  <a:lnTo>
                    <a:pt x="113" y="10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B04ECD2-7ED4-13CD-0DFB-A8C28ECAB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901"/>
              <a:ext cx="953" cy="1026"/>
            </a:xfrm>
            <a:custGeom>
              <a:avLst/>
              <a:gdLst>
                <a:gd name="T0" fmla="*/ 380 w 953"/>
                <a:gd name="T1" fmla="*/ 124 h 1026"/>
                <a:gd name="T2" fmla="*/ 307 w 953"/>
                <a:gd name="T3" fmla="*/ 342 h 1026"/>
                <a:gd name="T4" fmla="*/ 356 w 953"/>
                <a:gd name="T5" fmla="*/ 425 h 1026"/>
                <a:gd name="T6" fmla="*/ 234 w 953"/>
                <a:gd name="T7" fmla="*/ 497 h 1026"/>
                <a:gd name="T8" fmla="*/ 0 w 953"/>
                <a:gd name="T9" fmla="*/ 716 h 1026"/>
                <a:gd name="T10" fmla="*/ 501 w 953"/>
                <a:gd name="T11" fmla="*/ 1026 h 1026"/>
                <a:gd name="T12" fmla="*/ 549 w 953"/>
                <a:gd name="T13" fmla="*/ 996 h 1026"/>
                <a:gd name="T14" fmla="*/ 558 w 953"/>
                <a:gd name="T15" fmla="*/ 945 h 1026"/>
                <a:gd name="T16" fmla="*/ 581 w 953"/>
                <a:gd name="T17" fmla="*/ 913 h 1026"/>
                <a:gd name="T18" fmla="*/ 694 w 953"/>
                <a:gd name="T19" fmla="*/ 509 h 1026"/>
                <a:gd name="T20" fmla="*/ 888 w 953"/>
                <a:gd name="T21" fmla="*/ 229 h 1026"/>
                <a:gd name="T22" fmla="*/ 888 w 953"/>
                <a:gd name="T23" fmla="*/ 186 h 1026"/>
                <a:gd name="T24" fmla="*/ 953 w 953"/>
                <a:gd name="T25" fmla="*/ 73 h 1026"/>
                <a:gd name="T26" fmla="*/ 864 w 953"/>
                <a:gd name="T27" fmla="*/ 84 h 1026"/>
                <a:gd name="T28" fmla="*/ 888 w 953"/>
                <a:gd name="T29" fmla="*/ 0 h 1026"/>
                <a:gd name="T30" fmla="*/ 703 w 953"/>
                <a:gd name="T31" fmla="*/ 84 h 1026"/>
                <a:gd name="T32" fmla="*/ 573 w 953"/>
                <a:gd name="T33" fmla="*/ 113 h 1026"/>
                <a:gd name="T34" fmla="*/ 380 w 953"/>
                <a:gd name="T35" fmla="*/ 124 h 1026"/>
                <a:gd name="T36" fmla="*/ 380 w 953"/>
                <a:gd name="T37" fmla="*/ 124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3" h="1026">
                  <a:moveTo>
                    <a:pt x="380" y="124"/>
                  </a:moveTo>
                  <a:lnTo>
                    <a:pt x="307" y="342"/>
                  </a:lnTo>
                  <a:lnTo>
                    <a:pt x="356" y="425"/>
                  </a:lnTo>
                  <a:lnTo>
                    <a:pt x="234" y="497"/>
                  </a:lnTo>
                  <a:lnTo>
                    <a:pt x="0" y="716"/>
                  </a:lnTo>
                  <a:lnTo>
                    <a:pt x="501" y="1026"/>
                  </a:lnTo>
                  <a:lnTo>
                    <a:pt x="549" y="996"/>
                  </a:lnTo>
                  <a:lnTo>
                    <a:pt x="558" y="945"/>
                  </a:lnTo>
                  <a:lnTo>
                    <a:pt x="581" y="913"/>
                  </a:lnTo>
                  <a:lnTo>
                    <a:pt x="694" y="509"/>
                  </a:lnTo>
                  <a:lnTo>
                    <a:pt x="888" y="229"/>
                  </a:lnTo>
                  <a:lnTo>
                    <a:pt x="888" y="186"/>
                  </a:lnTo>
                  <a:lnTo>
                    <a:pt x="953" y="73"/>
                  </a:lnTo>
                  <a:lnTo>
                    <a:pt x="864" y="84"/>
                  </a:lnTo>
                  <a:lnTo>
                    <a:pt x="888" y="0"/>
                  </a:lnTo>
                  <a:lnTo>
                    <a:pt x="703" y="84"/>
                  </a:lnTo>
                  <a:lnTo>
                    <a:pt x="573" y="113"/>
                  </a:lnTo>
                  <a:lnTo>
                    <a:pt x="380" y="124"/>
                  </a:lnTo>
                  <a:lnTo>
                    <a:pt x="380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B330F17-CD52-F902-563E-3D97DE93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2545"/>
              <a:ext cx="1059" cy="414"/>
            </a:xfrm>
            <a:custGeom>
              <a:avLst/>
              <a:gdLst>
                <a:gd name="T0" fmla="*/ 114 w 1059"/>
                <a:gd name="T1" fmla="*/ 0 h 414"/>
                <a:gd name="T2" fmla="*/ 291 w 1059"/>
                <a:gd name="T3" fmla="*/ 82 h 414"/>
                <a:gd name="T4" fmla="*/ 461 w 1059"/>
                <a:gd name="T5" fmla="*/ 145 h 414"/>
                <a:gd name="T6" fmla="*/ 662 w 1059"/>
                <a:gd name="T7" fmla="*/ 145 h 414"/>
                <a:gd name="T8" fmla="*/ 889 w 1059"/>
                <a:gd name="T9" fmla="*/ 102 h 414"/>
                <a:gd name="T10" fmla="*/ 1017 w 1059"/>
                <a:gd name="T11" fmla="*/ 61 h 414"/>
                <a:gd name="T12" fmla="*/ 937 w 1059"/>
                <a:gd name="T13" fmla="*/ 155 h 414"/>
                <a:gd name="T14" fmla="*/ 1059 w 1059"/>
                <a:gd name="T15" fmla="*/ 134 h 414"/>
                <a:gd name="T16" fmla="*/ 985 w 1059"/>
                <a:gd name="T17" fmla="*/ 207 h 414"/>
                <a:gd name="T18" fmla="*/ 1059 w 1059"/>
                <a:gd name="T19" fmla="*/ 311 h 414"/>
                <a:gd name="T20" fmla="*/ 873 w 1059"/>
                <a:gd name="T21" fmla="*/ 382 h 414"/>
                <a:gd name="T22" fmla="*/ 72 w 1059"/>
                <a:gd name="T23" fmla="*/ 414 h 414"/>
                <a:gd name="T24" fmla="*/ 7 w 1059"/>
                <a:gd name="T25" fmla="*/ 342 h 414"/>
                <a:gd name="T26" fmla="*/ 0 w 1059"/>
                <a:gd name="T27" fmla="*/ 155 h 414"/>
                <a:gd name="T28" fmla="*/ 80 w 1059"/>
                <a:gd name="T29" fmla="*/ 52 h 414"/>
                <a:gd name="T30" fmla="*/ 114 w 1059"/>
                <a:gd name="T31" fmla="*/ 0 h 414"/>
                <a:gd name="T32" fmla="*/ 114 w 1059"/>
                <a:gd name="T3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9" h="414">
                  <a:moveTo>
                    <a:pt x="114" y="0"/>
                  </a:moveTo>
                  <a:lnTo>
                    <a:pt x="291" y="82"/>
                  </a:lnTo>
                  <a:lnTo>
                    <a:pt x="461" y="145"/>
                  </a:lnTo>
                  <a:lnTo>
                    <a:pt x="662" y="145"/>
                  </a:lnTo>
                  <a:lnTo>
                    <a:pt x="889" y="102"/>
                  </a:lnTo>
                  <a:lnTo>
                    <a:pt x="1017" y="61"/>
                  </a:lnTo>
                  <a:lnTo>
                    <a:pt x="937" y="155"/>
                  </a:lnTo>
                  <a:lnTo>
                    <a:pt x="1059" y="134"/>
                  </a:lnTo>
                  <a:lnTo>
                    <a:pt x="985" y="207"/>
                  </a:lnTo>
                  <a:lnTo>
                    <a:pt x="1059" y="311"/>
                  </a:lnTo>
                  <a:lnTo>
                    <a:pt x="873" y="382"/>
                  </a:lnTo>
                  <a:lnTo>
                    <a:pt x="72" y="414"/>
                  </a:lnTo>
                  <a:lnTo>
                    <a:pt x="7" y="342"/>
                  </a:lnTo>
                  <a:lnTo>
                    <a:pt x="0" y="155"/>
                  </a:lnTo>
                  <a:lnTo>
                    <a:pt x="80" y="52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35A4C7-6848-2B7A-AA37-1B92DF86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3770"/>
              <a:ext cx="599" cy="206"/>
            </a:xfrm>
            <a:custGeom>
              <a:avLst/>
              <a:gdLst>
                <a:gd name="T0" fmla="*/ 0 w 599"/>
                <a:gd name="T1" fmla="*/ 103 h 206"/>
                <a:gd name="T2" fmla="*/ 268 w 599"/>
                <a:gd name="T3" fmla="*/ 0 h 206"/>
                <a:gd name="T4" fmla="*/ 404 w 599"/>
                <a:gd name="T5" fmla="*/ 113 h 206"/>
                <a:gd name="T6" fmla="*/ 599 w 599"/>
                <a:gd name="T7" fmla="*/ 156 h 206"/>
                <a:gd name="T8" fmla="*/ 534 w 599"/>
                <a:gd name="T9" fmla="*/ 196 h 206"/>
                <a:gd name="T10" fmla="*/ 138 w 599"/>
                <a:gd name="T11" fmla="*/ 206 h 206"/>
                <a:gd name="T12" fmla="*/ 0 w 599"/>
                <a:gd name="T13" fmla="*/ 103 h 206"/>
                <a:gd name="T14" fmla="*/ 0 w 599"/>
                <a:gd name="T15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206">
                  <a:moveTo>
                    <a:pt x="0" y="103"/>
                  </a:moveTo>
                  <a:lnTo>
                    <a:pt x="268" y="0"/>
                  </a:lnTo>
                  <a:lnTo>
                    <a:pt x="404" y="113"/>
                  </a:lnTo>
                  <a:lnTo>
                    <a:pt x="599" y="156"/>
                  </a:lnTo>
                  <a:lnTo>
                    <a:pt x="534" y="196"/>
                  </a:lnTo>
                  <a:lnTo>
                    <a:pt x="138" y="206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82B8F7A-6E01-B642-EB9F-BEE7FB741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2927"/>
              <a:ext cx="954" cy="1081"/>
            </a:xfrm>
            <a:custGeom>
              <a:avLst/>
              <a:gdLst>
                <a:gd name="T0" fmla="*/ 9 w 954"/>
                <a:gd name="T1" fmla="*/ 23 h 1081"/>
                <a:gd name="T2" fmla="*/ 954 w 954"/>
                <a:gd name="T3" fmla="*/ 0 h 1081"/>
                <a:gd name="T4" fmla="*/ 954 w 954"/>
                <a:gd name="T5" fmla="*/ 209 h 1081"/>
                <a:gd name="T6" fmla="*/ 842 w 954"/>
                <a:gd name="T7" fmla="*/ 272 h 1081"/>
                <a:gd name="T8" fmla="*/ 833 w 954"/>
                <a:gd name="T9" fmla="*/ 925 h 1081"/>
                <a:gd name="T10" fmla="*/ 728 w 954"/>
                <a:gd name="T11" fmla="*/ 935 h 1081"/>
                <a:gd name="T12" fmla="*/ 728 w 954"/>
                <a:gd name="T13" fmla="*/ 1061 h 1081"/>
                <a:gd name="T14" fmla="*/ 202 w 954"/>
                <a:gd name="T15" fmla="*/ 1081 h 1081"/>
                <a:gd name="T16" fmla="*/ 212 w 954"/>
                <a:gd name="T17" fmla="*/ 915 h 1081"/>
                <a:gd name="T18" fmla="*/ 107 w 954"/>
                <a:gd name="T19" fmla="*/ 915 h 1081"/>
                <a:gd name="T20" fmla="*/ 90 w 954"/>
                <a:gd name="T21" fmla="*/ 250 h 1081"/>
                <a:gd name="T22" fmla="*/ 17 w 954"/>
                <a:gd name="T23" fmla="*/ 188 h 1081"/>
                <a:gd name="T24" fmla="*/ 0 w 954"/>
                <a:gd name="T25" fmla="*/ 85 h 1081"/>
                <a:gd name="T26" fmla="*/ 9 w 954"/>
                <a:gd name="T27" fmla="*/ 23 h 1081"/>
                <a:gd name="T28" fmla="*/ 9 w 954"/>
                <a:gd name="T29" fmla="*/ 23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4" h="1081">
                  <a:moveTo>
                    <a:pt x="9" y="23"/>
                  </a:moveTo>
                  <a:lnTo>
                    <a:pt x="954" y="0"/>
                  </a:lnTo>
                  <a:lnTo>
                    <a:pt x="954" y="209"/>
                  </a:lnTo>
                  <a:lnTo>
                    <a:pt x="842" y="272"/>
                  </a:lnTo>
                  <a:lnTo>
                    <a:pt x="833" y="925"/>
                  </a:lnTo>
                  <a:lnTo>
                    <a:pt x="728" y="935"/>
                  </a:lnTo>
                  <a:lnTo>
                    <a:pt x="728" y="1061"/>
                  </a:lnTo>
                  <a:lnTo>
                    <a:pt x="202" y="1081"/>
                  </a:lnTo>
                  <a:lnTo>
                    <a:pt x="212" y="915"/>
                  </a:lnTo>
                  <a:lnTo>
                    <a:pt x="107" y="915"/>
                  </a:lnTo>
                  <a:lnTo>
                    <a:pt x="90" y="250"/>
                  </a:lnTo>
                  <a:lnTo>
                    <a:pt x="17" y="188"/>
                  </a:lnTo>
                  <a:lnTo>
                    <a:pt x="0" y="85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9E5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CDA3E6-3197-329D-F86D-E22D735F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2679"/>
              <a:ext cx="39" cy="271"/>
            </a:xfrm>
            <a:custGeom>
              <a:avLst/>
              <a:gdLst>
                <a:gd name="T0" fmla="*/ 0 w 39"/>
                <a:gd name="T1" fmla="*/ 62 h 271"/>
                <a:gd name="T2" fmla="*/ 0 w 39"/>
                <a:gd name="T3" fmla="*/ 271 h 271"/>
                <a:gd name="T4" fmla="*/ 31 w 39"/>
                <a:gd name="T5" fmla="*/ 260 h 271"/>
                <a:gd name="T6" fmla="*/ 39 w 39"/>
                <a:gd name="T7" fmla="*/ 0 h 271"/>
                <a:gd name="T8" fmla="*/ 0 w 39"/>
                <a:gd name="T9" fmla="*/ 62 h 271"/>
                <a:gd name="T10" fmla="*/ 0 w 39"/>
                <a:gd name="T11" fmla="*/ 6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71">
                  <a:moveTo>
                    <a:pt x="0" y="62"/>
                  </a:moveTo>
                  <a:lnTo>
                    <a:pt x="0" y="271"/>
                  </a:lnTo>
                  <a:lnTo>
                    <a:pt x="31" y="260"/>
                  </a:lnTo>
                  <a:lnTo>
                    <a:pt x="39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8850D90-41F1-ACD5-1DF4-2C2FBE97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759"/>
              <a:ext cx="703" cy="187"/>
            </a:xfrm>
            <a:custGeom>
              <a:avLst/>
              <a:gdLst>
                <a:gd name="T0" fmla="*/ 0 w 703"/>
                <a:gd name="T1" fmla="*/ 134 h 187"/>
                <a:gd name="T2" fmla="*/ 185 w 703"/>
                <a:gd name="T3" fmla="*/ 134 h 187"/>
                <a:gd name="T4" fmla="*/ 331 w 703"/>
                <a:gd name="T5" fmla="*/ 31 h 187"/>
                <a:gd name="T6" fmla="*/ 508 w 703"/>
                <a:gd name="T7" fmla="*/ 31 h 187"/>
                <a:gd name="T8" fmla="*/ 703 w 703"/>
                <a:gd name="T9" fmla="*/ 0 h 187"/>
                <a:gd name="T10" fmla="*/ 556 w 703"/>
                <a:gd name="T11" fmla="*/ 93 h 187"/>
                <a:gd name="T12" fmla="*/ 322 w 703"/>
                <a:gd name="T13" fmla="*/ 167 h 187"/>
                <a:gd name="T14" fmla="*/ 209 w 703"/>
                <a:gd name="T15" fmla="*/ 187 h 187"/>
                <a:gd name="T16" fmla="*/ 0 w 703"/>
                <a:gd name="T17" fmla="*/ 134 h 187"/>
                <a:gd name="T18" fmla="*/ 0 w 703"/>
                <a:gd name="T19" fmla="*/ 1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187">
                  <a:moveTo>
                    <a:pt x="0" y="134"/>
                  </a:moveTo>
                  <a:lnTo>
                    <a:pt x="185" y="134"/>
                  </a:lnTo>
                  <a:lnTo>
                    <a:pt x="331" y="31"/>
                  </a:lnTo>
                  <a:lnTo>
                    <a:pt x="508" y="31"/>
                  </a:lnTo>
                  <a:lnTo>
                    <a:pt x="703" y="0"/>
                  </a:lnTo>
                  <a:lnTo>
                    <a:pt x="556" y="93"/>
                  </a:lnTo>
                  <a:lnTo>
                    <a:pt x="322" y="167"/>
                  </a:lnTo>
                  <a:lnTo>
                    <a:pt x="209" y="187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A9EC0BF-AC9C-8BEB-03A8-9922BC9C2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3810"/>
              <a:ext cx="364" cy="146"/>
            </a:xfrm>
            <a:custGeom>
              <a:avLst/>
              <a:gdLst>
                <a:gd name="T0" fmla="*/ 0 w 364"/>
                <a:gd name="T1" fmla="*/ 52 h 146"/>
                <a:gd name="T2" fmla="*/ 179 w 364"/>
                <a:gd name="T3" fmla="*/ 52 h 146"/>
                <a:gd name="T4" fmla="*/ 364 w 364"/>
                <a:gd name="T5" fmla="*/ 0 h 146"/>
                <a:gd name="T6" fmla="*/ 331 w 364"/>
                <a:gd name="T7" fmla="*/ 105 h 146"/>
                <a:gd name="T8" fmla="*/ 187 w 364"/>
                <a:gd name="T9" fmla="*/ 146 h 146"/>
                <a:gd name="T10" fmla="*/ 65 w 364"/>
                <a:gd name="T11" fmla="*/ 93 h 146"/>
                <a:gd name="T12" fmla="*/ 0 w 364"/>
                <a:gd name="T13" fmla="*/ 52 h 146"/>
                <a:gd name="T14" fmla="*/ 0 w 364"/>
                <a:gd name="T15" fmla="*/ 5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46">
                  <a:moveTo>
                    <a:pt x="0" y="52"/>
                  </a:moveTo>
                  <a:lnTo>
                    <a:pt x="179" y="52"/>
                  </a:lnTo>
                  <a:lnTo>
                    <a:pt x="364" y="0"/>
                  </a:lnTo>
                  <a:lnTo>
                    <a:pt x="331" y="105"/>
                  </a:lnTo>
                  <a:lnTo>
                    <a:pt x="187" y="146"/>
                  </a:lnTo>
                  <a:lnTo>
                    <a:pt x="65" y="93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70E5B52-77DF-D3F4-F26A-FCD05E5BA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759"/>
              <a:ext cx="185" cy="176"/>
            </a:xfrm>
            <a:custGeom>
              <a:avLst/>
              <a:gdLst>
                <a:gd name="T0" fmla="*/ 169 w 185"/>
                <a:gd name="T1" fmla="*/ 0 h 176"/>
                <a:gd name="T2" fmla="*/ 65 w 185"/>
                <a:gd name="T3" fmla="*/ 63 h 176"/>
                <a:gd name="T4" fmla="*/ 17 w 185"/>
                <a:gd name="T5" fmla="*/ 114 h 176"/>
                <a:gd name="T6" fmla="*/ 0 w 185"/>
                <a:gd name="T7" fmla="*/ 176 h 176"/>
                <a:gd name="T8" fmla="*/ 25 w 185"/>
                <a:gd name="T9" fmla="*/ 176 h 176"/>
                <a:gd name="T10" fmla="*/ 48 w 185"/>
                <a:gd name="T11" fmla="*/ 124 h 176"/>
                <a:gd name="T12" fmla="*/ 105 w 185"/>
                <a:gd name="T13" fmla="*/ 73 h 176"/>
                <a:gd name="T14" fmla="*/ 185 w 185"/>
                <a:gd name="T15" fmla="*/ 20 h 176"/>
                <a:gd name="T16" fmla="*/ 169 w 185"/>
                <a:gd name="T17" fmla="*/ 0 h 176"/>
                <a:gd name="T18" fmla="*/ 169 w 185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76">
                  <a:moveTo>
                    <a:pt x="169" y="0"/>
                  </a:moveTo>
                  <a:lnTo>
                    <a:pt x="65" y="63"/>
                  </a:lnTo>
                  <a:lnTo>
                    <a:pt x="17" y="114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48" y="124"/>
                  </a:lnTo>
                  <a:lnTo>
                    <a:pt x="105" y="73"/>
                  </a:lnTo>
                  <a:lnTo>
                    <a:pt x="185" y="20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2ACDDDF-34DA-5E2F-2D15-335775AEE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3312"/>
              <a:ext cx="130" cy="302"/>
            </a:xfrm>
            <a:custGeom>
              <a:avLst/>
              <a:gdLst>
                <a:gd name="T0" fmla="*/ 88 w 130"/>
                <a:gd name="T1" fmla="*/ 31 h 302"/>
                <a:gd name="T2" fmla="*/ 74 w 130"/>
                <a:gd name="T3" fmla="*/ 167 h 302"/>
                <a:gd name="T4" fmla="*/ 0 w 130"/>
                <a:gd name="T5" fmla="*/ 271 h 302"/>
                <a:gd name="T6" fmla="*/ 9 w 130"/>
                <a:gd name="T7" fmla="*/ 302 h 302"/>
                <a:gd name="T8" fmla="*/ 88 w 130"/>
                <a:gd name="T9" fmla="*/ 218 h 302"/>
                <a:gd name="T10" fmla="*/ 130 w 130"/>
                <a:gd name="T11" fmla="*/ 83 h 302"/>
                <a:gd name="T12" fmla="*/ 121 w 130"/>
                <a:gd name="T13" fmla="*/ 0 h 302"/>
                <a:gd name="T14" fmla="*/ 88 w 130"/>
                <a:gd name="T15" fmla="*/ 31 h 302"/>
                <a:gd name="T16" fmla="*/ 88 w 130"/>
                <a:gd name="T17" fmla="*/ 3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02">
                  <a:moveTo>
                    <a:pt x="88" y="31"/>
                  </a:moveTo>
                  <a:lnTo>
                    <a:pt x="74" y="167"/>
                  </a:lnTo>
                  <a:lnTo>
                    <a:pt x="0" y="271"/>
                  </a:lnTo>
                  <a:lnTo>
                    <a:pt x="9" y="302"/>
                  </a:lnTo>
                  <a:lnTo>
                    <a:pt x="88" y="218"/>
                  </a:lnTo>
                  <a:lnTo>
                    <a:pt x="130" y="83"/>
                  </a:lnTo>
                  <a:lnTo>
                    <a:pt x="121" y="0"/>
                  </a:lnTo>
                  <a:lnTo>
                    <a:pt x="88" y="31"/>
                  </a:lnTo>
                  <a:lnTo>
                    <a:pt x="8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B193D00-37D6-305F-A97F-C6F563CD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461"/>
              <a:ext cx="307" cy="654"/>
            </a:xfrm>
            <a:custGeom>
              <a:avLst/>
              <a:gdLst>
                <a:gd name="T0" fmla="*/ 41 w 307"/>
                <a:gd name="T1" fmla="*/ 498 h 654"/>
                <a:gd name="T2" fmla="*/ 81 w 307"/>
                <a:gd name="T3" fmla="*/ 582 h 654"/>
                <a:gd name="T4" fmla="*/ 307 w 307"/>
                <a:gd name="T5" fmla="*/ 654 h 654"/>
                <a:gd name="T6" fmla="*/ 267 w 307"/>
                <a:gd name="T7" fmla="*/ 602 h 654"/>
                <a:gd name="T8" fmla="*/ 65 w 307"/>
                <a:gd name="T9" fmla="*/ 509 h 654"/>
                <a:gd name="T10" fmla="*/ 25 w 307"/>
                <a:gd name="T11" fmla="*/ 405 h 654"/>
                <a:gd name="T12" fmla="*/ 72 w 307"/>
                <a:gd name="T13" fmla="*/ 291 h 654"/>
                <a:gd name="T14" fmla="*/ 98 w 307"/>
                <a:gd name="T15" fmla="*/ 280 h 654"/>
                <a:gd name="T16" fmla="*/ 283 w 307"/>
                <a:gd name="T17" fmla="*/ 52 h 654"/>
                <a:gd name="T18" fmla="*/ 267 w 307"/>
                <a:gd name="T19" fmla="*/ 0 h 654"/>
                <a:gd name="T20" fmla="*/ 210 w 307"/>
                <a:gd name="T21" fmla="*/ 0 h 654"/>
                <a:gd name="T22" fmla="*/ 25 w 307"/>
                <a:gd name="T23" fmla="*/ 249 h 654"/>
                <a:gd name="T24" fmla="*/ 41 w 307"/>
                <a:gd name="T25" fmla="*/ 291 h 654"/>
                <a:gd name="T26" fmla="*/ 0 w 307"/>
                <a:gd name="T27" fmla="*/ 385 h 654"/>
                <a:gd name="T28" fmla="*/ 8 w 307"/>
                <a:gd name="T29" fmla="*/ 457 h 654"/>
                <a:gd name="T30" fmla="*/ 41 w 307"/>
                <a:gd name="T31" fmla="*/ 498 h 654"/>
                <a:gd name="T32" fmla="*/ 41 w 307"/>
                <a:gd name="T33" fmla="*/ 498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7" h="654">
                  <a:moveTo>
                    <a:pt x="41" y="498"/>
                  </a:moveTo>
                  <a:lnTo>
                    <a:pt x="81" y="582"/>
                  </a:lnTo>
                  <a:lnTo>
                    <a:pt x="307" y="654"/>
                  </a:lnTo>
                  <a:lnTo>
                    <a:pt x="267" y="602"/>
                  </a:lnTo>
                  <a:lnTo>
                    <a:pt x="65" y="509"/>
                  </a:lnTo>
                  <a:lnTo>
                    <a:pt x="25" y="405"/>
                  </a:lnTo>
                  <a:lnTo>
                    <a:pt x="72" y="291"/>
                  </a:lnTo>
                  <a:lnTo>
                    <a:pt x="98" y="280"/>
                  </a:lnTo>
                  <a:lnTo>
                    <a:pt x="283" y="52"/>
                  </a:lnTo>
                  <a:lnTo>
                    <a:pt x="267" y="0"/>
                  </a:lnTo>
                  <a:lnTo>
                    <a:pt x="210" y="0"/>
                  </a:lnTo>
                  <a:lnTo>
                    <a:pt x="25" y="249"/>
                  </a:lnTo>
                  <a:lnTo>
                    <a:pt x="41" y="291"/>
                  </a:lnTo>
                  <a:lnTo>
                    <a:pt x="0" y="385"/>
                  </a:lnTo>
                  <a:lnTo>
                    <a:pt x="8" y="457"/>
                  </a:lnTo>
                  <a:lnTo>
                    <a:pt x="41" y="498"/>
                  </a:lnTo>
                  <a:lnTo>
                    <a:pt x="41" y="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5954BC0-500A-47FC-0D7F-97522C9E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341"/>
              <a:ext cx="389" cy="237"/>
            </a:xfrm>
            <a:custGeom>
              <a:avLst/>
              <a:gdLst>
                <a:gd name="T0" fmla="*/ 348 w 389"/>
                <a:gd name="T1" fmla="*/ 72 h 237"/>
                <a:gd name="T2" fmla="*/ 299 w 389"/>
                <a:gd name="T3" fmla="*/ 30 h 237"/>
                <a:gd name="T4" fmla="*/ 251 w 389"/>
                <a:gd name="T5" fmla="*/ 20 h 237"/>
                <a:gd name="T6" fmla="*/ 210 w 389"/>
                <a:gd name="T7" fmla="*/ 30 h 237"/>
                <a:gd name="T8" fmla="*/ 169 w 389"/>
                <a:gd name="T9" fmla="*/ 61 h 237"/>
                <a:gd name="T10" fmla="*/ 129 w 389"/>
                <a:gd name="T11" fmla="*/ 93 h 237"/>
                <a:gd name="T12" fmla="*/ 105 w 389"/>
                <a:gd name="T13" fmla="*/ 113 h 237"/>
                <a:gd name="T14" fmla="*/ 137 w 389"/>
                <a:gd name="T15" fmla="*/ 124 h 237"/>
                <a:gd name="T16" fmla="*/ 89 w 389"/>
                <a:gd name="T17" fmla="*/ 124 h 237"/>
                <a:gd name="T18" fmla="*/ 64 w 389"/>
                <a:gd name="T19" fmla="*/ 104 h 237"/>
                <a:gd name="T20" fmla="*/ 17 w 389"/>
                <a:gd name="T21" fmla="*/ 81 h 237"/>
                <a:gd name="T22" fmla="*/ 81 w 389"/>
                <a:gd name="T23" fmla="*/ 196 h 237"/>
                <a:gd name="T24" fmla="*/ 121 w 389"/>
                <a:gd name="T25" fmla="*/ 226 h 237"/>
                <a:gd name="T26" fmla="*/ 162 w 389"/>
                <a:gd name="T27" fmla="*/ 217 h 237"/>
                <a:gd name="T28" fmla="*/ 210 w 389"/>
                <a:gd name="T29" fmla="*/ 176 h 237"/>
                <a:gd name="T30" fmla="*/ 284 w 389"/>
                <a:gd name="T31" fmla="*/ 113 h 237"/>
                <a:gd name="T32" fmla="*/ 324 w 389"/>
                <a:gd name="T33" fmla="*/ 93 h 237"/>
                <a:gd name="T34" fmla="*/ 316 w 389"/>
                <a:gd name="T35" fmla="*/ 124 h 237"/>
                <a:gd name="T36" fmla="*/ 363 w 389"/>
                <a:gd name="T37" fmla="*/ 133 h 237"/>
                <a:gd name="T38" fmla="*/ 316 w 389"/>
                <a:gd name="T39" fmla="*/ 166 h 237"/>
                <a:gd name="T40" fmla="*/ 275 w 389"/>
                <a:gd name="T41" fmla="*/ 176 h 237"/>
                <a:gd name="T42" fmla="*/ 226 w 389"/>
                <a:gd name="T43" fmla="*/ 206 h 237"/>
                <a:gd name="T44" fmla="*/ 186 w 389"/>
                <a:gd name="T45" fmla="*/ 226 h 237"/>
                <a:gd name="T46" fmla="*/ 145 w 389"/>
                <a:gd name="T47" fmla="*/ 237 h 237"/>
                <a:gd name="T48" fmla="*/ 115 w 389"/>
                <a:gd name="T49" fmla="*/ 237 h 237"/>
                <a:gd name="T50" fmla="*/ 89 w 389"/>
                <a:gd name="T51" fmla="*/ 217 h 237"/>
                <a:gd name="T52" fmla="*/ 73 w 389"/>
                <a:gd name="T53" fmla="*/ 196 h 237"/>
                <a:gd name="T54" fmla="*/ 33 w 389"/>
                <a:gd name="T55" fmla="*/ 206 h 237"/>
                <a:gd name="T56" fmla="*/ 64 w 389"/>
                <a:gd name="T57" fmla="*/ 166 h 237"/>
                <a:gd name="T58" fmla="*/ 0 w 389"/>
                <a:gd name="T59" fmla="*/ 72 h 237"/>
                <a:gd name="T60" fmla="*/ 89 w 389"/>
                <a:gd name="T61" fmla="*/ 104 h 237"/>
                <a:gd name="T62" fmla="*/ 64 w 389"/>
                <a:gd name="T63" fmla="*/ 72 h 237"/>
                <a:gd name="T64" fmla="*/ 115 w 389"/>
                <a:gd name="T65" fmla="*/ 81 h 237"/>
                <a:gd name="T66" fmla="*/ 162 w 389"/>
                <a:gd name="T67" fmla="*/ 41 h 237"/>
                <a:gd name="T68" fmla="*/ 219 w 389"/>
                <a:gd name="T69" fmla="*/ 10 h 237"/>
                <a:gd name="T70" fmla="*/ 267 w 389"/>
                <a:gd name="T71" fmla="*/ 0 h 237"/>
                <a:gd name="T72" fmla="*/ 324 w 389"/>
                <a:gd name="T73" fmla="*/ 20 h 237"/>
                <a:gd name="T74" fmla="*/ 355 w 389"/>
                <a:gd name="T75" fmla="*/ 61 h 237"/>
                <a:gd name="T76" fmla="*/ 389 w 389"/>
                <a:gd name="T77" fmla="*/ 93 h 237"/>
                <a:gd name="T78" fmla="*/ 363 w 389"/>
                <a:gd name="T79" fmla="*/ 113 h 237"/>
                <a:gd name="T80" fmla="*/ 348 w 389"/>
                <a:gd name="T81" fmla="*/ 72 h 237"/>
                <a:gd name="T82" fmla="*/ 348 w 389"/>
                <a:gd name="T83" fmla="*/ 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9" h="237">
                  <a:moveTo>
                    <a:pt x="348" y="72"/>
                  </a:moveTo>
                  <a:lnTo>
                    <a:pt x="299" y="30"/>
                  </a:lnTo>
                  <a:lnTo>
                    <a:pt x="251" y="20"/>
                  </a:lnTo>
                  <a:lnTo>
                    <a:pt x="210" y="30"/>
                  </a:lnTo>
                  <a:lnTo>
                    <a:pt x="169" y="61"/>
                  </a:lnTo>
                  <a:lnTo>
                    <a:pt x="129" y="93"/>
                  </a:lnTo>
                  <a:lnTo>
                    <a:pt x="105" y="113"/>
                  </a:lnTo>
                  <a:lnTo>
                    <a:pt x="137" y="124"/>
                  </a:lnTo>
                  <a:lnTo>
                    <a:pt x="89" y="124"/>
                  </a:lnTo>
                  <a:lnTo>
                    <a:pt x="64" y="104"/>
                  </a:lnTo>
                  <a:lnTo>
                    <a:pt x="17" y="81"/>
                  </a:lnTo>
                  <a:lnTo>
                    <a:pt x="81" y="196"/>
                  </a:lnTo>
                  <a:lnTo>
                    <a:pt x="121" y="226"/>
                  </a:lnTo>
                  <a:lnTo>
                    <a:pt x="162" y="217"/>
                  </a:lnTo>
                  <a:lnTo>
                    <a:pt x="210" y="176"/>
                  </a:lnTo>
                  <a:lnTo>
                    <a:pt x="284" y="113"/>
                  </a:lnTo>
                  <a:lnTo>
                    <a:pt x="324" y="93"/>
                  </a:lnTo>
                  <a:lnTo>
                    <a:pt x="316" y="124"/>
                  </a:lnTo>
                  <a:lnTo>
                    <a:pt x="363" y="133"/>
                  </a:lnTo>
                  <a:lnTo>
                    <a:pt x="316" y="166"/>
                  </a:lnTo>
                  <a:lnTo>
                    <a:pt x="275" y="176"/>
                  </a:lnTo>
                  <a:lnTo>
                    <a:pt x="226" y="206"/>
                  </a:lnTo>
                  <a:lnTo>
                    <a:pt x="186" y="226"/>
                  </a:lnTo>
                  <a:lnTo>
                    <a:pt x="145" y="237"/>
                  </a:lnTo>
                  <a:lnTo>
                    <a:pt x="115" y="237"/>
                  </a:lnTo>
                  <a:lnTo>
                    <a:pt x="89" y="217"/>
                  </a:lnTo>
                  <a:lnTo>
                    <a:pt x="73" y="196"/>
                  </a:lnTo>
                  <a:lnTo>
                    <a:pt x="33" y="206"/>
                  </a:lnTo>
                  <a:lnTo>
                    <a:pt x="64" y="166"/>
                  </a:lnTo>
                  <a:lnTo>
                    <a:pt x="0" y="72"/>
                  </a:lnTo>
                  <a:lnTo>
                    <a:pt x="89" y="104"/>
                  </a:lnTo>
                  <a:lnTo>
                    <a:pt x="64" y="72"/>
                  </a:lnTo>
                  <a:lnTo>
                    <a:pt x="115" y="81"/>
                  </a:lnTo>
                  <a:lnTo>
                    <a:pt x="162" y="41"/>
                  </a:lnTo>
                  <a:lnTo>
                    <a:pt x="219" y="10"/>
                  </a:lnTo>
                  <a:lnTo>
                    <a:pt x="267" y="0"/>
                  </a:lnTo>
                  <a:lnTo>
                    <a:pt x="324" y="20"/>
                  </a:lnTo>
                  <a:lnTo>
                    <a:pt x="355" y="61"/>
                  </a:lnTo>
                  <a:lnTo>
                    <a:pt x="389" y="93"/>
                  </a:lnTo>
                  <a:lnTo>
                    <a:pt x="363" y="113"/>
                  </a:lnTo>
                  <a:lnTo>
                    <a:pt x="348" y="72"/>
                  </a:lnTo>
                  <a:lnTo>
                    <a:pt x="34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EE3EE48-0C5D-D739-8784-C007F21A7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1485"/>
              <a:ext cx="259" cy="269"/>
            </a:xfrm>
            <a:custGeom>
              <a:avLst/>
              <a:gdLst>
                <a:gd name="T0" fmla="*/ 57 w 259"/>
                <a:gd name="T1" fmla="*/ 32 h 269"/>
                <a:gd name="T2" fmla="*/ 72 w 259"/>
                <a:gd name="T3" fmla="*/ 82 h 269"/>
                <a:gd name="T4" fmla="*/ 88 w 259"/>
                <a:gd name="T5" fmla="*/ 145 h 269"/>
                <a:gd name="T6" fmla="*/ 105 w 259"/>
                <a:gd name="T7" fmla="*/ 177 h 269"/>
                <a:gd name="T8" fmla="*/ 105 w 259"/>
                <a:gd name="T9" fmla="*/ 198 h 269"/>
                <a:gd name="T10" fmla="*/ 0 w 259"/>
                <a:gd name="T11" fmla="*/ 177 h 269"/>
                <a:gd name="T12" fmla="*/ 129 w 259"/>
                <a:gd name="T13" fmla="*/ 229 h 269"/>
                <a:gd name="T14" fmla="*/ 218 w 259"/>
                <a:gd name="T15" fmla="*/ 269 h 269"/>
                <a:gd name="T16" fmla="*/ 210 w 259"/>
                <a:gd name="T17" fmla="*/ 240 h 269"/>
                <a:gd name="T18" fmla="*/ 227 w 259"/>
                <a:gd name="T19" fmla="*/ 198 h 269"/>
                <a:gd name="T20" fmla="*/ 242 w 259"/>
                <a:gd name="T21" fmla="*/ 166 h 269"/>
                <a:gd name="T22" fmla="*/ 242 w 259"/>
                <a:gd name="T23" fmla="*/ 116 h 269"/>
                <a:gd name="T24" fmla="*/ 227 w 259"/>
                <a:gd name="T25" fmla="*/ 73 h 269"/>
                <a:gd name="T26" fmla="*/ 259 w 259"/>
                <a:gd name="T27" fmla="*/ 82 h 269"/>
                <a:gd name="T28" fmla="*/ 218 w 259"/>
                <a:gd name="T29" fmla="*/ 32 h 269"/>
                <a:gd name="T30" fmla="*/ 121 w 259"/>
                <a:gd name="T31" fmla="*/ 22 h 269"/>
                <a:gd name="T32" fmla="*/ 210 w 259"/>
                <a:gd name="T33" fmla="*/ 10 h 269"/>
                <a:gd name="T34" fmla="*/ 98 w 259"/>
                <a:gd name="T35" fmla="*/ 0 h 269"/>
                <a:gd name="T36" fmla="*/ 57 w 259"/>
                <a:gd name="T37" fmla="*/ 32 h 269"/>
                <a:gd name="T38" fmla="*/ 57 w 259"/>
                <a:gd name="T39" fmla="*/ 3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269">
                  <a:moveTo>
                    <a:pt x="57" y="32"/>
                  </a:moveTo>
                  <a:lnTo>
                    <a:pt x="72" y="82"/>
                  </a:lnTo>
                  <a:lnTo>
                    <a:pt x="88" y="145"/>
                  </a:lnTo>
                  <a:lnTo>
                    <a:pt x="105" y="177"/>
                  </a:lnTo>
                  <a:lnTo>
                    <a:pt x="105" y="198"/>
                  </a:lnTo>
                  <a:lnTo>
                    <a:pt x="0" y="177"/>
                  </a:lnTo>
                  <a:lnTo>
                    <a:pt x="129" y="229"/>
                  </a:lnTo>
                  <a:lnTo>
                    <a:pt x="218" y="269"/>
                  </a:lnTo>
                  <a:lnTo>
                    <a:pt x="210" y="240"/>
                  </a:lnTo>
                  <a:lnTo>
                    <a:pt x="227" y="198"/>
                  </a:lnTo>
                  <a:lnTo>
                    <a:pt x="242" y="166"/>
                  </a:lnTo>
                  <a:lnTo>
                    <a:pt x="242" y="116"/>
                  </a:lnTo>
                  <a:lnTo>
                    <a:pt x="227" y="73"/>
                  </a:lnTo>
                  <a:lnTo>
                    <a:pt x="259" y="82"/>
                  </a:lnTo>
                  <a:lnTo>
                    <a:pt x="218" y="32"/>
                  </a:lnTo>
                  <a:lnTo>
                    <a:pt x="121" y="22"/>
                  </a:lnTo>
                  <a:lnTo>
                    <a:pt x="210" y="10"/>
                  </a:lnTo>
                  <a:lnTo>
                    <a:pt x="98" y="0"/>
                  </a:lnTo>
                  <a:lnTo>
                    <a:pt x="57" y="32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F8F9170-5D09-E4AA-3598-09F8CDE3C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693"/>
              <a:ext cx="226" cy="94"/>
            </a:xfrm>
            <a:custGeom>
              <a:avLst/>
              <a:gdLst>
                <a:gd name="T0" fmla="*/ 65 w 226"/>
                <a:gd name="T1" fmla="*/ 0 h 94"/>
                <a:gd name="T2" fmla="*/ 145 w 226"/>
                <a:gd name="T3" fmla="*/ 32 h 94"/>
                <a:gd name="T4" fmla="*/ 226 w 226"/>
                <a:gd name="T5" fmla="*/ 72 h 94"/>
                <a:gd name="T6" fmla="*/ 98 w 226"/>
                <a:gd name="T7" fmla="*/ 21 h 94"/>
                <a:gd name="T8" fmla="*/ 65 w 226"/>
                <a:gd name="T9" fmla="*/ 10 h 94"/>
                <a:gd name="T10" fmla="*/ 33 w 226"/>
                <a:gd name="T11" fmla="*/ 94 h 94"/>
                <a:gd name="T12" fmla="*/ 0 w 226"/>
                <a:gd name="T13" fmla="*/ 94 h 94"/>
                <a:gd name="T14" fmla="*/ 65 w 226"/>
                <a:gd name="T15" fmla="*/ 0 h 94"/>
                <a:gd name="T16" fmla="*/ 65 w 2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94">
                  <a:moveTo>
                    <a:pt x="65" y="0"/>
                  </a:moveTo>
                  <a:lnTo>
                    <a:pt x="145" y="32"/>
                  </a:lnTo>
                  <a:lnTo>
                    <a:pt x="226" y="72"/>
                  </a:lnTo>
                  <a:lnTo>
                    <a:pt x="98" y="21"/>
                  </a:lnTo>
                  <a:lnTo>
                    <a:pt x="65" y="10"/>
                  </a:lnTo>
                  <a:lnTo>
                    <a:pt x="33" y="94"/>
                  </a:lnTo>
                  <a:lnTo>
                    <a:pt x="0" y="94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3B9ADC5-AFBC-27E1-23DC-89487A897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651"/>
              <a:ext cx="138" cy="136"/>
            </a:xfrm>
            <a:custGeom>
              <a:avLst/>
              <a:gdLst>
                <a:gd name="T0" fmla="*/ 138 w 138"/>
                <a:gd name="T1" fmla="*/ 20 h 136"/>
                <a:gd name="T2" fmla="*/ 90 w 138"/>
                <a:gd name="T3" fmla="*/ 136 h 136"/>
                <a:gd name="T4" fmla="*/ 81 w 138"/>
                <a:gd name="T5" fmla="*/ 103 h 136"/>
                <a:gd name="T6" fmla="*/ 57 w 138"/>
                <a:gd name="T7" fmla="*/ 94 h 136"/>
                <a:gd name="T8" fmla="*/ 0 w 138"/>
                <a:gd name="T9" fmla="*/ 124 h 136"/>
                <a:gd name="T10" fmla="*/ 73 w 138"/>
                <a:gd name="T11" fmla="*/ 0 h 136"/>
                <a:gd name="T12" fmla="*/ 57 w 138"/>
                <a:gd name="T13" fmla="*/ 74 h 136"/>
                <a:gd name="T14" fmla="*/ 73 w 138"/>
                <a:gd name="T15" fmla="*/ 74 h 136"/>
                <a:gd name="T16" fmla="*/ 57 w 138"/>
                <a:gd name="T17" fmla="*/ 84 h 136"/>
                <a:gd name="T18" fmla="*/ 97 w 138"/>
                <a:gd name="T19" fmla="*/ 103 h 136"/>
                <a:gd name="T20" fmla="*/ 130 w 138"/>
                <a:gd name="T21" fmla="*/ 32 h 136"/>
                <a:gd name="T22" fmla="*/ 138 w 138"/>
                <a:gd name="T23" fmla="*/ 20 h 136"/>
                <a:gd name="T24" fmla="*/ 138 w 138"/>
                <a:gd name="T25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6">
                  <a:moveTo>
                    <a:pt x="138" y="20"/>
                  </a:moveTo>
                  <a:lnTo>
                    <a:pt x="90" y="136"/>
                  </a:lnTo>
                  <a:lnTo>
                    <a:pt x="81" y="103"/>
                  </a:lnTo>
                  <a:lnTo>
                    <a:pt x="57" y="94"/>
                  </a:lnTo>
                  <a:lnTo>
                    <a:pt x="0" y="124"/>
                  </a:lnTo>
                  <a:lnTo>
                    <a:pt x="73" y="0"/>
                  </a:lnTo>
                  <a:lnTo>
                    <a:pt x="57" y="74"/>
                  </a:lnTo>
                  <a:lnTo>
                    <a:pt x="73" y="74"/>
                  </a:lnTo>
                  <a:lnTo>
                    <a:pt x="57" y="84"/>
                  </a:lnTo>
                  <a:lnTo>
                    <a:pt x="97" y="103"/>
                  </a:lnTo>
                  <a:lnTo>
                    <a:pt x="130" y="32"/>
                  </a:lnTo>
                  <a:lnTo>
                    <a:pt x="138" y="20"/>
                  </a:lnTo>
                  <a:lnTo>
                    <a:pt x="1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A6391940-A853-8D07-5981-F334CABBF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567"/>
              <a:ext cx="396" cy="780"/>
            </a:xfrm>
            <a:custGeom>
              <a:avLst/>
              <a:gdLst>
                <a:gd name="T0" fmla="*/ 162 w 396"/>
                <a:gd name="T1" fmla="*/ 0 h 780"/>
                <a:gd name="T2" fmla="*/ 299 w 396"/>
                <a:gd name="T3" fmla="*/ 34 h 780"/>
                <a:gd name="T4" fmla="*/ 396 w 396"/>
                <a:gd name="T5" fmla="*/ 74 h 780"/>
                <a:gd name="T6" fmla="*/ 275 w 396"/>
                <a:gd name="T7" fmla="*/ 34 h 780"/>
                <a:gd name="T8" fmla="*/ 179 w 396"/>
                <a:gd name="T9" fmla="*/ 34 h 780"/>
                <a:gd name="T10" fmla="*/ 114 w 396"/>
                <a:gd name="T11" fmla="*/ 168 h 780"/>
                <a:gd name="T12" fmla="*/ 162 w 396"/>
                <a:gd name="T13" fmla="*/ 198 h 780"/>
                <a:gd name="T14" fmla="*/ 122 w 396"/>
                <a:gd name="T15" fmla="*/ 198 h 780"/>
                <a:gd name="T16" fmla="*/ 97 w 396"/>
                <a:gd name="T17" fmla="*/ 220 h 780"/>
                <a:gd name="T18" fmla="*/ 89 w 396"/>
                <a:gd name="T19" fmla="*/ 260 h 780"/>
                <a:gd name="T20" fmla="*/ 81 w 396"/>
                <a:gd name="T21" fmla="*/ 291 h 780"/>
                <a:gd name="T22" fmla="*/ 57 w 396"/>
                <a:gd name="T23" fmla="*/ 354 h 780"/>
                <a:gd name="T24" fmla="*/ 41 w 396"/>
                <a:gd name="T25" fmla="*/ 436 h 780"/>
                <a:gd name="T26" fmla="*/ 24 w 396"/>
                <a:gd name="T27" fmla="*/ 531 h 780"/>
                <a:gd name="T28" fmla="*/ 24 w 396"/>
                <a:gd name="T29" fmla="*/ 603 h 780"/>
                <a:gd name="T30" fmla="*/ 32 w 396"/>
                <a:gd name="T31" fmla="*/ 666 h 780"/>
                <a:gd name="T32" fmla="*/ 57 w 396"/>
                <a:gd name="T33" fmla="*/ 718 h 780"/>
                <a:gd name="T34" fmla="*/ 89 w 396"/>
                <a:gd name="T35" fmla="*/ 750 h 780"/>
                <a:gd name="T36" fmla="*/ 122 w 396"/>
                <a:gd name="T37" fmla="*/ 780 h 780"/>
                <a:gd name="T38" fmla="*/ 65 w 396"/>
                <a:gd name="T39" fmla="*/ 727 h 780"/>
                <a:gd name="T40" fmla="*/ 41 w 396"/>
                <a:gd name="T41" fmla="*/ 676 h 780"/>
                <a:gd name="T42" fmla="*/ 24 w 396"/>
                <a:gd name="T43" fmla="*/ 644 h 780"/>
                <a:gd name="T44" fmla="*/ 9 w 396"/>
                <a:gd name="T45" fmla="*/ 656 h 780"/>
                <a:gd name="T46" fmla="*/ 9 w 396"/>
                <a:gd name="T47" fmla="*/ 531 h 780"/>
                <a:gd name="T48" fmla="*/ 24 w 396"/>
                <a:gd name="T49" fmla="*/ 436 h 780"/>
                <a:gd name="T50" fmla="*/ 41 w 396"/>
                <a:gd name="T51" fmla="*/ 364 h 780"/>
                <a:gd name="T52" fmla="*/ 0 w 396"/>
                <a:gd name="T53" fmla="*/ 334 h 780"/>
                <a:gd name="T54" fmla="*/ 0 w 396"/>
                <a:gd name="T55" fmla="*/ 230 h 780"/>
                <a:gd name="T56" fmla="*/ 9 w 396"/>
                <a:gd name="T57" fmla="*/ 158 h 780"/>
                <a:gd name="T58" fmla="*/ 32 w 396"/>
                <a:gd name="T59" fmla="*/ 104 h 780"/>
                <a:gd name="T60" fmla="*/ 24 w 396"/>
                <a:gd name="T61" fmla="*/ 168 h 780"/>
                <a:gd name="T62" fmla="*/ 41 w 396"/>
                <a:gd name="T63" fmla="*/ 147 h 780"/>
                <a:gd name="T64" fmla="*/ 57 w 396"/>
                <a:gd name="T65" fmla="*/ 168 h 780"/>
                <a:gd name="T66" fmla="*/ 65 w 396"/>
                <a:gd name="T67" fmla="*/ 136 h 780"/>
                <a:gd name="T68" fmla="*/ 81 w 396"/>
                <a:gd name="T69" fmla="*/ 147 h 780"/>
                <a:gd name="T70" fmla="*/ 97 w 396"/>
                <a:gd name="T71" fmla="*/ 116 h 780"/>
                <a:gd name="T72" fmla="*/ 81 w 396"/>
                <a:gd name="T73" fmla="*/ 84 h 780"/>
                <a:gd name="T74" fmla="*/ 41 w 396"/>
                <a:gd name="T75" fmla="*/ 95 h 780"/>
                <a:gd name="T76" fmla="*/ 49 w 396"/>
                <a:gd name="T77" fmla="*/ 84 h 780"/>
                <a:gd name="T78" fmla="*/ 89 w 396"/>
                <a:gd name="T79" fmla="*/ 74 h 780"/>
                <a:gd name="T80" fmla="*/ 122 w 396"/>
                <a:gd name="T81" fmla="*/ 95 h 780"/>
                <a:gd name="T82" fmla="*/ 162 w 396"/>
                <a:gd name="T83" fmla="*/ 0 h 780"/>
                <a:gd name="T84" fmla="*/ 162 w 396"/>
                <a:gd name="T8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6" h="780">
                  <a:moveTo>
                    <a:pt x="162" y="0"/>
                  </a:moveTo>
                  <a:lnTo>
                    <a:pt x="299" y="34"/>
                  </a:lnTo>
                  <a:lnTo>
                    <a:pt x="396" y="74"/>
                  </a:lnTo>
                  <a:lnTo>
                    <a:pt x="275" y="34"/>
                  </a:lnTo>
                  <a:lnTo>
                    <a:pt x="179" y="34"/>
                  </a:lnTo>
                  <a:lnTo>
                    <a:pt x="114" y="168"/>
                  </a:lnTo>
                  <a:lnTo>
                    <a:pt x="162" y="198"/>
                  </a:lnTo>
                  <a:lnTo>
                    <a:pt x="122" y="198"/>
                  </a:lnTo>
                  <a:lnTo>
                    <a:pt x="97" y="220"/>
                  </a:lnTo>
                  <a:lnTo>
                    <a:pt x="89" y="260"/>
                  </a:lnTo>
                  <a:lnTo>
                    <a:pt x="81" y="291"/>
                  </a:lnTo>
                  <a:lnTo>
                    <a:pt x="57" y="354"/>
                  </a:lnTo>
                  <a:lnTo>
                    <a:pt x="41" y="436"/>
                  </a:lnTo>
                  <a:lnTo>
                    <a:pt x="24" y="531"/>
                  </a:lnTo>
                  <a:lnTo>
                    <a:pt x="24" y="603"/>
                  </a:lnTo>
                  <a:lnTo>
                    <a:pt x="32" y="666"/>
                  </a:lnTo>
                  <a:lnTo>
                    <a:pt x="57" y="718"/>
                  </a:lnTo>
                  <a:lnTo>
                    <a:pt x="89" y="750"/>
                  </a:lnTo>
                  <a:lnTo>
                    <a:pt x="122" y="780"/>
                  </a:lnTo>
                  <a:lnTo>
                    <a:pt x="65" y="727"/>
                  </a:lnTo>
                  <a:lnTo>
                    <a:pt x="41" y="676"/>
                  </a:lnTo>
                  <a:lnTo>
                    <a:pt x="24" y="644"/>
                  </a:lnTo>
                  <a:lnTo>
                    <a:pt x="9" y="656"/>
                  </a:lnTo>
                  <a:lnTo>
                    <a:pt x="9" y="531"/>
                  </a:lnTo>
                  <a:lnTo>
                    <a:pt x="24" y="436"/>
                  </a:lnTo>
                  <a:lnTo>
                    <a:pt x="41" y="364"/>
                  </a:lnTo>
                  <a:lnTo>
                    <a:pt x="0" y="334"/>
                  </a:lnTo>
                  <a:lnTo>
                    <a:pt x="0" y="230"/>
                  </a:lnTo>
                  <a:lnTo>
                    <a:pt x="9" y="158"/>
                  </a:lnTo>
                  <a:lnTo>
                    <a:pt x="32" y="104"/>
                  </a:lnTo>
                  <a:lnTo>
                    <a:pt x="24" y="168"/>
                  </a:lnTo>
                  <a:lnTo>
                    <a:pt x="41" y="147"/>
                  </a:lnTo>
                  <a:lnTo>
                    <a:pt x="57" y="168"/>
                  </a:lnTo>
                  <a:lnTo>
                    <a:pt x="65" y="136"/>
                  </a:lnTo>
                  <a:lnTo>
                    <a:pt x="81" y="147"/>
                  </a:lnTo>
                  <a:lnTo>
                    <a:pt x="97" y="116"/>
                  </a:lnTo>
                  <a:lnTo>
                    <a:pt x="81" y="84"/>
                  </a:lnTo>
                  <a:lnTo>
                    <a:pt x="41" y="95"/>
                  </a:lnTo>
                  <a:lnTo>
                    <a:pt x="49" y="84"/>
                  </a:lnTo>
                  <a:lnTo>
                    <a:pt x="89" y="74"/>
                  </a:lnTo>
                  <a:lnTo>
                    <a:pt x="122" y="95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0187F17-A706-1166-0353-3030C1922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838"/>
              <a:ext cx="307" cy="249"/>
            </a:xfrm>
            <a:custGeom>
              <a:avLst/>
              <a:gdLst>
                <a:gd name="T0" fmla="*/ 0 w 307"/>
                <a:gd name="T1" fmla="*/ 43 h 249"/>
                <a:gd name="T2" fmla="*/ 81 w 307"/>
                <a:gd name="T3" fmla="*/ 0 h 249"/>
                <a:gd name="T4" fmla="*/ 96 w 307"/>
                <a:gd name="T5" fmla="*/ 0 h 249"/>
                <a:gd name="T6" fmla="*/ 121 w 307"/>
                <a:gd name="T7" fmla="*/ 11 h 249"/>
                <a:gd name="T8" fmla="*/ 73 w 307"/>
                <a:gd name="T9" fmla="*/ 32 h 249"/>
                <a:gd name="T10" fmla="*/ 130 w 307"/>
                <a:gd name="T11" fmla="*/ 83 h 249"/>
                <a:gd name="T12" fmla="*/ 96 w 307"/>
                <a:gd name="T13" fmla="*/ 73 h 249"/>
                <a:gd name="T14" fmla="*/ 81 w 307"/>
                <a:gd name="T15" fmla="*/ 63 h 249"/>
                <a:gd name="T16" fmla="*/ 73 w 307"/>
                <a:gd name="T17" fmla="*/ 83 h 249"/>
                <a:gd name="T18" fmla="*/ 81 w 307"/>
                <a:gd name="T19" fmla="*/ 156 h 249"/>
                <a:gd name="T20" fmla="*/ 96 w 307"/>
                <a:gd name="T21" fmla="*/ 209 h 249"/>
                <a:gd name="T22" fmla="*/ 138 w 307"/>
                <a:gd name="T23" fmla="*/ 229 h 249"/>
                <a:gd name="T24" fmla="*/ 186 w 307"/>
                <a:gd name="T25" fmla="*/ 239 h 249"/>
                <a:gd name="T26" fmla="*/ 233 w 307"/>
                <a:gd name="T27" fmla="*/ 229 h 249"/>
                <a:gd name="T28" fmla="*/ 274 w 307"/>
                <a:gd name="T29" fmla="*/ 219 h 249"/>
                <a:gd name="T30" fmla="*/ 307 w 307"/>
                <a:gd name="T31" fmla="*/ 209 h 249"/>
                <a:gd name="T32" fmla="*/ 225 w 307"/>
                <a:gd name="T33" fmla="*/ 239 h 249"/>
                <a:gd name="T34" fmla="*/ 177 w 307"/>
                <a:gd name="T35" fmla="*/ 249 h 249"/>
                <a:gd name="T36" fmla="*/ 144 w 307"/>
                <a:gd name="T37" fmla="*/ 249 h 249"/>
                <a:gd name="T38" fmla="*/ 113 w 307"/>
                <a:gd name="T39" fmla="*/ 229 h 249"/>
                <a:gd name="T40" fmla="*/ 88 w 307"/>
                <a:gd name="T41" fmla="*/ 209 h 249"/>
                <a:gd name="T42" fmla="*/ 73 w 307"/>
                <a:gd name="T43" fmla="*/ 165 h 249"/>
                <a:gd name="T44" fmla="*/ 65 w 307"/>
                <a:gd name="T45" fmla="*/ 125 h 249"/>
                <a:gd name="T46" fmla="*/ 56 w 307"/>
                <a:gd name="T47" fmla="*/ 93 h 249"/>
                <a:gd name="T48" fmla="*/ 56 w 307"/>
                <a:gd name="T49" fmla="*/ 43 h 249"/>
                <a:gd name="T50" fmla="*/ 0 w 307"/>
                <a:gd name="T51" fmla="*/ 43 h 249"/>
                <a:gd name="T52" fmla="*/ 0 w 307"/>
                <a:gd name="T53" fmla="*/ 4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49">
                  <a:moveTo>
                    <a:pt x="0" y="43"/>
                  </a:moveTo>
                  <a:lnTo>
                    <a:pt x="81" y="0"/>
                  </a:lnTo>
                  <a:lnTo>
                    <a:pt x="96" y="0"/>
                  </a:lnTo>
                  <a:lnTo>
                    <a:pt x="121" y="11"/>
                  </a:lnTo>
                  <a:lnTo>
                    <a:pt x="73" y="32"/>
                  </a:lnTo>
                  <a:lnTo>
                    <a:pt x="130" y="83"/>
                  </a:lnTo>
                  <a:lnTo>
                    <a:pt x="96" y="73"/>
                  </a:lnTo>
                  <a:lnTo>
                    <a:pt x="81" y="63"/>
                  </a:lnTo>
                  <a:lnTo>
                    <a:pt x="73" y="83"/>
                  </a:lnTo>
                  <a:lnTo>
                    <a:pt x="81" y="156"/>
                  </a:lnTo>
                  <a:lnTo>
                    <a:pt x="96" y="209"/>
                  </a:lnTo>
                  <a:lnTo>
                    <a:pt x="138" y="229"/>
                  </a:lnTo>
                  <a:lnTo>
                    <a:pt x="186" y="239"/>
                  </a:lnTo>
                  <a:lnTo>
                    <a:pt x="233" y="229"/>
                  </a:lnTo>
                  <a:lnTo>
                    <a:pt x="274" y="219"/>
                  </a:lnTo>
                  <a:lnTo>
                    <a:pt x="307" y="209"/>
                  </a:lnTo>
                  <a:lnTo>
                    <a:pt x="225" y="239"/>
                  </a:lnTo>
                  <a:lnTo>
                    <a:pt x="177" y="249"/>
                  </a:lnTo>
                  <a:lnTo>
                    <a:pt x="144" y="249"/>
                  </a:lnTo>
                  <a:lnTo>
                    <a:pt x="113" y="229"/>
                  </a:lnTo>
                  <a:lnTo>
                    <a:pt x="88" y="209"/>
                  </a:lnTo>
                  <a:lnTo>
                    <a:pt x="73" y="165"/>
                  </a:lnTo>
                  <a:lnTo>
                    <a:pt x="65" y="125"/>
                  </a:lnTo>
                  <a:lnTo>
                    <a:pt x="56" y="93"/>
                  </a:lnTo>
                  <a:lnTo>
                    <a:pt x="56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A829183-198F-7A22-FAA5-956E4C7A8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87"/>
              <a:ext cx="299" cy="238"/>
            </a:xfrm>
            <a:custGeom>
              <a:avLst/>
              <a:gdLst>
                <a:gd name="T0" fmla="*/ 88 w 299"/>
                <a:gd name="T1" fmla="*/ 0 h 238"/>
                <a:gd name="T2" fmla="*/ 48 w 299"/>
                <a:gd name="T3" fmla="*/ 62 h 238"/>
                <a:gd name="T4" fmla="*/ 23 w 299"/>
                <a:gd name="T5" fmla="*/ 103 h 238"/>
                <a:gd name="T6" fmla="*/ 0 w 299"/>
                <a:gd name="T7" fmla="*/ 144 h 238"/>
                <a:gd name="T8" fmla="*/ 0 w 299"/>
                <a:gd name="T9" fmla="*/ 167 h 238"/>
                <a:gd name="T10" fmla="*/ 23 w 299"/>
                <a:gd name="T11" fmla="*/ 187 h 238"/>
                <a:gd name="T12" fmla="*/ 48 w 299"/>
                <a:gd name="T13" fmla="*/ 187 h 238"/>
                <a:gd name="T14" fmla="*/ 82 w 299"/>
                <a:gd name="T15" fmla="*/ 187 h 238"/>
                <a:gd name="T16" fmla="*/ 104 w 299"/>
                <a:gd name="T17" fmla="*/ 176 h 238"/>
                <a:gd name="T18" fmla="*/ 121 w 299"/>
                <a:gd name="T19" fmla="*/ 167 h 238"/>
                <a:gd name="T20" fmla="*/ 161 w 299"/>
                <a:gd name="T21" fmla="*/ 187 h 238"/>
                <a:gd name="T22" fmla="*/ 201 w 299"/>
                <a:gd name="T23" fmla="*/ 187 h 238"/>
                <a:gd name="T24" fmla="*/ 186 w 299"/>
                <a:gd name="T25" fmla="*/ 216 h 238"/>
                <a:gd name="T26" fmla="*/ 201 w 299"/>
                <a:gd name="T27" fmla="*/ 238 h 238"/>
                <a:gd name="T28" fmla="*/ 266 w 299"/>
                <a:gd name="T29" fmla="*/ 198 h 238"/>
                <a:gd name="T30" fmla="*/ 299 w 299"/>
                <a:gd name="T31" fmla="*/ 216 h 238"/>
                <a:gd name="T32" fmla="*/ 258 w 299"/>
                <a:gd name="T33" fmla="*/ 134 h 238"/>
                <a:gd name="T34" fmla="*/ 226 w 299"/>
                <a:gd name="T35" fmla="*/ 124 h 238"/>
                <a:gd name="T36" fmla="*/ 258 w 299"/>
                <a:gd name="T37" fmla="*/ 176 h 238"/>
                <a:gd name="T38" fmla="*/ 169 w 299"/>
                <a:gd name="T39" fmla="*/ 176 h 238"/>
                <a:gd name="T40" fmla="*/ 169 w 299"/>
                <a:gd name="T41" fmla="*/ 144 h 238"/>
                <a:gd name="T42" fmla="*/ 177 w 299"/>
                <a:gd name="T43" fmla="*/ 134 h 238"/>
                <a:gd name="T44" fmla="*/ 193 w 299"/>
                <a:gd name="T45" fmla="*/ 114 h 238"/>
                <a:gd name="T46" fmla="*/ 186 w 299"/>
                <a:gd name="T47" fmla="*/ 94 h 238"/>
                <a:gd name="T48" fmla="*/ 169 w 299"/>
                <a:gd name="T49" fmla="*/ 103 h 238"/>
                <a:gd name="T50" fmla="*/ 144 w 299"/>
                <a:gd name="T51" fmla="*/ 114 h 238"/>
                <a:gd name="T52" fmla="*/ 112 w 299"/>
                <a:gd name="T53" fmla="*/ 144 h 238"/>
                <a:gd name="T54" fmla="*/ 88 w 299"/>
                <a:gd name="T55" fmla="*/ 155 h 238"/>
                <a:gd name="T56" fmla="*/ 65 w 299"/>
                <a:gd name="T57" fmla="*/ 167 h 238"/>
                <a:gd name="T58" fmla="*/ 31 w 299"/>
                <a:gd name="T59" fmla="*/ 167 h 238"/>
                <a:gd name="T60" fmla="*/ 23 w 299"/>
                <a:gd name="T61" fmla="*/ 155 h 238"/>
                <a:gd name="T62" fmla="*/ 23 w 299"/>
                <a:gd name="T63" fmla="*/ 134 h 238"/>
                <a:gd name="T64" fmla="*/ 48 w 299"/>
                <a:gd name="T65" fmla="*/ 83 h 238"/>
                <a:gd name="T66" fmla="*/ 56 w 299"/>
                <a:gd name="T67" fmla="*/ 51 h 238"/>
                <a:gd name="T68" fmla="*/ 72 w 299"/>
                <a:gd name="T69" fmla="*/ 31 h 238"/>
                <a:gd name="T70" fmla="*/ 88 w 299"/>
                <a:gd name="T71" fmla="*/ 0 h 238"/>
                <a:gd name="T72" fmla="*/ 88 w 299"/>
                <a:gd name="T7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9" h="238">
                  <a:moveTo>
                    <a:pt x="88" y="0"/>
                  </a:moveTo>
                  <a:lnTo>
                    <a:pt x="48" y="62"/>
                  </a:lnTo>
                  <a:lnTo>
                    <a:pt x="23" y="103"/>
                  </a:lnTo>
                  <a:lnTo>
                    <a:pt x="0" y="144"/>
                  </a:lnTo>
                  <a:lnTo>
                    <a:pt x="0" y="167"/>
                  </a:lnTo>
                  <a:lnTo>
                    <a:pt x="23" y="187"/>
                  </a:lnTo>
                  <a:lnTo>
                    <a:pt x="48" y="187"/>
                  </a:lnTo>
                  <a:lnTo>
                    <a:pt x="82" y="187"/>
                  </a:lnTo>
                  <a:lnTo>
                    <a:pt x="104" y="176"/>
                  </a:lnTo>
                  <a:lnTo>
                    <a:pt x="121" y="167"/>
                  </a:lnTo>
                  <a:lnTo>
                    <a:pt x="161" y="187"/>
                  </a:lnTo>
                  <a:lnTo>
                    <a:pt x="201" y="187"/>
                  </a:lnTo>
                  <a:lnTo>
                    <a:pt x="186" y="216"/>
                  </a:lnTo>
                  <a:lnTo>
                    <a:pt x="201" y="238"/>
                  </a:lnTo>
                  <a:lnTo>
                    <a:pt x="266" y="198"/>
                  </a:lnTo>
                  <a:lnTo>
                    <a:pt x="299" y="216"/>
                  </a:lnTo>
                  <a:lnTo>
                    <a:pt x="258" y="134"/>
                  </a:lnTo>
                  <a:lnTo>
                    <a:pt x="226" y="124"/>
                  </a:lnTo>
                  <a:lnTo>
                    <a:pt x="258" y="176"/>
                  </a:lnTo>
                  <a:lnTo>
                    <a:pt x="169" y="176"/>
                  </a:lnTo>
                  <a:lnTo>
                    <a:pt x="169" y="144"/>
                  </a:lnTo>
                  <a:lnTo>
                    <a:pt x="177" y="134"/>
                  </a:lnTo>
                  <a:lnTo>
                    <a:pt x="193" y="114"/>
                  </a:lnTo>
                  <a:lnTo>
                    <a:pt x="186" y="94"/>
                  </a:lnTo>
                  <a:lnTo>
                    <a:pt x="169" y="103"/>
                  </a:lnTo>
                  <a:lnTo>
                    <a:pt x="144" y="114"/>
                  </a:lnTo>
                  <a:lnTo>
                    <a:pt x="112" y="144"/>
                  </a:lnTo>
                  <a:lnTo>
                    <a:pt x="88" y="155"/>
                  </a:lnTo>
                  <a:lnTo>
                    <a:pt x="65" y="167"/>
                  </a:lnTo>
                  <a:lnTo>
                    <a:pt x="31" y="167"/>
                  </a:lnTo>
                  <a:lnTo>
                    <a:pt x="23" y="155"/>
                  </a:lnTo>
                  <a:lnTo>
                    <a:pt x="23" y="134"/>
                  </a:lnTo>
                  <a:lnTo>
                    <a:pt x="48" y="83"/>
                  </a:lnTo>
                  <a:lnTo>
                    <a:pt x="56" y="51"/>
                  </a:lnTo>
                  <a:lnTo>
                    <a:pt x="72" y="31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FDB444F-8501-801E-9F9F-2B80A6C6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1765"/>
              <a:ext cx="144" cy="53"/>
            </a:xfrm>
            <a:custGeom>
              <a:avLst/>
              <a:gdLst>
                <a:gd name="T0" fmla="*/ 0 w 144"/>
                <a:gd name="T1" fmla="*/ 0 h 53"/>
                <a:gd name="T2" fmla="*/ 56 w 144"/>
                <a:gd name="T3" fmla="*/ 32 h 53"/>
                <a:gd name="T4" fmla="*/ 104 w 144"/>
                <a:gd name="T5" fmla="*/ 32 h 53"/>
                <a:gd name="T6" fmla="*/ 121 w 144"/>
                <a:gd name="T7" fmla="*/ 22 h 53"/>
                <a:gd name="T8" fmla="*/ 144 w 144"/>
                <a:gd name="T9" fmla="*/ 22 h 53"/>
                <a:gd name="T10" fmla="*/ 121 w 144"/>
                <a:gd name="T11" fmla="*/ 53 h 53"/>
                <a:gd name="T12" fmla="*/ 96 w 144"/>
                <a:gd name="T13" fmla="*/ 42 h 53"/>
                <a:gd name="T14" fmla="*/ 56 w 144"/>
                <a:gd name="T15" fmla="*/ 32 h 53"/>
                <a:gd name="T16" fmla="*/ 0 w 144"/>
                <a:gd name="T17" fmla="*/ 0 h 53"/>
                <a:gd name="T18" fmla="*/ 0 w 14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53">
                  <a:moveTo>
                    <a:pt x="0" y="0"/>
                  </a:moveTo>
                  <a:lnTo>
                    <a:pt x="56" y="32"/>
                  </a:lnTo>
                  <a:lnTo>
                    <a:pt x="104" y="32"/>
                  </a:lnTo>
                  <a:lnTo>
                    <a:pt x="121" y="22"/>
                  </a:lnTo>
                  <a:lnTo>
                    <a:pt x="144" y="22"/>
                  </a:lnTo>
                  <a:lnTo>
                    <a:pt x="121" y="53"/>
                  </a:lnTo>
                  <a:lnTo>
                    <a:pt x="96" y="42"/>
                  </a:lnTo>
                  <a:lnTo>
                    <a:pt x="56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AD2BF3BB-E4EE-D448-07D8-54BD60BB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1787"/>
              <a:ext cx="613" cy="892"/>
            </a:xfrm>
            <a:custGeom>
              <a:avLst/>
              <a:gdLst>
                <a:gd name="T0" fmla="*/ 412 w 613"/>
                <a:gd name="T1" fmla="*/ 114 h 892"/>
                <a:gd name="T2" fmla="*/ 483 w 613"/>
                <a:gd name="T3" fmla="*/ 144 h 892"/>
                <a:gd name="T4" fmla="*/ 483 w 613"/>
                <a:gd name="T5" fmla="*/ 187 h 892"/>
                <a:gd name="T6" fmla="*/ 428 w 613"/>
                <a:gd name="T7" fmla="*/ 260 h 892"/>
                <a:gd name="T8" fmla="*/ 387 w 613"/>
                <a:gd name="T9" fmla="*/ 363 h 892"/>
                <a:gd name="T10" fmla="*/ 364 w 613"/>
                <a:gd name="T11" fmla="*/ 424 h 892"/>
                <a:gd name="T12" fmla="*/ 257 w 613"/>
                <a:gd name="T13" fmla="*/ 498 h 892"/>
                <a:gd name="T14" fmla="*/ 113 w 613"/>
                <a:gd name="T15" fmla="*/ 550 h 892"/>
                <a:gd name="T16" fmla="*/ 16 w 613"/>
                <a:gd name="T17" fmla="*/ 539 h 892"/>
                <a:gd name="T18" fmla="*/ 16 w 613"/>
                <a:gd name="T19" fmla="*/ 623 h 892"/>
                <a:gd name="T20" fmla="*/ 48 w 613"/>
                <a:gd name="T21" fmla="*/ 570 h 892"/>
                <a:gd name="T22" fmla="*/ 88 w 613"/>
                <a:gd name="T23" fmla="*/ 591 h 892"/>
                <a:gd name="T24" fmla="*/ 80 w 613"/>
                <a:gd name="T25" fmla="*/ 643 h 892"/>
                <a:gd name="T26" fmla="*/ 153 w 613"/>
                <a:gd name="T27" fmla="*/ 663 h 892"/>
                <a:gd name="T28" fmla="*/ 185 w 613"/>
                <a:gd name="T29" fmla="*/ 674 h 892"/>
                <a:gd name="T30" fmla="*/ 290 w 613"/>
                <a:gd name="T31" fmla="*/ 600 h 892"/>
                <a:gd name="T32" fmla="*/ 306 w 613"/>
                <a:gd name="T33" fmla="*/ 726 h 892"/>
                <a:gd name="T34" fmla="*/ 257 w 613"/>
                <a:gd name="T35" fmla="*/ 892 h 892"/>
                <a:gd name="T36" fmla="*/ 396 w 613"/>
                <a:gd name="T37" fmla="*/ 860 h 892"/>
                <a:gd name="T38" fmla="*/ 396 w 613"/>
                <a:gd name="T39" fmla="*/ 810 h 892"/>
                <a:gd name="T40" fmla="*/ 516 w 613"/>
                <a:gd name="T41" fmla="*/ 726 h 892"/>
                <a:gd name="T42" fmla="*/ 508 w 613"/>
                <a:gd name="T43" fmla="*/ 654 h 892"/>
                <a:gd name="T44" fmla="*/ 533 w 613"/>
                <a:gd name="T45" fmla="*/ 591 h 892"/>
                <a:gd name="T46" fmla="*/ 581 w 613"/>
                <a:gd name="T47" fmla="*/ 560 h 892"/>
                <a:gd name="T48" fmla="*/ 412 w 613"/>
                <a:gd name="T49" fmla="*/ 414 h 892"/>
                <a:gd name="T50" fmla="*/ 452 w 613"/>
                <a:gd name="T51" fmla="*/ 311 h 892"/>
                <a:gd name="T52" fmla="*/ 524 w 613"/>
                <a:gd name="T53" fmla="*/ 260 h 892"/>
                <a:gd name="T54" fmla="*/ 565 w 613"/>
                <a:gd name="T55" fmla="*/ 198 h 892"/>
                <a:gd name="T56" fmla="*/ 605 w 613"/>
                <a:gd name="T57" fmla="*/ 155 h 892"/>
                <a:gd name="T58" fmla="*/ 605 w 613"/>
                <a:gd name="T59" fmla="*/ 83 h 892"/>
                <a:gd name="T60" fmla="*/ 548 w 613"/>
                <a:gd name="T61" fmla="*/ 124 h 892"/>
                <a:gd name="T62" fmla="*/ 598 w 613"/>
                <a:gd name="T63" fmla="*/ 20 h 892"/>
                <a:gd name="T64" fmla="*/ 533 w 613"/>
                <a:gd name="T65" fmla="*/ 114 h 892"/>
                <a:gd name="T66" fmla="*/ 347 w 613"/>
                <a:gd name="T67" fmla="*/ 71 h 892"/>
                <a:gd name="T68" fmla="*/ 347 w 613"/>
                <a:gd name="T69" fmla="*/ 8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3" h="892">
                  <a:moveTo>
                    <a:pt x="347" y="83"/>
                  </a:moveTo>
                  <a:lnTo>
                    <a:pt x="412" y="114"/>
                  </a:lnTo>
                  <a:lnTo>
                    <a:pt x="459" y="134"/>
                  </a:lnTo>
                  <a:lnTo>
                    <a:pt x="483" y="144"/>
                  </a:lnTo>
                  <a:lnTo>
                    <a:pt x="492" y="167"/>
                  </a:lnTo>
                  <a:lnTo>
                    <a:pt x="483" y="187"/>
                  </a:lnTo>
                  <a:lnTo>
                    <a:pt x="452" y="227"/>
                  </a:lnTo>
                  <a:lnTo>
                    <a:pt x="428" y="260"/>
                  </a:lnTo>
                  <a:lnTo>
                    <a:pt x="404" y="300"/>
                  </a:lnTo>
                  <a:lnTo>
                    <a:pt x="387" y="363"/>
                  </a:lnTo>
                  <a:lnTo>
                    <a:pt x="379" y="404"/>
                  </a:lnTo>
                  <a:lnTo>
                    <a:pt x="364" y="424"/>
                  </a:lnTo>
                  <a:lnTo>
                    <a:pt x="322" y="467"/>
                  </a:lnTo>
                  <a:lnTo>
                    <a:pt x="257" y="498"/>
                  </a:lnTo>
                  <a:lnTo>
                    <a:pt x="185" y="530"/>
                  </a:lnTo>
                  <a:lnTo>
                    <a:pt x="113" y="550"/>
                  </a:lnTo>
                  <a:lnTo>
                    <a:pt x="57" y="550"/>
                  </a:lnTo>
                  <a:lnTo>
                    <a:pt x="16" y="539"/>
                  </a:lnTo>
                  <a:lnTo>
                    <a:pt x="0" y="570"/>
                  </a:lnTo>
                  <a:lnTo>
                    <a:pt x="16" y="623"/>
                  </a:lnTo>
                  <a:lnTo>
                    <a:pt x="16" y="580"/>
                  </a:lnTo>
                  <a:lnTo>
                    <a:pt x="48" y="570"/>
                  </a:lnTo>
                  <a:lnTo>
                    <a:pt x="80" y="580"/>
                  </a:lnTo>
                  <a:lnTo>
                    <a:pt x="88" y="591"/>
                  </a:lnTo>
                  <a:lnTo>
                    <a:pt x="48" y="623"/>
                  </a:lnTo>
                  <a:lnTo>
                    <a:pt x="80" y="643"/>
                  </a:lnTo>
                  <a:lnTo>
                    <a:pt x="130" y="623"/>
                  </a:lnTo>
                  <a:lnTo>
                    <a:pt x="153" y="663"/>
                  </a:lnTo>
                  <a:lnTo>
                    <a:pt x="178" y="663"/>
                  </a:lnTo>
                  <a:lnTo>
                    <a:pt x="185" y="674"/>
                  </a:lnTo>
                  <a:lnTo>
                    <a:pt x="257" y="633"/>
                  </a:lnTo>
                  <a:lnTo>
                    <a:pt x="290" y="600"/>
                  </a:lnTo>
                  <a:lnTo>
                    <a:pt x="364" y="550"/>
                  </a:lnTo>
                  <a:lnTo>
                    <a:pt x="306" y="726"/>
                  </a:lnTo>
                  <a:lnTo>
                    <a:pt x="274" y="840"/>
                  </a:lnTo>
                  <a:lnTo>
                    <a:pt x="257" y="892"/>
                  </a:lnTo>
                  <a:lnTo>
                    <a:pt x="347" y="883"/>
                  </a:lnTo>
                  <a:lnTo>
                    <a:pt x="396" y="860"/>
                  </a:lnTo>
                  <a:lnTo>
                    <a:pt x="435" y="851"/>
                  </a:lnTo>
                  <a:lnTo>
                    <a:pt x="396" y="810"/>
                  </a:lnTo>
                  <a:lnTo>
                    <a:pt x="476" y="758"/>
                  </a:lnTo>
                  <a:lnTo>
                    <a:pt x="516" y="726"/>
                  </a:lnTo>
                  <a:lnTo>
                    <a:pt x="533" y="706"/>
                  </a:lnTo>
                  <a:lnTo>
                    <a:pt x="508" y="654"/>
                  </a:lnTo>
                  <a:lnTo>
                    <a:pt x="508" y="623"/>
                  </a:lnTo>
                  <a:lnTo>
                    <a:pt x="533" y="591"/>
                  </a:lnTo>
                  <a:lnTo>
                    <a:pt x="548" y="570"/>
                  </a:lnTo>
                  <a:lnTo>
                    <a:pt x="581" y="560"/>
                  </a:lnTo>
                  <a:lnTo>
                    <a:pt x="598" y="539"/>
                  </a:lnTo>
                  <a:lnTo>
                    <a:pt x="412" y="414"/>
                  </a:lnTo>
                  <a:lnTo>
                    <a:pt x="420" y="352"/>
                  </a:lnTo>
                  <a:lnTo>
                    <a:pt x="452" y="311"/>
                  </a:lnTo>
                  <a:lnTo>
                    <a:pt x="492" y="290"/>
                  </a:lnTo>
                  <a:lnTo>
                    <a:pt x="524" y="260"/>
                  </a:lnTo>
                  <a:lnTo>
                    <a:pt x="540" y="227"/>
                  </a:lnTo>
                  <a:lnTo>
                    <a:pt x="565" y="198"/>
                  </a:lnTo>
                  <a:lnTo>
                    <a:pt x="589" y="176"/>
                  </a:lnTo>
                  <a:lnTo>
                    <a:pt x="605" y="155"/>
                  </a:lnTo>
                  <a:lnTo>
                    <a:pt x="613" y="124"/>
                  </a:lnTo>
                  <a:lnTo>
                    <a:pt x="605" y="83"/>
                  </a:lnTo>
                  <a:lnTo>
                    <a:pt x="598" y="124"/>
                  </a:lnTo>
                  <a:lnTo>
                    <a:pt x="548" y="124"/>
                  </a:lnTo>
                  <a:lnTo>
                    <a:pt x="573" y="83"/>
                  </a:lnTo>
                  <a:lnTo>
                    <a:pt x="598" y="20"/>
                  </a:lnTo>
                  <a:lnTo>
                    <a:pt x="589" y="0"/>
                  </a:lnTo>
                  <a:lnTo>
                    <a:pt x="533" y="114"/>
                  </a:lnTo>
                  <a:lnTo>
                    <a:pt x="500" y="134"/>
                  </a:lnTo>
                  <a:lnTo>
                    <a:pt x="347" y="71"/>
                  </a:lnTo>
                  <a:lnTo>
                    <a:pt x="322" y="20"/>
                  </a:lnTo>
                  <a:lnTo>
                    <a:pt x="347" y="83"/>
                  </a:lnTo>
                  <a:lnTo>
                    <a:pt x="34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0DC34C3-00CE-8EE9-DE16-61BD2E22E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2118"/>
              <a:ext cx="56" cy="52"/>
            </a:xfrm>
            <a:custGeom>
              <a:avLst/>
              <a:gdLst>
                <a:gd name="T0" fmla="*/ 0 w 56"/>
                <a:gd name="T1" fmla="*/ 0 h 52"/>
                <a:gd name="T2" fmla="*/ 16 w 56"/>
                <a:gd name="T3" fmla="*/ 32 h 52"/>
                <a:gd name="T4" fmla="*/ 31 w 56"/>
                <a:gd name="T5" fmla="*/ 43 h 52"/>
                <a:gd name="T6" fmla="*/ 56 w 56"/>
                <a:gd name="T7" fmla="*/ 52 h 52"/>
                <a:gd name="T8" fmla="*/ 48 w 56"/>
                <a:gd name="T9" fmla="*/ 32 h 52"/>
                <a:gd name="T10" fmla="*/ 0 w 56"/>
                <a:gd name="T11" fmla="*/ 0 h 52"/>
                <a:gd name="T12" fmla="*/ 0 w 5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2">
                  <a:moveTo>
                    <a:pt x="0" y="0"/>
                  </a:moveTo>
                  <a:lnTo>
                    <a:pt x="16" y="32"/>
                  </a:lnTo>
                  <a:lnTo>
                    <a:pt x="31" y="43"/>
                  </a:lnTo>
                  <a:lnTo>
                    <a:pt x="56" y="52"/>
                  </a:lnTo>
                  <a:lnTo>
                    <a:pt x="48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9F8610D4-8C37-CFF5-8D39-30CED70A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098"/>
              <a:ext cx="590" cy="1008"/>
            </a:xfrm>
            <a:custGeom>
              <a:avLst/>
              <a:gdLst>
                <a:gd name="T0" fmla="*/ 501 w 590"/>
                <a:gd name="T1" fmla="*/ 176 h 1008"/>
                <a:gd name="T2" fmla="*/ 403 w 590"/>
                <a:gd name="T3" fmla="*/ 228 h 1008"/>
                <a:gd name="T4" fmla="*/ 332 w 590"/>
                <a:gd name="T5" fmla="*/ 289 h 1008"/>
                <a:gd name="T6" fmla="*/ 284 w 590"/>
                <a:gd name="T7" fmla="*/ 280 h 1008"/>
                <a:gd name="T8" fmla="*/ 299 w 590"/>
                <a:gd name="T9" fmla="*/ 207 h 1008"/>
                <a:gd name="T10" fmla="*/ 299 w 590"/>
                <a:gd name="T11" fmla="*/ 156 h 1008"/>
                <a:gd name="T12" fmla="*/ 307 w 590"/>
                <a:gd name="T13" fmla="*/ 93 h 1008"/>
                <a:gd name="T14" fmla="*/ 332 w 590"/>
                <a:gd name="T15" fmla="*/ 41 h 1008"/>
                <a:gd name="T16" fmla="*/ 316 w 590"/>
                <a:gd name="T17" fmla="*/ 0 h 1008"/>
                <a:gd name="T18" fmla="*/ 307 w 590"/>
                <a:gd name="T19" fmla="*/ 83 h 1008"/>
                <a:gd name="T20" fmla="*/ 276 w 590"/>
                <a:gd name="T21" fmla="*/ 113 h 1008"/>
                <a:gd name="T22" fmla="*/ 259 w 590"/>
                <a:gd name="T23" fmla="*/ 156 h 1008"/>
                <a:gd name="T24" fmla="*/ 219 w 590"/>
                <a:gd name="T25" fmla="*/ 207 h 1008"/>
                <a:gd name="T26" fmla="*/ 170 w 590"/>
                <a:gd name="T27" fmla="*/ 207 h 1008"/>
                <a:gd name="T28" fmla="*/ 170 w 590"/>
                <a:gd name="T29" fmla="*/ 239 h 1008"/>
                <a:gd name="T30" fmla="*/ 202 w 590"/>
                <a:gd name="T31" fmla="*/ 249 h 1008"/>
                <a:gd name="T32" fmla="*/ 219 w 590"/>
                <a:gd name="T33" fmla="*/ 289 h 1008"/>
                <a:gd name="T34" fmla="*/ 211 w 590"/>
                <a:gd name="T35" fmla="*/ 332 h 1008"/>
                <a:gd name="T36" fmla="*/ 129 w 590"/>
                <a:gd name="T37" fmla="*/ 363 h 1008"/>
                <a:gd name="T38" fmla="*/ 90 w 590"/>
                <a:gd name="T39" fmla="*/ 352 h 1008"/>
                <a:gd name="T40" fmla="*/ 57 w 590"/>
                <a:gd name="T41" fmla="*/ 343 h 1008"/>
                <a:gd name="T42" fmla="*/ 17 w 590"/>
                <a:gd name="T43" fmla="*/ 312 h 1008"/>
                <a:gd name="T44" fmla="*/ 17 w 590"/>
                <a:gd name="T45" fmla="*/ 269 h 1008"/>
                <a:gd name="T46" fmla="*/ 9 w 590"/>
                <a:gd name="T47" fmla="*/ 322 h 1008"/>
                <a:gd name="T48" fmla="*/ 57 w 590"/>
                <a:gd name="T49" fmla="*/ 352 h 1008"/>
                <a:gd name="T50" fmla="*/ 42 w 590"/>
                <a:gd name="T51" fmla="*/ 447 h 1008"/>
                <a:gd name="T52" fmla="*/ 90 w 590"/>
                <a:gd name="T53" fmla="*/ 581 h 1008"/>
                <a:gd name="T54" fmla="*/ 187 w 590"/>
                <a:gd name="T55" fmla="*/ 664 h 1008"/>
                <a:gd name="T56" fmla="*/ 115 w 590"/>
                <a:gd name="T57" fmla="*/ 934 h 1008"/>
                <a:gd name="T58" fmla="*/ 259 w 590"/>
                <a:gd name="T59" fmla="*/ 1008 h 1008"/>
                <a:gd name="T60" fmla="*/ 364 w 590"/>
                <a:gd name="T61" fmla="*/ 852 h 1008"/>
                <a:gd name="T62" fmla="*/ 276 w 590"/>
                <a:gd name="T63" fmla="*/ 789 h 1008"/>
                <a:gd name="T64" fmla="*/ 276 w 590"/>
                <a:gd name="T65" fmla="*/ 736 h 1008"/>
                <a:gd name="T66" fmla="*/ 316 w 590"/>
                <a:gd name="T67" fmla="*/ 675 h 1008"/>
                <a:gd name="T68" fmla="*/ 364 w 590"/>
                <a:gd name="T69" fmla="*/ 633 h 1008"/>
                <a:gd name="T70" fmla="*/ 316 w 590"/>
                <a:gd name="T71" fmla="*/ 549 h 1008"/>
                <a:gd name="T72" fmla="*/ 381 w 590"/>
                <a:gd name="T73" fmla="*/ 529 h 1008"/>
                <a:gd name="T74" fmla="*/ 349 w 590"/>
                <a:gd name="T75" fmla="*/ 447 h 1008"/>
                <a:gd name="T76" fmla="*/ 437 w 590"/>
                <a:gd name="T77" fmla="*/ 519 h 1008"/>
                <a:gd name="T78" fmla="*/ 583 w 590"/>
                <a:gd name="T79" fmla="*/ 352 h 1008"/>
                <a:gd name="T80" fmla="*/ 566 w 590"/>
                <a:gd name="T81" fmla="*/ 300 h 1008"/>
                <a:gd name="T82" fmla="*/ 583 w 590"/>
                <a:gd name="T83" fmla="*/ 228 h 1008"/>
                <a:gd name="T84" fmla="*/ 583 w 590"/>
                <a:gd name="T85" fmla="*/ 176 h 1008"/>
                <a:gd name="T86" fmla="*/ 574 w 590"/>
                <a:gd name="T87" fmla="*/ 1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0" h="1008">
                  <a:moveTo>
                    <a:pt x="574" y="145"/>
                  </a:moveTo>
                  <a:lnTo>
                    <a:pt x="501" y="176"/>
                  </a:lnTo>
                  <a:lnTo>
                    <a:pt x="444" y="207"/>
                  </a:lnTo>
                  <a:lnTo>
                    <a:pt x="403" y="228"/>
                  </a:lnTo>
                  <a:lnTo>
                    <a:pt x="364" y="269"/>
                  </a:lnTo>
                  <a:lnTo>
                    <a:pt x="332" y="289"/>
                  </a:lnTo>
                  <a:lnTo>
                    <a:pt x="307" y="312"/>
                  </a:lnTo>
                  <a:lnTo>
                    <a:pt x="284" y="280"/>
                  </a:lnTo>
                  <a:lnTo>
                    <a:pt x="299" y="239"/>
                  </a:lnTo>
                  <a:lnTo>
                    <a:pt x="299" y="207"/>
                  </a:lnTo>
                  <a:lnTo>
                    <a:pt x="299" y="187"/>
                  </a:lnTo>
                  <a:lnTo>
                    <a:pt x="299" y="156"/>
                  </a:lnTo>
                  <a:lnTo>
                    <a:pt x="292" y="125"/>
                  </a:lnTo>
                  <a:lnTo>
                    <a:pt x="307" y="93"/>
                  </a:lnTo>
                  <a:lnTo>
                    <a:pt x="324" y="72"/>
                  </a:lnTo>
                  <a:lnTo>
                    <a:pt x="332" y="41"/>
                  </a:lnTo>
                  <a:lnTo>
                    <a:pt x="324" y="20"/>
                  </a:lnTo>
                  <a:lnTo>
                    <a:pt x="316" y="0"/>
                  </a:lnTo>
                  <a:lnTo>
                    <a:pt x="324" y="52"/>
                  </a:lnTo>
                  <a:lnTo>
                    <a:pt x="307" y="83"/>
                  </a:lnTo>
                  <a:lnTo>
                    <a:pt x="292" y="103"/>
                  </a:lnTo>
                  <a:lnTo>
                    <a:pt x="276" y="113"/>
                  </a:lnTo>
                  <a:lnTo>
                    <a:pt x="259" y="135"/>
                  </a:lnTo>
                  <a:lnTo>
                    <a:pt x="259" y="156"/>
                  </a:lnTo>
                  <a:lnTo>
                    <a:pt x="259" y="176"/>
                  </a:lnTo>
                  <a:lnTo>
                    <a:pt x="219" y="207"/>
                  </a:lnTo>
                  <a:lnTo>
                    <a:pt x="155" y="187"/>
                  </a:lnTo>
                  <a:lnTo>
                    <a:pt x="170" y="207"/>
                  </a:lnTo>
                  <a:lnTo>
                    <a:pt x="179" y="228"/>
                  </a:lnTo>
                  <a:lnTo>
                    <a:pt x="170" y="239"/>
                  </a:lnTo>
                  <a:lnTo>
                    <a:pt x="98" y="312"/>
                  </a:lnTo>
                  <a:lnTo>
                    <a:pt x="202" y="249"/>
                  </a:lnTo>
                  <a:lnTo>
                    <a:pt x="211" y="269"/>
                  </a:lnTo>
                  <a:lnTo>
                    <a:pt x="219" y="289"/>
                  </a:lnTo>
                  <a:lnTo>
                    <a:pt x="219" y="312"/>
                  </a:lnTo>
                  <a:lnTo>
                    <a:pt x="211" y="332"/>
                  </a:lnTo>
                  <a:lnTo>
                    <a:pt x="170" y="352"/>
                  </a:lnTo>
                  <a:lnTo>
                    <a:pt x="129" y="363"/>
                  </a:lnTo>
                  <a:lnTo>
                    <a:pt x="107" y="363"/>
                  </a:lnTo>
                  <a:lnTo>
                    <a:pt x="90" y="352"/>
                  </a:lnTo>
                  <a:lnTo>
                    <a:pt x="90" y="332"/>
                  </a:lnTo>
                  <a:lnTo>
                    <a:pt x="57" y="343"/>
                  </a:lnTo>
                  <a:lnTo>
                    <a:pt x="33" y="332"/>
                  </a:lnTo>
                  <a:lnTo>
                    <a:pt x="17" y="312"/>
                  </a:lnTo>
                  <a:lnTo>
                    <a:pt x="9" y="289"/>
                  </a:lnTo>
                  <a:lnTo>
                    <a:pt x="17" y="269"/>
                  </a:lnTo>
                  <a:lnTo>
                    <a:pt x="0" y="300"/>
                  </a:lnTo>
                  <a:lnTo>
                    <a:pt x="9" y="322"/>
                  </a:lnTo>
                  <a:lnTo>
                    <a:pt x="25" y="343"/>
                  </a:lnTo>
                  <a:lnTo>
                    <a:pt x="57" y="352"/>
                  </a:lnTo>
                  <a:lnTo>
                    <a:pt x="42" y="395"/>
                  </a:lnTo>
                  <a:lnTo>
                    <a:pt x="42" y="447"/>
                  </a:lnTo>
                  <a:lnTo>
                    <a:pt x="65" y="529"/>
                  </a:lnTo>
                  <a:lnTo>
                    <a:pt x="90" y="581"/>
                  </a:lnTo>
                  <a:lnTo>
                    <a:pt x="122" y="633"/>
                  </a:lnTo>
                  <a:lnTo>
                    <a:pt x="187" y="664"/>
                  </a:lnTo>
                  <a:lnTo>
                    <a:pt x="219" y="685"/>
                  </a:lnTo>
                  <a:lnTo>
                    <a:pt x="115" y="934"/>
                  </a:lnTo>
                  <a:lnTo>
                    <a:pt x="187" y="976"/>
                  </a:lnTo>
                  <a:lnTo>
                    <a:pt x="259" y="1008"/>
                  </a:lnTo>
                  <a:lnTo>
                    <a:pt x="259" y="852"/>
                  </a:lnTo>
                  <a:lnTo>
                    <a:pt x="364" y="852"/>
                  </a:lnTo>
                  <a:lnTo>
                    <a:pt x="349" y="820"/>
                  </a:lnTo>
                  <a:lnTo>
                    <a:pt x="276" y="789"/>
                  </a:lnTo>
                  <a:lnTo>
                    <a:pt x="332" y="758"/>
                  </a:lnTo>
                  <a:lnTo>
                    <a:pt x="276" y="736"/>
                  </a:lnTo>
                  <a:lnTo>
                    <a:pt x="227" y="685"/>
                  </a:lnTo>
                  <a:lnTo>
                    <a:pt x="316" y="675"/>
                  </a:lnTo>
                  <a:lnTo>
                    <a:pt x="397" y="664"/>
                  </a:lnTo>
                  <a:lnTo>
                    <a:pt x="364" y="633"/>
                  </a:lnTo>
                  <a:lnTo>
                    <a:pt x="341" y="602"/>
                  </a:lnTo>
                  <a:lnTo>
                    <a:pt x="316" y="549"/>
                  </a:lnTo>
                  <a:lnTo>
                    <a:pt x="403" y="572"/>
                  </a:lnTo>
                  <a:lnTo>
                    <a:pt x="381" y="529"/>
                  </a:lnTo>
                  <a:lnTo>
                    <a:pt x="364" y="499"/>
                  </a:lnTo>
                  <a:lnTo>
                    <a:pt x="349" y="447"/>
                  </a:lnTo>
                  <a:lnTo>
                    <a:pt x="421" y="508"/>
                  </a:lnTo>
                  <a:lnTo>
                    <a:pt x="437" y="519"/>
                  </a:lnTo>
                  <a:lnTo>
                    <a:pt x="454" y="519"/>
                  </a:lnTo>
                  <a:lnTo>
                    <a:pt x="583" y="352"/>
                  </a:lnTo>
                  <a:lnTo>
                    <a:pt x="566" y="332"/>
                  </a:lnTo>
                  <a:lnTo>
                    <a:pt x="566" y="300"/>
                  </a:lnTo>
                  <a:lnTo>
                    <a:pt x="574" y="269"/>
                  </a:lnTo>
                  <a:lnTo>
                    <a:pt x="583" y="228"/>
                  </a:lnTo>
                  <a:lnTo>
                    <a:pt x="590" y="196"/>
                  </a:lnTo>
                  <a:lnTo>
                    <a:pt x="583" y="176"/>
                  </a:lnTo>
                  <a:lnTo>
                    <a:pt x="574" y="145"/>
                  </a:lnTo>
                  <a:lnTo>
                    <a:pt x="574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33562BA-A80B-936F-BCC6-86C39B643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50"/>
              <a:ext cx="203" cy="302"/>
            </a:xfrm>
            <a:custGeom>
              <a:avLst/>
              <a:gdLst>
                <a:gd name="T0" fmla="*/ 162 w 203"/>
                <a:gd name="T1" fmla="*/ 0 h 302"/>
                <a:gd name="T2" fmla="*/ 187 w 203"/>
                <a:gd name="T3" fmla="*/ 11 h 302"/>
                <a:gd name="T4" fmla="*/ 195 w 203"/>
                <a:gd name="T5" fmla="*/ 33 h 302"/>
                <a:gd name="T6" fmla="*/ 203 w 203"/>
                <a:gd name="T7" fmla="*/ 53 h 302"/>
                <a:gd name="T8" fmla="*/ 187 w 203"/>
                <a:gd name="T9" fmla="*/ 84 h 302"/>
                <a:gd name="T10" fmla="*/ 18 w 203"/>
                <a:gd name="T11" fmla="*/ 302 h 302"/>
                <a:gd name="T12" fmla="*/ 26 w 203"/>
                <a:gd name="T13" fmla="*/ 271 h 302"/>
                <a:gd name="T14" fmla="*/ 18 w 203"/>
                <a:gd name="T15" fmla="*/ 250 h 302"/>
                <a:gd name="T16" fmla="*/ 0 w 203"/>
                <a:gd name="T17" fmla="*/ 240 h 302"/>
                <a:gd name="T18" fmla="*/ 32 w 203"/>
                <a:gd name="T19" fmla="*/ 197 h 302"/>
                <a:gd name="T20" fmla="*/ 57 w 203"/>
                <a:gd name="T21" fmla="*/ 220 h 302"/>
                <a:gd name="T22" fmla="*/ 162 w 203"/>
                <a:gd name="T23" fmla="*/ 84 h 302"/>
                <a:gd name="T24" fmla="*/ 162 w 203"/>
                <a:gd name="T25" fmla="*/ 53 h 302"/>
                <a:gd name="T26" fmla="*/ 146 w 203"/>
                <a:gd name="T27" fmla="*/ 43 h 302"/>
                <a:gd name="T28" fmla="*/ 162 w 203"/>
                <a:gd name="T29" fmla="*/ 0 h 302"/>
                <a:gd name="T30" fmla="*/ 162 w 203"/>
                <a:gd name="T3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302">
                  <a:moveTo>
                    <a:pt x="162" y="0"/>
                  </a:moveTo>
                  <a:lnTo>
                    <a:pt x="187" y="11"/>
                  </a:lnTo>
                  <a:lnTo>
                    <a:pt x="195" y="33"/>
                  </a:lnTo>
                  <a:lnTo>
                    <a:pt x="203" y="53"/>
                  </a:lnTo>
                  <a:lnTo>
                    <a:pt x="187" y="84"/>
                  </a:lnTo>
                  <a:lnTo>
                    <a:pt x="18" y="302"/>
                  </a:lnTo>
                  <a:lnTo>
                    <a:pt x="26" y="271"/>
                  </a:lnTo>
                  <a:lnTo>
                    <a:pt x="18" y="250"/>
                  </a:lnTo>
                  <a:lnTo>
                    <a:pt x="0" y="240"/>
                  </a:lnTo>
                  <a:lnTo>
                    <a:pt x="32" y="197"/>
                  </a:lnTo>
                  <a:lnTo>
                    <a:pt x="57" y="220"/>
                  </a:lnTo>
                  <a:lnTo>
                    <a:pt x="162" y="84"/>
                  </a:lnTo>
                  <a:lnTo>
                    <a:pt x="162" y="53"/>
                  </a:lnTo>
                  <a:lnTo>
                    <a:pt x="146" y="43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EE9E568-96E3-D115-C015-716524C0D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2410"/>
              <a:ext cx="105" cy="280"/>
            </a:xfrm>
            <a:custGeom>
              <a:avLst/>
              <a:gdLst>
                <a:gd name="T0" fmla="*/ 105 w 105"/>
                <a:gd name="T1" fmla="*/ 10 h 280"/>
                <a:gd name="T2" fmla="*/ 105 w 105"/>
                <a:gd name="T3" fmla="*/ 51 h 280"/>
                <a:gd name="T4" fmla="*/ 90 w 105"/>
                <a:gd name="T5" fmla="*/ 93 h 280"/>
                <a:gd name="T6" fmla="*/ 82 w 105"/>
                <a:gd name="T7" fmla="*/ 135 h 280"/>
                <a:gd name="T8" fmla="*/ 73 w 105"/>
                <a:gd name="T9" fmla="*/ 187 h 280"/>
                <a:gd name="T10" fmla="*/ 82 w 105"/>
                <a:gd name="T11" fmla="*/ 228 h 280"/>
                <a:gd name="T12" fmla="*/ 82 w 105"/>
                <a:gd name="T13" fmla="*/ 237 h 280"/>
                <a:gd name="T14" fmla="*/ 90 w 105"/>
                <a:gd name="T15" fmla="*/ 280 h 280"/>
                <a:gd name="T16" fmla="*/ 73 w 105"/>
                <a:gd name="T17" fmla="*/ 280 h 280"/>
                <a:gd name="T18" fmla="*/ 65 w 105"/>
                <a:gd name="T19" fmla="*/ 228 h 280"/>
                <a:gd name="T20" fmla="*/ 65 w 105"/>
                <a:gd name="T21" fmla="*/ 207 h 280"/>
                <a:gd name="T22" fmla="*/ 73 w 105"/>
                <a:gd name="T23" fmla="*/ 176 h 280"/>
                <a:gd name="T24" fmla="*/ 82 w 105"/>
                <a:gd name="T25" fmla="*/ 135 h 280"/>
                <a:gd name="T26" fmla="*/ 82 w 105"/>
                <a:gd name="T27" fmla="*/ 93 h 280"/>
                <a:gd name="T28" fmla="*/ 98 w 105"/>
                <a:gd name="T29" fmla="*/ 31 h 280"/>
                <a:gd name="T30" fmla="*/ 82 w 105"/>
                <a:gd name="T31" fmla="*/ 20 h 280"/>
                <a:gd name="T32" fmla="*/ 41 w 105"/>
                <a:gd name="T33" fmla="*/ 20 h 280"/>
                <a:gd name="T34" fmla="*/ 0 w 105"/>
                <a:gd name="T35" fmla="*/ 61 h 280"/>
                <a:gd name="T36" fmla="*/ 48 w 105"/>
                <a:gd name="T37" fmla="*/ 0 h 280"/>
                <a:gd name="T38" fmla="*/ 105 w 105"/>
                <a:gd name="T39" fmla="*/ 10 h 280"/>
                <a:gd name="T40" fmla="*/ 105 w 105"/>
                <a:gd name="T4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80">
                  <a:moveTo>
                    <a:pt x="105" y="10"/>
                  </a:moveTo>
                  <a:lnTo>
                    <a:pt x="105" y="51"/>
                  </a:lnTo>
                  <a:lnTo>
                    <a:pt x="90" y="93"/>
                  </a:lnTo>
                  <a:lnTo>
                    <a:pt x="82" y="135"/>
                  </a:lnTo>
                  <a:lnTo>
                    <a:pt x="73" y="187"/>
                  </a:lnTo>
                  <a:lnTo>
                    <a:pt x="82" y="228"/>
                  </a:lnTo>
                  <a:lnTo>
                    <a:pt x="82" y="237"/>
                  </a:lnTo>
                  <a:lnTo>
                    <a:pt x="90" y="280"/>
                  </a:lnTo>
                  <a:lnTo>
                    <a:pt x="73" y="280"/>
                  </a:lnTo>
                  <a:lnTo>
                    <a:pt x="65" y="228"/>
                  </a:lnTo>
                  <a:lnTo>
                    <a:pt x="65" y="207"/>
                  </a:lnTo>
                  <a:lnTo>
                    <a:pt x="73" y="176"/>
                  </a:lnTo>
                  <a:lnTo>
                    <a:pt x="82" y="135"/>
                  </a:lnTo>
                  <a:lnTo>
                    <a:pt x="82" y="93"/>
                  </a:lnTo>
                  <a:lnTo>
                    <a:pt x="98" y="31"/>
                  </a:lnTo>
                  <a:lnTo>
                    <a:pt x="82" y="20"/>
                  </a:lnTo>
                  <a:lnTo>
                    <a:pt x="41" y="20"/>
                  </a:lnTo>
                  <a:lnTo>
                    <a:pt x="0" y="61"/>
                  </a:lnTo>
                  <a:lnTo>
                    <a:pt x="48" y="0"/>
                  </a:lnTo>
                  <a:lnTo>
                    <a:pt x="105" y="10"/>
                  </a:lnTo>
                  <a:lnTo>
                    <a:pt x="10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C293B99-42F8-4001-FAD8-BF770E21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357"/>
              <a:ext cx="82" cy="53"/>
            </a:xfrm>
            <a:custGeom>
              <a:avLst/>
              <a:gdLst>
                <a:gd name="T0" fmla="*/ 0 w 82"/>
                <a:gd name="T1" fmla="*/ 53 h 53"/>
                <a:gd name="T2" fmla="*/ 82 w 82"/>
                <a:gd name="T3" fmla="*/ 0 h 53"/>
                <a:gd name="T4" fmla="*/ 82 w 82"/>
                <a:gd name="T5" fmla="*/ 30 h 53"/>
                <a:gd name="T6" fmla="*/ 0 w 82"/>
                <a:gd name="T7" fmla="*/ 53 h 53"/>
                <a:gd name="T8" fmla="*/ 0 w 82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3">
                  <a:moveTo>
                    <a:pt x="0" y="53"/>
                  </a:moveTo>
                  <a:lnTo>
                    <a:pt x="82" y="0"/>
                  </a:lnTo>
                  <a:lnTo>
                    <a:pt x="82" y="3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A39AE67A-F107-061C-1734-79BE89F0A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" y="2586"/>
              <a:ext cx="711" cy="135"/>
            </a:xfrm>
            <a:custGeom>
              <a:avLst/>
              <a:gdLst>
                <a:gd name="T0" fmla="*/ 0 w 711"/>
                <a:gd name="T1" fmla="*/ 73 h 135"/>
                <a:gd name="T2" fmla="*/ 113 w 711"/>
                <a:gd name="T3" fmla="*/ 93 h 135"/>
                <a:gd name="T4" fmla="*/ 251 w 711"/>
                <a:gd name="T5" fmla="*/ 104 h 135"/>
                <a:gd name="T6" fmla="*/ 412 w 711"/>
                <a:gd name="T7" fmla="*/ 93 h 135"/>
                <a:gd name="T8" fmla="*/ 517 w 711"/>
                <a:gd name="T9" fmla="*/ 73 h 135"/>
                <a:gd name="T10" fmla="*/ 597 w 711"/>
                <a:gd name="T11" fmla="*/ 52 h 135"/>
                <a:gd name="T12" fmla="*/ 654 w 711"/>
                <a:gd name="T13" fmla="*/ 31 h 135"/>
                <a:gd name="T14" fmla="*/ 711 w 711"/>
                <a:gd name="T15" fmla="*/ 0 h 135"/>
                <a:gd name="T16" fmla="*/ 590 w 711"/>
                <a:gd name="T17" fmla="*/ 135 h 135"/>
                <a:gd name="T18" fmla="*/ 646 w 711"/>
                <a:gd name="T19" fmla="*/ 41 h 135"/>
                <a:gd name="T20" fmla="*/ 542 w 711"/>
                <a:gd name="T21" fmla="*/ 84 h 135"/>
                <a:gd name="T22" fmla="*/ 395 w 711"/>
                <a:gd name="T23" fmla="*/ 114 h 135"/>
                <a:gd name="T24" fmla="*/ 251 w 711"/>
                <a:gd name="T25" fmla="*/ 124 h 135"/>
                <a:gd name="T26" fmla="*/ 113 w 711"/>
                <a:gd name="T27" fmla="*/ 104 h 135"/>
                <a:gd name="T28" fmla="*/ 0 w 711"/>
                <a:gd name="T29" fmla="*/ 73 h 135"/>
                <a:gd name="T30" fmla="*/ 0 w 711"/>
                <a:gd name="T31" fmla="*/ 7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1" h="135">
                  <a:moveTo>
                    <a:pt x="0" y="73"/>
                  </a:moveTo>
                  <a:lnTo>
                    <a:pt x="113" y="93"/>
                  </a:lnTo>
                  <a:lnTo>
                    <a:pt x="251" y="104"/>
                  </a:lnTo>
                  <a:lnTo>
                    <a:pt x="412" y="93"/>
                  </a:lnTo>
                  <a:lnTo>
                    <a:pt x="517" y="73"/>
                  </a:lnTo>
                  <a:lnTo>
                    <a:pt x="597" y="52"/>
                  </a:lnTo>
                  <a:lnTo>
                    <a:pt x="654" y="31"/>
                  </a:lnTo>
                  <a:lnTo>
                    <a:pt x="711" y="0"/>
                  </a:lnTo>
                  <a:lnTo>
                    <a:pt x="590" y="135"/>
                  </a:lnTo>
                  <a:lnTo>
                    <a:pt x="646" y="41"/>
                  </a:lnTo>
                  <a:lnTo>
                    <a:pt x="542" y="84"/>
                  </a:lnTo>
                  <a:lnTo>
                    <a:pt x="395" y="114"/>
                  </a:lnTo>
                  <a:lnTo>
                    <a:pt x="251" y="124"/>
                  </a:lnTo>
                  <a:lnTo>
                    <a:pt x="113" y="104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B7C9343-8B39-AAC0-EEE2-6082E9435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243"/>
              <a:ext cx="138" cy="155"/>
            </a:xfrm>
            <a:custGeom>
              <a:avLst/>
              <a:gdLst>
                <a:gd name="T0" fmla="*/ 0 w 138"/>
                <a:gd name="T1" fmla="*/ 74 h 155"/>
                <a:gd name="T2" fmla="*/ 33 w 138"/>
                <a:gd name="T3" fmla="*/ 20 h 155"/>
                <a:gd name="T4" fmla="*/ 57 w 138"/>
                <a:gd name="T5" fmla="*/ 0 h 155"/>
                <a:gd name="T6" fmla="*/ 90 w 138"/>
                <a:gd name="T7" fmla="*/ 0 h 155"/>
                <a:gd name="T8" fmla="*/ 106 w 138"/>
                <a:gd name="T9" fmla="*/ 31 h 155"/>
                <a:gd name="T10" fmla="*/ 138 w 138"/>
                <a:gd name="T11" fmla="*/ 62 h 155"/>
                <a:gd name="T12" fmla="*/ 138 w 138"/>
                <a:gd name="T13" fmla="*/ 104 h 155"/>
                <a:gd name="T14" fmla="*/ 113 w 138"/>
                <a:gd name="T15" fmla="*/ 144 h 155"/>
                <a:gd name="T16" fmla="*/ 73 w 138"/>
                <a:gd name="T17" fmla="*/ 155 h 155"/>
                <a:gd name="T18" fmla="*/ 25 w 138"/>
                <a:gd name="T19" fmla="*/ 155 h 155"/>
                <a:gd name="T20" fmla="*/ 17 w 138"/>
                <a:gd name="T21" fmla="*/ 135 h 155"/>
                <a:gd name="T22" fmla="*/ 57 w 138"/>
                <a:gd name="T23" fmla="*/ 124 h 155"/>
                <a:gd name="T24" fmla="*/ 73 w 138"/>
                <a:gd name="T25" fmla="*/ 104 h 155"/>
                <a:gd name="T26" fmla="*/ 90 w 138"/>
                <a:gd name="T27" fmla="*/ 74 h 155"/>
                <a:gd name="T28" fmla="*/ 90 w 138"/>
                <a:gd name="T29" fmla="*/ 42 h 155"/>
                <a:gd name="T30" fmla="*/ 82 w 138"/>
                <a:gd name="T31" fmla="*/ 20 h 155"/>
                <a:gd name="T32" fmla="*/ 65 w 138"/>
                <a:gd name="T33" fmla="*/ 11 h 155"/>
                <a:gd name="T34" fmla="*/ 41 w 138"/>
                <a:gd name="T35" fmla="*/ 42 h 155"/>
                <a:gd name="T36" fmla="*/ 0 w 138"/>
                <a:gd name="T37" fmla="*/ 74 h 155"/>
                <a:gd name="T38" fmla="*/ 0 w 138"/>
                <a:gd name="T39" fmla="*/ 7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155">
                  <a:moveTo>
                    <a:pt x="0" y="74"/>
                  </a:moveTo>
                  <a:lnTo>
                    <a:pt x="33" y="20"/>
                  </a:lnTo>
                  <a:lnTo>
                    <a:pt x="57" y="0"/>
                  </a:lnTo>
                  <a:lnTo>
                    <a:pt x="90" y="0"/>
                  </a:lnTo>
                  <a:lnTo>
                    <a:pt x="106" y="31"/>
                  </a:lnTo>
                  <a:lnTo>
                    <a:pt x="138" y="62"/>
                  </a:lnTo>
                  <a:lnTo>
                    <a:pt x="138" y="104"/>
                  </a:lnTo>
                  <a:lnTo>
                    <a:pt x="113" y="144"/>
                  </a:lnTo>
                  <a:lnTo>
                    <a:pt x="73" y="155"/>
                  </a:lnTo>
                  <a:lnTo>
                    <a:pt x="25" y="155"/>
                  </a:lnTo>
                  <a:lnTo>
                    <a:pt x="17" y="135"/>
                  </a:lnTo>
                  <a:lnTo>
                    <a:pt x="57" y="124"/>
                  </a:lnTo>
                  <a:lnTo>
                    <a:pt x="73" y="104"/>
                  </a:lnTo>
                  <a:lnTo>
                    <a:pt x="90" y="74"/>
                  </a:lnTo>
                  <a:lnTo>
                    <a:pt x="90" y="42"/>
                  </a:lnTo>
                  <a:lnTo>
                    <a:pt x="82" y="20"/>
                  </a:lnTo>
                  <a:lnTo>
                    <a:pt x="65" y="11"/>
                  </a:lnTo>
                  <a:lnTo>
                    <a:pt x="41" y="4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3506673C-7436-F990-F86F-F7FCC8FC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1881"/>
              <a:ext cx="775" cy="1058"/>
            </a:xfrm>
            <a:custGeom>
              <a:avLst/>
              <a:gdLst>
                <a:gd name="T0" fmla="*/ 106 w 775"/>
                <a:gd name="T1" fmla="*/ 342 h 1058"/>
                <a:gd name="T2" fmla="*/ 146 w 775"/>
                <a:gd name="T3" fmla="*/ 258 h 1058"/>
                <a:gd name="T4" fmla="*/ 162 w 775"/>
                <a:gd name="T5" fmla="*/ 196 h 1058"/>
                <a:gd name="T6" fmla="*/ 170 w 775"/>
                <a:gd name="T7" fmla="*/ 144 h 1058"/>
                <a:gd name="T8" fmla="*/ 323 w 775"/>
                <a:gd name="T9" fmla="*/ 144 h 1058"/>
                <a:gd name="T10" fmla="*/ 510 w 775"/>
                <a:gd name="T11" fmla="*/ 93 h 1058"/>
                <a:gd name="T12" fmla="*/ 622 w 775"/>
                <a:gd name="T13" fmla="*/ 40 h 1058"/>
                <a:gd name="T14" fmla="*/ 687 w 775"/>
                <a:gd name="T15" fmla="*/ 0 h 1058"/>
                <a:gd name="T16" fmla="*/ 670 w 775"/>
                <a:gd name="T17" fmla="*/ 93 h 1058"/>
                <a:gd name="T18" fmla="*/ 760 w 775"/>
                <a:gd name="T19" fmla="*/ 82 h 1058"/>
                <a:gd name="T20" fmla="*/ 678 w 775"/>
                <a:gd name="T21" fmla="*/ 206 h 1058"/>
                <a:gd name="T22" fmla="*/ 775 w 775"/>
                <a:gd name="T23" fmla="*/ 228 h 1058"/>
                <a:gd name="T24" fmla="*/ 654 w 775"/>
                <a:gd name="T25" fmla="*/ 320 h 1058"/>
                <a:gd name="T26" fmla="*/ 565 w 775"/>
                <a:gd name="T27" fmla="*/ 424 h 1058"/>
                <a:gd name="T28" fmla="*/ 500 w 775"/>
                <a:gd name="T29" fmla="*/ 549 h 1058"/>
                <a:gd name="T30" fmla="*/ 445 w 775"/>
                <a:gd name="T31" fmla="*/ 705 h 1058"/>
                <a:gd name="T32" fmla="*/ 413 w 775"/>
                <a:gd name="T33" fmla="*/ 819 h 1058"/>
                <a:gd name="T34" fmla="*/ 380 w 775"/>
                <a:gd name="T35" fmla="*/ 923 h 1058"/>
                <a:gd name="T36" fmla="*/ 428 w 775"/>
                <a:gd name="T37" fmla="*/ 757 h 1058"/>
                <a:gd name="T38" fmla="*/ 461 w 775"/>
                <a:gd name="T39" fmla="*/ 632 h 1058"/>
                <a:gd name="T40" fmla="*/ 510 w 775"/>
                <a:gd name="T41" fmla="*/ 529 h 1058"/>
                <a:gd name="T42" fmla="*/ 396 w 775"/>
                <a:gd name="T43" fmla="*/ 778 h 1058"/>
                <a:gd name="T44" fmla="*/ 356 w 775"/>
                <a:gd name="T45" fmla="*/ 913 h 1058"/>
                <a:gd name="T46" fmla="*/ 348 w 775"/>
                <a:gd name="T47" fmla="*/ 1037 h 1058"/>
                <a:gd name="T48" fmla="*/ 323 w 775"/>
                <a:gd name="T49" fmla="*/ 1016 h 1058"/>
                <a:gd name="T50" fmla="*/ 306 w 775"/>
                <a:gd name="T51" fmla="*/ 1058 h 1058"/>
                <a:gd name="T52" fmla="*/ 202 w 775"/>
                <a:gd name="T53" fmla="*/ 985 h 1058"/>
                <a:gd name="T54" fmla="*/ 16 w 775"/>
                <a:gd name="T55" fmla="*/ 881 h 1058"/>
                <a:gd name="T56" fmla="*/ 291 w 775"/>
                <a:gd name="T57" fmla="*/ 1016 h 1058"/>
                <a:gd name="T58" fmla="*/ 9 w 775"/>
                <a:gd name="T59" fmla="*/ 850 h 1058"/>
                <a:gd name="T60" fmla="*/ 306 w 775"/>
                <a:gd name="T61" fmla="*/ 985 h 1058"/>
                <a:gd name="T62" fmla="*/ 331 w 775"/>
                <a:gd name="T63" fmla="*/ 881 h 1058"/>
                <a:gd name="T64" fmla="*/ 356 w 775"/>
                <a:gd name="T65" fmla="*/ 819 h 1058"/>
                <a:gd name="T66" fmla="*/ 371 w 775"/>
                <a:gd name="T67" fmla="*/ 766 h 1058"/>
                <a:gd name="T68" fmla="*/ 323 w 775"/>
                <a:gd name="T69" fmla="*/ 850 h 1058"/>
                <a:gd name="T70" fmla="*/ 266 w 775"/>
                <a:gd name="T71" fmla="*/ 913 h 1058"/>
                <a:gd name="T72" fmla="*/ 244 w 775"/>
                <a:gd name="T73" fmla="*/ 933 h 1058"/>
                <a:gd name="T74" fmla="*/ 0 w 775"/>
                <a:gd name="T75" fmla="*/ 840 h 1058"/>
                <a:gd name="T76" fmla="*/ 211 w 775"/>
                <a:gd name="T77" fmla="*/ 881 h 1058"/>
                <a:gd name="T78" fmla="*/ 323 w 775"/>
                <a:gd name="T79" fmla="*/ 798 h 1058"/>
                <a:gd name="T80" fmla="*/ 396 w 775"/>
                <a:gd name="T81" fmla="*/ 694 h 1058"/>
                <a:gd name="T82" fmla="*/ 445 w 775"/>
                <a:gd name="T83" fmla="*/ 612 h 1058"/>
                <a:gd name="T84" fmla="*/ 500 w 775"/>
                <a:gd name="T85" fmla="*/ 497 h 1058"/>
                <a:gd name="T86" fmla="*/ 557 w 775"/>
                <a:gd name="T87" fmla="*/ 393 h 1058"/>
                <a:gd name="T88" fmla="*/ 590 w 775"/>
                <a:gd name="T89" fmla="*/ 280 h 1058"/>
                <a:gd name="T90" fmla="*/ 614 w 775"/>
                <a:gd name="T91" fmla="*/ 280 h 1058"/>
                <a:gd name="T92" fmla="*/ 712 w 775"/>
                <a:gd name="T93" fmla="*/ 113 h 1058"/>
                <a:gd name="T94" fmla="*/ 687 w 775"/>
                <a:gd name="T95" fmla="*/ 113 h 1058"/>
                <a:gd name="T96" fmla="*/ 597 w 775"/>
                <a:gd name="T97" fmla="*/ 258 h 1058"/>
                <a:gd name="T98" fmla="*/ 662 w 775"/>
                <a:gd name="T99" fmla="*/ 40 h 1058"/>
                <a:gd name="T100" fmla="*/ 478 w 775"/>
                <a:gd name="T101" fmla="*/ 113 h 1058"/>
                <a:gd name="T102" fmla="*/ 339 w 775"/>
                <a:gd name="T103" fmla="*/ 144 h 1058"/>
                <a:gd name="T104" fmla="*/ 185 w 775"/>
                <a:gd name="T105" fmla="*/ 156 h 1058"/>
                <a:gd name="T106" fmla="*/ 106 w 775"/>
                <a:gd name="T107" fmla="*/ 342 h 1058"/>
                <a:gd name="T108" fmla="*/ 106 w 775"/>
                <a:gd name="T109" fmla="*/ 3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5" h="1058">
                  <a:moveTo>
                    <a:pt x="106" y="342"/>
                  </a:moveTo>
                  <a:lnTo>
                    <a:pt x="146" y="258"/>
                  </a:lnTo>
                  <a:lnTo>
                    <a:pt x="162" y="196"/>
                  </a:lnTo>
                  <a:lnTo>
                    <a:pt x="170" y="144"/>
                  </a:lnTo>
                  <a:lnTo>
                    <a:pt x="323" y="144"/>
                  </a:lnTo>
                  <a:lnTo>
                    <a:pt x="510" y="93"/>
                  </a:lnTo>
                  <a:lnTo>
                    <a:pt x="622" y="40"/>
                  </a:lnTo>
                  <a:lnTo>
                    <a:pt x="687" y="0"/>
                  </a:lnTo>
                  <a:lnTo>
                    <a:pt x="670" y="93"/>
                  </a:lnTo>
                  <a:lnTo>
                    <a:pt x="760" y="82"/>
                  </a:lnTo>
                  <a:lnTo>
                    <a:pt x="678" y="206"/>
                  </a:lnTo>
                  <a:lnTo>
                    <a:pt x="775" y="228"/>
                  </a:lnTo>
                  <a:lnTo>
                    <a:pt x="654" y="320"/>
                  </a:lnTo>
                  <a:lnTo>
                    <a:pt x="565" y="424"/>
                  </a:lnTo>
                  <a:lnTo>
                    <a:pt x="500" y="549"/>
                  </a:lnTo>
                  <a:lnTo>
                    <a:pt x="445" y="705"/>
                  </a:lnTo>
                  <a:lnTo>
                    <a:pt x="413" y="819"/>
                  </a:lnTo>
                  <a:lnTo>
                    <a:pt x="380" y="923"/>
                  </a:lnTo>
                  <a:lnTo>
                    <a:pt x="428" y="757"/>
                  </a:lnTo>
                  <a:lnTo>
                    <a:pt x="461" y="632"/>
                  </a:lnTo>
                  <a:lnTo>
                    <a:pt x="510" y="529"/>
                  </a:lnTo>
                  <a:lnTo>
                    <a:pt x="396" y="778"/>
                  </a:lnTo>
                  <a:lnTo>
                    <a:pt x="356" y="913"/>
                  </a:lnTo>
                  <a:lnTo>
                    <a:pt x="348" y="1037"/>
                  </a:lnTo>
                  <a:lnTo>
                    <a:pt x="323" y="1016"/>
                  </a:lnTo>
                  <a:lnTo>
                    <a:pt x="306" y="1058"/>
                  </a:lnTo>
                  <a:lnTo>
                    <a:pt x="202" y="985"/>
                  </a:lnTo>
                  <a:lnTo>
                    <a:pt x="16" y="881"/>
                  </a:lnTo>
                  <a:lnTo>
                    <a:pt x="291" y="1016"/>
                  </a:lnTo>
                  <a:lnTo>
                    <a:pt x="9" y="850"/>
                  </a:lnTo>
                  <a:lnTo>
                    <a:pt x="306" y="985"/>
                  </a:lnTo>
                  <a:lnTo>
                    <a:pt x="331" y="881"/>
                  </a:lnTo>
                  <a:lnTo>
                    <a:pt x="356" y="819"/>
                  </a:lnTo>
                  <a:lnTo>
                    <a:pt x="371" y="766"/>
                  </a:lnTo>
                  <a:lnTo>
                    <a:pt x="323" y="850"/>
                  </a:lnTo>
                  <a:lnTo>
                    <a:pt x="266" y="913"/>
                  </a:lnTo>
                  <a:lnTo>
                    <a:pt x="244" y="933"/>
                  </a:lnTo>
                  <a:lnTo>
                    <a:pt x="0" y="840"/>
                  </a:lnTo>
                  <a:lnTo>
                    <a:pt x="211" y="881"/>
                  </a:lnTo>
                  <a:lnTo>
                    <a:pt x="323" y="798"/>
                  </a:lnTo>
                  <a:lnTo>
                    <a:pt x="396" y="694"/>
                  </a:lnTo>
                  <a:lnTo>
                    <a:pt x="445" y="612"/>
                  </a:lnTo>
                  <a:lnTo>
                    <a:pt x="500" y="497"/>
                  </a:lnTo>
                  <a:lnTo>
                    <a:pt x="557" y="393"/>
                  </a:lnTo>
                  <a:lnTo>
                    <a:pt x="590" y="280"/>
                  </a:lnTo>
                  <a:lnTo>
                    <a:pt x="614" y="280"/>
                  </a:lnTo>
                  <a:lnTo>
                    <a:pt x="712" y="113"/>
                  </a:lnTo>
                  <a:lnTo>
                    <a:pt x="687" y="113"/>
                  </a:lnTo>
                  <a:lnTo>
                    <a:pt x="597" y="258"/>
                  </a:lnTo>
                  <a:lnTo>
                    <a:pt x="662" y="40"/>
                  </a:lnTo>
                  <a:lnTo>
                    <a:pt x="478" y="113"/>
                  </a:lnTo>
                  <a:lnTo>
                    <a:pt x="339" y="144"/>
                  </a:lnTo>
                  <a:lnTo>
                    <a:pt x="185" y="156"/>
                  </a:lnTo>
                  <a:lnTo>
                    <a:pt x="106" y="342"/>
                  </a:lnTo>
                  <a:lnTo>
                    <a:pt x="106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D97C8F9-535C-EC23-B0D3-01F810FE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" y="2752"/>
              <a:ext cx="815" cy="394"/>
            </a:xfrm>
            <a:custGeom>
              <a:avLst/>
              <a:gdLst>
                <a:gd name="T0" fmla="*/ 774 w 815"/>
                <a:gd name="T1" fmla="*/ 52 h 394"/>
                <a:gd name="T2" fmla="*/ 791 w 815"/>
                <a:gd name="T3" fmla="*/ 155 h 394"/>
                <a:gd name="T4" fmla="*/ 815 w 815"/>
                <a:gd name="T5" fmla="*/ 301 h 394"/>
                <a:gd name="T6" fmla="*/ 677 w 815"/>
                <a:gd name="T7" fmla="*/ 342 h 394"/>
                <a:gd name="T8" fmla="*/ 669 w 815"/>
                <a:gd name="T9" fmla="*/ 394 h 394"/>
                <a:gd name="T10" fmla="*/ 661 w 815"/>
                <a:gd name="T11" fmla="*/ 384 h 394"/>
                <a:gd name="T12" fmla="*/ 661 w 815"/>
                <a:gd name="T13" fmla="*/ 187 h 394"/>
                <a:gd name="T14" fmla="*/ 0 w 815"/>
                <a:gd name="T15" fmla="*/ 187 h 394"/>
                <a:gd name="T16" fmla="*/ 0 w 815"/>
                <a:gd name="T17" fmla="*/ 155 h 394"/>
                <a:gd name="T18" fmla="*/ 669 w 815"/>
                <a:gd name="T19" fmla="*/ 145 h 394"/>
                <a:gd name="T20" fmla="*/ 613 w 815"/>
                <a:gd name="T21" fmla="*/ 125 h 394"/>
                <a:gd name="T22" fmla="*/ 742 w 815"/>
                <a:gd name="T23" fmla="*/ 104 h 394"/>
                <a:gd name="T24" fmla="*/ 653 w 815"/>
                <a:gd name="T25" fmla="*/ 104 h 394"/>
                <a:gd name="T26" fmla="*/ 734 w 815"/>
                <a:gd name="T27" fmla="*/ 62 h 394"/>
                <a:gd name="T28" fmla="*/ 620 w 815"/>
                <a:gd name="T29" fmla="*/ 62 h 394"/>
                <a:gd name="T30" fmla="*/ 701 w 815"/>
                <a:gd name="T31" fmla="*/ 0 h 394"/>
                <a:gd name="T32" fmla="*/ 774 w 815"/>
                <a:gd name="T33" fmla="*/ 52 h 394"/>
                <a:gd name="T34" fmla="*/ 774 w 815"/>
                <a:gd name="T35" fmla="*/ 5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394">
                  <a:moveTo>
                    <a:pt x="774" y="52"/>
                  </a:moveTo>
                  <a:lnTo>
                    <a:pt x="791" y="155"/>
                  </a:lnTo>
                  <a:lnTo>
                    <a:pt x="815" y="301"/>
                  </a:lnTo>
                  <a:lnTo>
                    <a:pt x="677" y="342"/>
                  </a:lnTo>
                  <a:lnTo>
                    <a:pt x="669" y="394"/>
                  </a:lnTo>
                  <a:lnTo>
                    <a:pt x="661" y="384"/>
                  </a:lnTo>
                  <a:lnTo>
                    <a:pt x="661" y="187"/>
                  </a:lnTo>
                  <a:lnTo>
                    <a:pt x="0" y="187"/>
                  </a:lnTo>
                  <a:lnTo>
                    <a:pt x="0" y="155"/>
                  </a:lnTo>
                  <a:lnTo>
                    <a:pt x="669" y="145"/>
                  </a:lnTo>
                  <a:lnTo>
                    <a:pt x="613" y="125"/>
                  </a:lnTo>
                  <a:lnTo>
                    <a:pt x="742" y="104"/>
                  </a:lnTo>
                  <a:lnTo>
                    <a:pt x="653" y="104"/>
                  </a:lnTo>
                  <a:lnTo>
                    <a:pt x="734" y="62"/>
                  </a:lnTo>
                  <a:lnTo>
                    <a:pt x="620" y="62"/>
                  </a:lnTo>
                  <a:lnTo>
                    <a:pt x="701" y="0"/>
                  </a:lnTo>
                  <a:lnTo>
                    <a:pt x="774" y="52"/>
                  </a:lnTo>
                  <a:lnTo>
                    <a:pt x="77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C783389-9B07-26DC-209F-4CB8BE78A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679"/>
              <a:ext cx="785" cy="104"/>
            </a:xfrm>
            <a:custGeom>
              <a:avLst/>
              <a:gdLst>
                <a:gd name="T0" fmla="*/ 40 w 785"/>
                <a:gd name="T1" fmla="*/ 31 h 104"/>
                <a:gd name="T2" fmla="*/ 292 w 785"/>
                <a:gd name="T3" fmla="*/ 52 h 104"/>
                <a:gd name="T4" fmla="*/ 477 w 785"/>
                <a:gd name="T5" fmla="*/ 52 h 104"/>
                <a:gd name="T6" fmla="*/ 607 w 785"/>
                <a:gd name="T7" fmla="*/ 42 h 104"/>
                <a:gd name="T8" fmla="*/ 735 w 785"/>
                <a:gd name="T9" fmla="*/ 11 h 104"/>
                <a:gd name="T10" fmla="*/ 785 w 785"/>
                <a:gd name="T11" fmla="*/ 0 h 104"/>
                <a:gd name="T12" fmla="*/ 735 w 785"/>
                <a:gd name="T13" fmla="*/ 31 h 104"/>
                <a:gd name="T14" fmla="*/ 566 w 785"/>
                <a:gd name="T15" fmla="*/ 62 h 104"/>
                <a:gd name="T16" fmla="*/ 348 w 785"/>
                <a:gd name="T17" fmla="*/ 73 h 104"/>
                <a:gd name="T18" fmla="*/ 703 w 785"/>
                <a:gd name="T19" fmla="*/ 73 h 104"/>
                <a:gd name="T20" fmla="*/ 372 w 785"/>
                <a:gd name="T21" fmla="*/ 94 h 104"/>
                <a:gd name="T22" fmla="*/ 162 w 785"/>
                <a:gd name="T23" fmla="*/ 94 h 104"/>
                <a:gd name="T24" fmla="*/ 0 w 785"/>
                <a:gd name="T25" fmla="*/ 104 h 104"/>
                <a:gd name="T26" fmla="*/ 252 w 785"/>
                <a:gd name="T27" fmla="*/ 73 h 104"/>
                <a:gd name="T28" fmla="*/ 40 w 785"/>
                <a:gd name="T29" fmla="*/ 31 h 104"/>
                <a:gd name="T30" fmla="*/ 40 w 785"/>
                <a:gd name="T31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5" h="104">
                  <a:moveTo>
                    <a:pt x="40" y="31"/>
                  </a:moveTo>
                  <a:lnTo>
                    <a:pt x="292" y="52"/>
                  </a:lnTo>
                  <a:lnTo>
                    <a:pt x="477" y="52"/>
                  </a:lnTo>
                  <a:lnTo>
                    <a:pt x="607" y="42"/>
                  </a:lnTo>
                  <a:lnTo>
                    <a:pt x="735" y="11"/>
                  </a:lnTo>
                  <a:lnTo>
                    <a:pt x="785" y="0"/>
                  </a:lnTo>
                  <a:lnTo>
                    <a:pt x="735" y="31"/>
                  </a:lnTo>
                  <a:lnTo>
                    <a:pt x="566" y="62"/>
                  </a:lnTo>
                  <a:lnTo>
                    <a:pt x="348" y="73"/>
                  </a:lnTo>
                  <a:lnTo>
                    <a:pt x="703" y="73"/>
                  </a:lnTo>
                  <a:lnTo>
                    <a:pt x="372" y="94"/>
                  </a:lnTo>
                  <a:lnTo>
                    <a:pt x="162" y="94"/>
                  </a:lnTo>
                  <a:lnTo>
                    <a:pt x="0" y="104"/>
                  </a:lnTo>
                  <a:lnTo>
                    <a:pt x="252" y="73"/>
                  </a:lnTo>
                  <a:lnTo>
                    <a:pt x="40" y="31"/>
                  </a:lnTo>
                  <a:lnTo>
                    <a:pt x="4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32ECAE60-9041-E024-BE38-E299FB8D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690"/>
              <a:ext cx="32" cy="260"/>
            </a:xfrm>
            <a:custGeom>
              <a:avLst/>
              <a:gdLst>
                <a:gd name="T0" fmla="*/ 32 w 32"/>
                <a:gd name="T1" fmla="*/ 0 h 260"/>
                <a:gd name="T2" fmla="*/ 32 w 32"/>
                <a:gd name="T3" fmla="*/ 260 h 260"/>
                <a:gd name="T4" fmla="*/ 0 w 32"/>
                <a:gd name="T5" fmla="*/ 260 h 260"/>
                <a:gd name="T6" fmla="*/ 0 w 32"/>
                <a:gd name="T7" fmla="*/ 62 h 260"/>
                <a:gd name="T8" fmla="*/ 32 w 32"/>
                <a:gd name="T9" fmla="*/ 0 h 260"/>
                <a:gd name="T10" fmla="*/ 32 w 32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60">
                  <a:moveTo>
                    <a:pt x="32" y="0"/>
                  </a:moveTo>
                  <a:lnTo>
                    <a:pt x="32" y="260"/>
                  </a:lnTo>
                  <a:lnTo>
                    <a:pt x="0" y="260"/>
                  </a:lnTo>
                  <a:lnTo>
                    <a:pt x="0" y="6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952B95A-3501-3510-34FC-9B8A3693A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2741"/>
              <a:ext cx="776" cy="1267"/>
            </a:xfrm>
            <a:custGeom>
              <a:avLst/>
              <a:gdLst>
                <a:gd name="T0" fmla="*/ 113 w 776"/>
                <a:gd name="T1" fmla="*/ 93 h 1267"/>
                <a:gd name="T2" fmla="*/ 130 w 776"/>
                <a:gd name="T3" fmla="*/ 198 h 1267"/>
                <a:gd name="T4" fmla="*/ 307 w 776"/>
                <a:gd name="T5" fmla="*/ 291 h 1267"/>
                <a:gd name="T6" fmla="*/ 502 w 776"/>
                <a:gd name="T7" fmla="*/ 374 h 1267"/>
                <a:gd name="T8" fmla="*/ 622 w 776"/>
                <a:gd name="T9" fmla="*/ 529 h 1267"/>
                <a:gd name="T10" fmla="*/ 615 w 776"/>
                <a:gd name="T11" fmla="*/ 706 h 1267"/>
                <a:gd name="T12" fmla="*/ 510 w 776"/>
                <a:gd name="T13" fmla="*/ 873 h 1267"/>
                <a:gd name="T14" fmla="*/ 332 w 776"/>
                <a:gd name="T15" fmla="*/ 987 h 1267"/>
                <a:gd name="T16" fmla="*/ 170 w 776"/>
                <a:gd name="T17" fmla="*/ 1061 h 1267"/>
                <a:gd name="T18" fmla="*/ 56 w 776"/>
                <a:gd name="T19" fmla="*/ 1152 h 1267"/>
                <a:gd name="T20" fmla="*/ 81 w 776"/>
                <a:gd name="T21" fmla="*/ 1215 h 1267"/>
                <a:gd name="T22" fmla="*/ 170 w 776"/>
                <a:gd name="T23" fmla="*/ 1185 h 1267"/>
                <a:gd name="T24" fmla="*/ 186 w 776"/>
                <a:gd name="T25" fmla="*/ 1101 h 1267"/>
                <a:gd name="T26" fmla="*/ 736 w 776"/>
                <a:gd name="T27" fmla="*/ 1225 h 1267"/>
                <a:gd name="T28" fmla="*/ 759 w 776"/>
                <a:gd name="T29" fmla="*/ 1267 h 1267"/>
                <a:gd name="T30" fmla="*/ 219 w 776"/>
                <a:gd name="T31" fmla="*/ 1235 h 1267"/>
                <a:gd name="T32" fmla="*/ 719 w 776"/>
                <a:gd name="T33" fmla="*/ 1205 h 1267"/>
                <a:gd name="T34" fmla="*/ 152 w 776"/>
                <a:gd name="T35" fmla="*/ 1215 h 1267"/>
                <a:gd name="T36" fmla="*/ 56 w 776"/>
                <a:gd name="T37" fmla="*/ 1247 h 1267"/>
                <a:gd name="T38" fmla="*/ 0 w 776"/>
                <a:gd name="T39" fmla="*/ 1205 h 1267"/>
                <a:gd name="T40" fmla="*/ 33 w 776"/>
                <a:gd name="T41" fmla="*/ 1132 h 1267"/>
                <a:gd name="T42" fmla="*/ 121 w 776"/>
                <a:gd name="T43" fmla="*/ 1081 h 1267"/>
                <a:gd name="T44" fmla="*/ 170 w 776"/>
                <a:gd name="T45" fmla="*/ 1029 h 1267"/>
                <a:gd name="T46" fmla="*/ 186 w 776"/>
                <a:gd name="T47" fmla="*/ 1007 h 1267"/>
                <a:gd name="T48" fmla="*/ 437 w 776"/>
                <a:gd name="T49" fmla="*/ 882 h 1267"/>
                <a:gd name="T50" fmla="*/ 502 w 776"/>
                <a:gd name="T51" fmla="*/ 831 h 1267"/>
                <a:gd name="T52" fmla="*/ 606 w 776"/>
                <a:gd name="T53" fmla="*/ 696 h 1267"/>
                <a:gd name="T54" fmla="*/ 590 w 776"/>
                <a:gd name="T55" fmla="*/ 602 h 1267"/>
                <a:gd name="T56" fmla="*/ 581 w 776"/>
                <a:gd name="T57" fmla="*/ 571 h 1267"/>
                <a:gd name="T58" fmla="*/ 542 w 776"/>
                <a:gd name="T59" fmla="*/ 458 h 1267"/>
                <a:gd name="T60" fmla="*/ 412 w 776"/>
                <a:gd name="T61" fmla="*/ 385 h 1267"/>
                <a:gd name="T62" fmla="*/ 388 w 776"/>
                <a:gd name="T63" fmla="*/ 374 h 1267"/>
                <a:gd name="T64" fmla="*/ 170 w 776"/>
                <a:gd name="T65" fmla="*/ 239 h 1267"/>
                <a:gd name="T66" fmla="*/ 177 w 776"/>
                <a:gd name="T67" fmla="*/ 291 h 1267"/>
                <a:gd name="T68" fmla="*/ 105 w 776"/>
                <a:gd name="T69" fmla="*/ 166 h 1267"/>
                <a:gd name="T70" fmla="*/ 121 w 776"/>
                <a:gd name="T71" fmla="*/ 42 h 1267"/>
                <a:gd name="T72" fmla="*/ 163 w 776"/>
                <a:gd name="T73" fmla="*/ 21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1267">
                  <a:moveTo>
                    <a:pt x="163" y="21"/>
                  </a:moveTo>
                  <a:lnTo>
                    <a:pt x="113" y="93"/>
                  </a:lnTo>
                  <a:lnTo>
                    <a:pt x="113" y="146"/>
                  </a:lnTo>
                  <a:lnTo>
                    <a:pt x="130" y="198"/>
                  </a:lnTo>
                  <a:lnTo>
                    <a:pt x="186" y="239"/>
                  </a:lnTo>
                  <a:lnTo>
                    <a:pt x="307" y="291"/>
                  </a:lnTo>
                  <a:lnTo>
                    <a:pt x="412" y="333"/>
                  </a:lnTo>
                  <a:lnTo>
                    <a:pt x="502" y="374"/>
                  </a:lnTo>
                  <a:lnTo>
                    <a:pt x="581" y="446"/>
                  </a:lnTo>
                  <a:lnTo>
                    <a:pt x="622" y="529"/>
                  </a:lnTo>
                  <a:lnTo>
                    <a:pt x="632" y="602"/>
                  </a:lnTo>
                  <a:lnTo>
                    <a:pt x="615" y="706"/>
                  </a:lnTo>
                  <a:lnTo>
                    <a:pt x="559" y="811"/>
                  </a:lnTo>
                  <a:lnTo>
                    <a:pt x="510" y="873"/>
                  </a:lnTo>
                  <a:lnTo>
                    <a:pt x="429" y="935"/>
                  </a:lnTo>
                  <a:lnTo>
                    <a:pt x="332" y="987"/>
                  </a:lnTo>
                  <a:lnTo>
                    <a:pt x="250" y="1029"/>
                  </a:lnTo>
                  <a:lnTo>
                    <a:pt x="170" y="1061"/>
                  </a:lnTo>
                  <a:lnTo>
                    <a:pt x="105" y="1101"/>
                  </a:lnTo>
                  <a:lnTo>
                    <a:pt x="56" y="1152"/>
                  </a:lnTo>
                  <a:lnTo>
                    <a:pt x="48" y="1194"/>
                  </a:lnTo>
                  <a:lnTo>
                    <a:pt x="81" y="1215"/>
                  </a:lnTo>
                  <a:lnTo>
                    <a:pt x="130" y="1205"/>
                  </a:lnTo>
                  <a:lnTo>
                    <a:pt x="170" y="1185"/>
                  </a:lnTo>
                  <a:lnTo>
                    <a:pt x="203" y="1185"/>
                  </a:lnTo>
                  <a:lnTo>
                    <a:pt x="186" y="1101"/>
                  </a:lnTo>
                  <a:lnTo>
                    <a:pt x="736" y="1101"/>
                  </a:lnTo>
                  <a:lnTo>
                    <a:pt x="736" y="1225"/>
                  </a:lnTo>
                  <a:lnTo>
                    <a:pt x="776" y="1247"/>
                  </a:lnTo>
                  <a:lnTo>
                    <a:pt x="759" y="1267"/>
                  </a:lnTo>
                  <a:lnTo>
                    <a:pt x="177" y="1267"/>
                  </a:lnTo>
                  <a:lnTo>
                    <a:pt x="219" y="1235"/>
                  </a:lnTo>
                  <a:lnTo>
                    <a:pt x="719" y="1225"/>
                  </a:lnTo>
                  <a:lnTo>
                    <a:pt x="719" y="1205"/>
                  </a:lnTo>
                  <a:lnTo>
                    <a:pt x="203" y="1205"/>
                  </a:lnTo>
                  <a:lnTo>
                    <a:pt x="152" y="1215"/>
                  </a:lnTo>
                  <a:lnTo>
                    <a:pt x="90" y="1235"/>
                  </a:lnTo>
                  <a:lnTo>
                    <a:pt x="56" y="1247"/>
                  </a:lnTo>
                  <a:lnTo>
                    <a:pt x="16" y="1225"/>
                  </a:lnTo>
                  <a:lnTo>
                    <a:pt x="0" y="1205"/>
                  </a:lnTo>
                  <a:lnTo>
                    <a:pt x="8" y="1162"/>
                  </a:lnTo>
                  <a:lnTo>
                    <a:pt x="33" y="1132"/>
                  </a:lnTo>
                  <a:lnTo>
                    <a:pt x="56" y="1142"/>
                  </a:lnTo>
                  <a:lnTo>
                    <a:pt x="121" y="1081"/>
                  </a:lnTo>
                  <a:lnTo>
                    <a:pt x="177" y="1049"/>
                  </a:lnTo>
                  <a:lnTo>
                    <a:pt x="170" y="1029"/>
                  </a:lnTo>
                  <a:lnTo>
                    <a:pt x="90" y="1069"/>
                  </a:lnTo>
                  <a:lnTo>
                    <a:pt x="186" y="1007"/>
                  </a:lnTo>
                  <a:lnTo>
                    <a:pt x="323" y="955"/>
                  </a:lnTo>
                  <a:lnTo>
                    <a:pt x="437" y="882"/>
                  </a:lnTo>
                  <a:lnTo>
                    <a:pt x="534" y="779"/>
                  </a:lnTo>
                  <a:lnTo>
                    <a:pt x="502" y="831"/>
                  </a:lnTo>
                  <a:lnTo>
                    <a:pt x="525" y="831"/>
                  </a:lnTo>
                  <a:lnTo>
                    <a:pt x="606" y="696"/>
                  </a:lnTo>
                  <a:lnTo>
                    <a:pt x="606" y="613"/>
                  </a:lnTo>
                  <a:lnTo>
                    <a:pt x="590" y="602"/>
                  </a:lnTo>
                  <a:lnTo>
                    <a:pt x="567" y="696"/>
                  </a:lnTo>
                  <a:lnTo>
                    <a:pt x="581" y="571"/>
                  </a:lnTo>
                  <a:lnTo>
                    <a:pt x="567" y="509"/>
                  </a:lnTo>
                  <a:lnTo>
                    <a:pt x="542" y="458"/>
                  </a:lnTo>
                  <a:lnTo>
                    <a:pt x="494" y="416"/>
                  </a:lnTo>
                  <a:lnTo>
                    <a:pt x="412" y="385"/>
                  </a:lnTo>
                  <a:lnTo>
                    <a:pt x="211" y="312"/>
                  </a:lnTo>
                  <a:lnTo>
                    <a:pt x="388" y="374"/>
                  </a:lnTo>
                  <a:lnTo>
                    <a:pt x="364" y="333"/>
                  </a:lnTo>
                  <a:lnTo>
                    <a:pt x="170" y="239"/>
                  </a:lnTo>
                  <a:lnTo>
                    <a:pt x="163" y="271"/>
                  </a:lnTo>
                  <a:lnTo>
                    <a:pt x="177" y="291"/>
                  </a:lnTo>
                  <a:lnTo>
                    <a:pt x="130" y="229"/>
                  </a:lnTo>
                  <a:lnTo>
                    <a:pt x="105" y="166"/>
                  </a:lnTo>
                  <a:lnTo>
                    <a:pt x="98" y="105"/>
                  </a:lnTo>
                  <a:lnTo>
                    <a:pt x="121" y="42"/>
                  </a:lnTo>
                  <a:lnTo>
                    <a:pt x="163" y="0"/>
                  </a:lnTo>
                  <a:lnTo>
                    <a:pt x="163" y="21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29B81C7-3BE9-7B16-5E60-D6B1ABC04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136"/>
              <a:ext cx="543" cy="634"/>
            </a:xfrm>
            <a:custGeom>
              <a:avLst/>
              <a:gdLst>
                <a:gd name="T0" fmla="*/ 0 w 543"/>
                <a:gd name="T1" fmla="*/ 0 h 634"/>
                <a:gd name="T2" fmla="*/ 372 w 543"/>
                <a:gd name="T3" fmla="*/ 0 h 634"/>
                <a:gd name="T4" fmla="*/ 494 w 543"/>
                <a:gd name="T5" fmla="*/ 51 h 634"/>
                <a:gd name="T6" fmla="*/ 543 w 543"/>
                <a:gd name="T7" fmla="*/ 123 h 634"/>
                <a:gd name="T8" fmla="*/ 518 w 543"/>
                <a:gd name="T9" fmla="*/ 134 h 634"/>
                <a:gd name="T10" fmla="*/ 494 w 543"/>
                <a:gd name="T11" fmla="*/ 250 h 634"/>
                <a:gd name="T12" fmla="*/ 486 w 543"/>
                <a:gd name="T13" fmla="*/ 363 h 634"/>
                <a:gd name="T14" fmla="*/ 469 w 543"/>
                <a:gd name="T15" fmla="*/ 456 h 634"/>
                <a:gd name="T16" fmla="*/ 461 w 543"/>
                <a:gd name="T17" fmla="*/ 384 h 634"/>
                <a:gd name="T18" fmla="*/ 469 w 543"/>
                <a:gd name="T19" fmla="*/ 280 h 634"/>
                <a:gd name="T20" fmla="*/ 478 w 543"/>
                <a:gd name="T21" fmla="*/ 197 h 634"/>
                <a:gd name="T22" fmla="*/ 486 w 543"/>
                <a:gd name="T23" fmla="*/ 134 h 634"/>
                <a:gd name="T24" fmla="*/ 486 w 543"/>
                <a:gd name="T25" fmla="*/ 104 h 634"/>
                <a:gd name="T26" fmla="*/ 453 w 543"/>
                <a:gd name="T27" fmla="*/ 83 h 634"/>
                <a:gd name="T28" fmla="*/ 437 w 543"/>
                <a:gd name="T29" fmla="*/ 114 h 634"/>
                <a:gd name="T30" fmla="*/ 421 w 543"/>
                <a:gd name="T31" fmla="*/ 270 h 634"/>
                <a:gd name="T32" fmla="*/ 421 w 543"/>
                <a:gd name="T33" fmla="*/ 478 h 634"/>
                <a:gd name="T34" fmla="*/ 421 w 543"/>
                <a:gd name="T35" fmla="*/ 146 h 634"/>
                <a:gd name="T36" fmla="*/ 291 w 543"/>
                <a:gd name="T37" fmla="*/ 156 h 634"/>
                <a:gd name="T38" fmla="*/ 274 w 543"/>
                <a:gd name="T39" fmla="*/ 218 h 634"/>
                <a:gd name="T40" fmla="*/ 266 w 543"/>
                <a:gd name="T41" fmla="*/ 384 h 634"/>
                <a:gd name="T42" fmla="*/ 260 w 543"/>
                <a:gd name="T43" fmla="*/ 571 h 634"/>
                <a:gd name="T44" fmla="*/ 251 w 543"/>
                <a:gd name="T45" fmla="*/ 270 h 634"/>
                <a:gd name="T46" fmla="*/ 251 w 543"/>
                <a:gd name="T47" fmla="*/ 156 h 634"/>
                <a:gd name="T48" fmla="*/ 260 w 543"/>
                <a:gd name="T49" fmla="*/ 104 h 634"/>
                <a:gd name="T50" fmla="*/ 226 w 543"/>
                <a:gd name="T51" fmla="*/ 83 h 634"/>
                <a:gd name="T52" fmla="*/ 203 w 543"/>
                <a:gd name="T53" fmla="*/ 104 h 634"/>
                <a:gd name="T54" fmla="*/ 203 w 543"/>
                <a:gd name="T55" fmla="*/ 146 h 634"/>
                <a:gd name="T56" fmla="*/ 219 w 543"/>
                <a:gd name="T57" fmla="*/ 540 h 634"/>
                <a:gd name="T58" fmla="*/ 177 w 543"/>
                <a:gd name="T59" fmla="*/ 156 h 634"/>
                <a:gd name="T60" fmla="*/ 136 w 543"/>
                <a:gd name="T61" fmla="*/ 156 h 634"/>
                <a:gd name="T62" fmla="*/ 105 w 543"/>
                <a:gd name="T63" fmla="*/ 167 h 634"/>
                <a:gd name="T64" fmla="*/ 89 w 543"/>
                <a:gd name="T65" fmla="*/ 176 h 634"/>
                <a:gd name="T66" fmla="*/ 82 w 543"/>
                <a:gd name="T67" fmla="*/ 634 h 634"/>
                <a:gd name="T68" fmla="*/ 65 w 543"/>
                <a:gd name="T69" fmla="*/ 634 h 634"/>
                <a:gd name="T70" fmla="*/ 49 w 543"/>
                <a:gd name="T71" fmla="*/ 51 h 634"/>
                <a:gd name="T72" fmla="*/ 0 w 543"/>
                <a:gd name="T73" fmla="*/ 0 h 634"/>
                <a:gd name="T74" fmla="*/ 0 w 543"/>
                <a:gd name="T75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634">
                  <a:moveTo>
                    <a:pt x="0" y="0"/>
                  </a:moveTo>
                  <a:lnTo>
                    <a:pt x="372" y="0"/>
                  </a:lnTo>
                  <a:lnTo>
                    <a:pt x="494" y="51"/>
                  </a:lnTo>
                  <a:lnTo>
                    <a:pt x="543" y="123"/>
                  </a:lnTo>
                  <a:lnTo>
                    <a:pt x="518" y="134"/>
                  </a:lnTo>
                  <a:lnTo>
                    <a:pt x="494" y="250"/>
                  </a:lnTo>
                  <a:lnTo>
                    <a:pt x="486" y="363"/>
                  </a:lnTo>
                  <a:lnTo>
                    <a:pt x="469" y="456"/>
                  </a:lnTo>
                  <a:lnTo>
                    <a:pt x="461" y="384"/>
                  </a:lnTo>
                  <a:lnTo>
                    <a:pt x="469" y="280"/>
                  </a:lnTo>
                  <a:lnTo>
                    <a:pt x="478" y="197"/>
                  </a:lnTo>
                  <a:lnTo>
                    <a:pt x="486" y="134"/>
                  </a:lnTo>
                  <a:lnTo>
                    <a:pt x="486" y="104"/>
                  </a:lnTo>
                  <a:lnTo>
                    <a:pt x="453" y="83"/>
                  </a:lnTo>
                  <a:lnTo>
                    <a:pt x="437" y="114"/>
                  </a:lnTo>
                  <a:lnTo>
                    <a:pt x="421" y="270"/>
                  </a:lnTo>
                  <a:lnTo>
                    <a:pt x="421" y="478"/>
                  </a:lnTo>
                  <a:lnTo>
                    <a:pt x="421" y="146"/>
                  </a:lnTo>
                  <a:lnTo>
                    <a:pt x="291" y="156"/>
                  </a:lnTo>
                  <a:lnTo>
                    <a:pt x="274" y="218"/>
                  </a:lnTo>
                  <a:lnTo>
                    <a:pt x="266" y="384"/>
                  </a:lnTo>
                  <a:lnTo>
                    <a:pt x="260" y="571"/>
                  </a:lnTo>
                  <a:lnTo>
                    <a:pt x="251" y="270"/>
                  </a:lnTo>
                  <a:lnTo>
                    <a:pt x="251" y="156"/>
                  </a:lnTo>
                  <a:lnTo>
                    <a:pt x="260" y="104"/>
                  </a:lnTo>
                  <a:lnTo>
                    <a:pt x="226" y="83"/>
                  </a:lnTo>
                  <a:lnTo>
                    <a:pt x="203" y="104"/>
                  </a:lnTo>
                  <a:lnTo>
                    <a:pt x="203" y="146"/>
                  </a:lnTo>
                  <a:lnTo>
                    <a:pt x="219" y="540"/>
                  </a:lnTo>
                  <a:lnTo>
                    <a:pt x="177" y="156"/>
                  </a:lnTo>
                  <a:lnTo>
                    <a:pt x="136" y="156"/>
                  </a:lnTo>
                  <a:lnTo>
                    <a:pt x="105" y="167"/>
                  </a:lnTo>
                  <a:lnTo>
                    <a:pt x="89" y="176"/>
                  </a:lnTo>
                  <a:lnTo>
                    <a:pt x="82" y="634"/>
                  </a:lnTo>
                  <a:lnTo>
                    <a:pt x="65" y="634"/>
                  </a:lnTo>
                  <a:lnTo>
                    <a:pt x="49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C937734-1ED7-62C4-F291-375FE2F3D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" y="3126"/>
              <a:ext cx="411" cy="664"/>
            </a:xfrm>
            <a:custGeom>
              <a:avLst/>
              <a:gdLst>
                <a:gd name="T0" fmla="*/ 0 w 411"/>
                <a:gd name="T1" fmla="*/ 0 h 664"/>
                <a:gd name="T2" fmla="*/ 411 w 411"/>
                <a:gd name="T3" fmla="*/ 0 h 664"/>
                <a:gd name="T4" fmla="*/ 395 w 411"/>
                <a:gd name="T5" fmla="*/ 41 h 664"/>
                <a:gd name="T6" fmla="*/ 315 w 411"/>
                <a:gd name="T7" fmla="*/ 73 h 664"/>
                <a:gd name="T8" fmla="*/ 290 w 411"/>
                <a:gd name="T9" fmla="*/ 664 h 664"/>
                <a:gd name="T10" fmla="*/ 290 w 411"/>
                <a:gd name="T11" fmla="*/ 177 h 664"/>
                <a:gd name="T12" fmla="*/ 258 w 411"/>
                <a:gd name="T13" fmla="*/ 166 h 664"/>
                <a:gd name="T14" fmla="*/ 209 w 411"/>
                <a:gd name="T15" fmla="*/ 177 h 664"/>
                <a:gd name="T16" fmla="*/ 169 w 411"/>
                <a:gd name="T17" fmla="*/ 446 h 664"/>
                <a:gd name="T18" fmla="*/ 137 w 411"/>
                <a:gd name="T19" fmla="*/ 633 h 664"/>
                <a:gd name="T20" fmla="*/ 177 w 411"/>
                <a:gd name="T21" fmla="*/ 93 h 664"/>
                <a:gd name="T22" fmla="*/ 160 w 411"/>
                <a:gd name="T23" fmla="*/ 73 h 664"/>
                <a:gd name="T24" fmla="*/ 128 w 411"/>
                <a:gd name="T25" fmla="*/ 93 h 664"/>
                <a:gd name="T26" fmla="*/ 104 w 411"/>
                <a:gd name="T27" fmla="*/ 602 h 664"/>
                <a:gd name="T28" fmla="*/ 98 w 411"/>
                <a:gd name="T29" fmla="*/ 144 h 664"/>
                <a:gd name="T30" fmla="*/ 64 w 411"/>
                <a:gd name="T31" fmla="*/ 61 h 664"/>
                <a:gd name="T32" fmla="*/ 16 w 411"/>
                <a:gd name="T33" fmla="*/ 10 h 664"/>
                <a:gd name="T34" fmla="*/ 0 w 411"/>
                <a:gd name="T35" fmla="*/ 0 h 664"/>
                <a:gd name="T36" fmla="*/ 0 w 411"/>
                <a:gd name="T3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1" h="664">
                  <a:moveTo>
                    <a:pt x="0" y="0"/>
                  </a:moveTo>
                  <a:lnTo>
                    <a:pt x="411" y="0"/>
                  </a:lnTo>
                  <a:lnTo>
                    <a:pt x="395" y="41"/>
                  </a:lnTo>
                  <a:lnTo>
                    <a:pt x="315" y="73"/>
                  </a:lnTo>
                  <a:lnTo>
                    <a:pt x="290" y="664"/>
                  </a:lnTo>
                  <a:lnTo>
                    <a:pt x="290" y="177"/>
                  </a:lnTo>
                  <a:lnTo>
                    <a:pt x="258" y="166"/>
                  </a:lnTo>
                  <a:lnTo>
                    <a:pt x="209" y="177"/>
                  </a:lnTo>
                  <a:lnTo>
                    <a:pt x="169" y="446"/>
                  </a:lnTo>
                  <a:lnTo>
                    <a:pt x="137" y="633"/>
                  </a:lnTo>
                  <a:lnTo>
                    <a:pt x="177" y="93"/>
                  </a:lnTo>
                  <a:lnTo>
                    <a:pt x="160" y="73"/>
                  </a:lnTo>
                  <a:lnTo>
                    <a:pt x="128" y="93"/>
                  </a:lnTo>
                  <a:lnTo>
                    <a:pt x="104" y="602"/>
                  </a:lnTo>
                  <a:lnTo>
                    <a:pt x="98" y="144"/>
                  </a:lnTo>
                  <a:lnTo>
                    <a:pt x="64" y="61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18EA9B4B-7B08-F0C4-A495-C43E4551A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2990"/>
              <a:ext cx="82" cy="104"/>
            </a:xfrm>
            <a:custGeom>
              <a:avLst/>
              <a:gdLst>
                <a:gd name="T0" fmla="*/ 0 w 82"/>
                <a:gd name="T1" fmla="*/ 104 h 104"/>
                <a:gd name="T2" fmla="*/ 0 w 82"/>
                <a:gd name="T3" fmla="*/ 0 h 104"/>
                <a:gd name="T4" fmla="*/ 82 w 82"/>
                <a:gd name="T5" fmla="*/ 0 h 104"/>
                <a:gd name="T6" fmla="*/ 25 w 82"/>
                <a:gd name="T7" fmla="*/ 22 h 104"/>
                <a:gd name="T8" fmla="*/ 0 w 82"/>
                <a:gd name="T9" fmla="*/ 104 h 104"/>
                <a:gd name="T10" fmla="*/ 0 w 82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4">
                  <a:moveTo>
                    <a:pt x="0" y="104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25" y="2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66A1A623-CD19-75F0-909F-E2C878E64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2980"/>
              <a:ext cx="598" cy="103"/>
            </a:xfrm>
            <a:custGeom>
              <a:avLst/>
              <a:gdLst>
                <a:gd name="T0" fmla="*/ 0 w 598"/>
                <a:gd name="T1" fmla="*/ 0 h 103"/>
                <a:gd name="T2" fmla="*/ 598 w 598"/>
                <a:gd name="T3" fmla="*/ 0 h 103"/>
                <a:gd name="T4" fmla="*/ 598 w 598"/>
                <a:gd name="T5" fmla="*/ 103 h 103"/>
                <a:gd name="T6" fmla="*/ 583 w 598"/>
                <a:gd name="T7" fmla="*/ 21 h 103"/>
                <a:gd name="T8" fmla="*/ 17 w 598"/>
                <a:gd name="T9" fmla="*/ 21 h 103"/>
                <a:gd name="T10" fmla="*/ 0 w 598"/>
                <a:gd name="T11" fmla="*/ 0 h 103"/>
                <a:gd name="T12" fmla="*/ 0 w 598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103">
                  <a:moveTo>
                    <a:pt x="0" y="0"/>
                  </a:moveTo>
                  <a:lnTo>
                    <a:pt x="598" y="0"/>
                  </a:lnTo>
                  <a:lnTo>
                    <a:pt x="598" y="103"/>
                  </a:lnTo>
                  <a:lnTo>
                    <a:pt x="583" y="21"/>
                  </a:lnTo>
                  <a:lnTo>
                    <a:pt x="1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1BC7C68B-49B8-EFD7-702C-18646525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3832"/>
              <a:ext cx="56" cy="30"/>
            </a:xfrm>
            <a:custGeom>
              <a:avLst/>
              <a:gdLst>
                <a:gd name="T0" fmla="*/ 8 w 56"/>
                <a:gd name="T1" fmla="*/ 0 h 30"/>
                <a:gd name="T2" fmla="*/ 56 w 56"/>
                <a:gd name="T3" fmla="*/ 0 h 30"/>
                <a:gd name="T4" fmla="*/ 56 w 56"/>
                <a:gd name="T5" fmla="*/ 30 h 30"/>
                <a:gd name="T6" fmla="*/ 0 w 56"/>
                <a:gd name="T7" fmla="*/ 30 h 30"/>
                <a:gd name="T8" fmla="*/ 8 w 56"/>
                <a:gd name="T9" fmla="*/ 0 h 30"/>
                <a:gd name="T10" fmla="*/ 8 w 5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0">
                  <a:moveTo>
                    <a:pt x="8" y="0"/>
                  </a:moveTo>
                  <a:lnTo>
                    <a:pt x="56" y="0"/>
                  </a:lnTo>
                  <a:lnTo>
                    <a:pt x="56" y="30"/>
                  </a:lnTo>
                  <a:lnTo>
                    <a:pt x="0" y="3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DB61DCC8-74DE-5119-14C9-F08DD8FA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3739"/>
              <a:ext cx="759" cy="227"/>
            </a:xfrm>
            <a:custGeom>
              <a:avLst/>
              <a:gdLst>
                <a:gd name="T0" fmla="*/ 8 w 759"/>
                <a:gd name="T1" fmla="*/ 154 h 227"/>
                <a:gd name="T2" fmla="*/ 129 w 759"/>
                <a:gd name="T3" fmla="*/ 164 h 227"/>
                <a:gd name="T4" fmla="*/ 219 w 759"/>
                <a:gd name="T5" fmla="*/ 144 h 227"/>
                <a:gd name="T6" fmla="*/ 291 w 759"/>
                <a:gd name="T7" fmla="*/ 103 h 227"/>
                <a:gd name="T8" fmla="*/ 332 w 759"/>
                <a:gd name="T9" fmla="*/ 71 h 227"/>
                <a:gd name="T10" fmla="*/ 347 w 759"/>
                <a:gd name="T11" fmla="*/ 51 h 227"/>
                <a:gd name="T12" fmla="*/ 324 w 759"/>
                <a:gd name="T13" fmla="*/ 40 h 227"/>
                <a:gd name="T14" fmla="*/ 347 w 759"/>
                <a:gd name="T15" fmla="*/ 31 h 227"/>
                <a:gd name="T16" fmla="*/ 421 w 759"/>
                <a:gd name="T17" fmla="*/ 40 h 227"/>
                <a:gd name="T18" fmla="*/ 541 w 759"/>
                <a:gd name="T19" fmla="*/ 31 h 227"/>
                <a:gd name="T20" fmla="*/ 646 w 759"/>
                <a:gd name="T21" fmla="*/ 20 h 227"/>
                <a:gd name="T22" fmla="*/ 694 w 759"/>
                <a:gd name="T23" fmla="*/ 9 h 227"/>
                <a:gd name="T24" fmla="*/ 736 w 759"/>
                <a:gd name="T25" fmla="*/ 0 h 227"/>
                <a:gd name="T26" fmla="*/ 759 w 759"/>
                <a:gd name="T27" fmla="*/ 0 h 227"/>
                <a:gd name="T28" fmla="*/ 736 w 759"/>
                <a:gd name="T29" fmla="*/ 51 h 227"/>
                <a:gd name="T30" fmla="*/ 671 w 759"/>
                <a:gd name="T31" fmla="*/ 103 h 227"/>
                <a:gd name="T32" fmla="*/ 623 w 759"/>
                <a:gd name="T33" fmla="*/ 134 h 227"/>
                <a:gd name="T34" fmla="*/ 728 w 759"/>
                <a:gd name="T35" fmla="*/ 154 h 227"/>
                <a:gd name="T36" fmla="*/ 694 w 759"/>
                <a:gd name="T37" fmla="*/ 176 h 227"/>
                <a:gd name="T38" fmla="*/ 638 w 759"/>
                <a:gd name="T39" fmla="*/ 176 h 227"/>
                <a:gd name="T40" fmla="*/ 598 w 759"/>
                <a:gd name="T41" fmla="*/ 196 h 227"/>
                <a:gd name="T42" fmla="*/ 445 w 759"/>
                <a:gd name="T43" fmla="*/ 207 h 227"/>
                <a:gd name="T44" fmla="*/ 267 w 759"/>
                <a:gd name="T45" fmla="*/ 227 h 227"/>
                <a:gd name="T46" fmla="*/ 226 w 759"/>
                <a:gd name="T47" fmla="*/ 227 h 227"/>
                <a:gd name="T48" fmla="*/ 0 w 759"/>
                <a:gd name="T49" fmla="*/ 164 h 227"/>
                <a:gd name="T50" fmla="*/ 242 w 759"/>
                <a:gd name="T51" fmla="*/ 207 h 227"/>
                <a:gd name="T52" fmla="*/ 404 w 759"/>
                <a:gd name="T53" fmla="*/ 176 h 227"/>
                <a:gd name="T54" fmla="*/ 516 w 759"/>
                <a:gd name="T55" fmla="*/ 144 h 227"/>
                <a:gd name="T56" fmla="*/ 606 w 759"/>
                <a:gd name="T57" fmla="*/ 103 h 227"/>
                <a:gd name="T58" fmla="*/ 671 w 759"/>
                <a:gd name="T59" fmla="*/ 63 h 227"/>
                <a:gd name="T60" fmla="*/ 694 w 759"/>
                <a:gd name="T61" fmla="*/ 31 h 227"/>
                <a:gd name="T62" fmla="*/ 590 w 759"/>
                <a:gd name="T63" fmla="*/ 51 h 227"/>
                <a:gd name="T64" fmla="*/ 462 w 759"/>
                <a:gd name="T65" fmla="*/ 63 h 227"/>
                <a:gd name="T66" fmla="*/ 347 w 759"/>
                <a:gd name="T67" fmla="*/ 63 h 227"/>
                <a:gd name="T68" fmla="*/ 291 w 759"/>
                <a:gd name="T69" fmla="*/ 93 h 227"/>
                <a:gd name="T70" fmla="*/ 186 w 759"/>
                <a:gd name="T71" fmla="*/ 154 h 227"/>
                <a:gd name="T72" fmla="*/ 8 w 759"/>
                <a:gd name="T73" fmla="*/ 154 h 227"/>
                <a:gd name="T74" fmla="*/ 8 w 759"/>
                <a:gd name="T75" fmla="*/ 15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9" h="227">
                  <a:moveTo>
                    <a:pt x="8" y="154"/>
                  </a:moveTo>
                  <a:lnTo>
                    <a:pt x="129" y="164"/>
                  </a:lnTo>
                  <a:lnTo>
                    <a:pt x="219" y="144"/>
                  </a:lnTo>
                  <a:lnTo>
                    <a:pt x="291" y="103"/>
                  </a:lnTo>
                  <a:lnTo>
                    <a:pt x="332" y="71"/>
                  </a:lnTo>
                  <a:lnTo>
                    <a:pt x="347" y="51"/>
                  </a:lnTo>
                  <a:lnTo>
                    <a:pt x="324" y="40"/>
                  </a:lnTo>
                  <a:lnTo>
                    <a:pt x="347" y="31"/>
                  </a:lnTo>
                  <a:lnTo>
                    <a:pt x="421" y="40"/>
                  </a:lnTo>
                  <a:lnTo>
                    <a:pt x="541" y="31"/>
                  </a:lnTo>
                  <a:lnTo>
                    <a:pt x="646" y="20"/>
                  </a:lnTo>
                  <a:lnTo>
                    <a:pt x="694" y="9"/>
                  </a:lnTo>
                  <a:lnTo>
                    <a:pt x="736" y="0"/>
                  </a:lnTo>
                  <a:lnTo>
                    <a:pt x="759" y="0"/>
                  </a:lnTo>
                  <a:lnTo>
                    <a:pt x="736" y="51"/>
                  </a:lnTo>
                  <a:lnTo>
                    <a:pt x="671" y="103"/>
                  </a:lnTo>
                  <a:lnTo>
                    <a:pt x="623" y="134"/>
                  </a:lnTo>
                  <a:lnTo>
                    <a:pt x="728" y="154"/>
                  </a:lnTo>
                  <a:lnTo>
                    <a:pt x="694" y="176"/>
                  </a:lnTo>
                  <a:lnTo>
                    <a:pt x="638" y="176"/>
                  </a:lnTo>
                  <a:lnTo>
                    <a:pt x="598" y="196"/>
                  </a:lnTo>
                  <a:lnTo>
                    <a:pt x="445" y="207"/>
                  </a:lnTo>
                  <a:lnTo>
                    <a:pt x="267" y="227"/>
                  </a:lnTo>
                  <a:lnTo>
                    <a:pt x="226" y="227"/>
                  </a:lnTo>
                  <a:lnTo>
                    <a:pt x="0" y="164"/>
                  </a:lnTo>
                  <a:lnTo>
                    <a:pt x="242" y="207"/>
                  </a:lnTo>
                  <a:lnTo>
                    <a:pt x="404" y="176"/>
                  </a:lnTo>
                  <a:lnTo>
                    <a:pt x="516" y="144"/>
                  </a:lnTo>
                  <a:lnTo>
                    <a:pt x="606" y="103"/>
                  </a:lnTo>
                  <a:lnTo>
                    <a:pt x="671" y="63"/>
                  </a:lnTo>
                  <a:lnTo>
                    <a:pt x="694" y="31"/>
                  </a:lnTo>
                  <a:lnTo>
                    <a:pt x="590" y="51"/>
                  </a:lnTo>
                  <a:lnTo>
                    <a:pt x="462" y="63"/>
                  </a:lnTo>
                  <a:lnTo>
                    <a:pt x="347" y="63"/>
                  </a:lnTo>
                  <a:lnTo>
                    <a:pt x="291" y="93"/>
                  </a:lnTo>
                  <a:lnTo>
                    <a:pt x="186" y="154"/>
                  </a:lnTo>
                  <a:lnTo>
                    <a:pt x="8" y="154"/>
                  </a:lnTo>
                  <a:lnTo>
                    <a:pt x="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39CDCFD5-4ACD-5D0E-BC96-4DB4C54B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770"/>
              <a:ext cx="775" cy="238"/>
            </a:xfrm>
            <a:custGeom>
              <a:avLst/>
              <a:gdLst>
                <a:gd name="T0" fmla="*/ 775 w 775"/>
                <a:gd name="T1" fmla="*/ 20 h 238"/>
                <a:gd name="T2" fmla="*/ 743 w 775"/>
                <a:gd name="T3" fmla="*/ 82 h 238"/>
                <a:gd name="T4" fmla="*/ 750 w 775"/>
                <a:gd name="T5" fmla="*/ 92 h 238"/>
                <a:gd name="T6" fmla="*/ 710 w 775"/>
                <a:gd name="T7" fmla="*/ 165 h 238"/>
                <a:gd name="T8" fmla="*/ 671 w 775"/>
                <a:gd name="T9" fmla="*/ 176 h 238"/>
                <a:gd name="T10" fmla="*/ 663 w 775"/>
                <a:gd name="T11" fmla="*/ 196 h 238"/>
                <a:gd name="T12" fmla="*/ 299 w 775"/>
                <a:gd name="T13" fmla="*/ 228 h 238"/>
                <a:gd name="T14" fmla="*/ 324 w 775"/>
                <a:gd name="T15" fmla="*/ 238 h 238"/>
                <a:gd name="T16" fmla="*/ 202 w 775"/>
                <a:gd name="T17" fmla="*/ 228 h 238"/>
                <a:gd name="T18" fmla="*/ 65 w 775"/>
                <a:gd name="T19" fmla="*/ 238 h 238"/>
                <a:gd name="T20" fmla="*/ 105 w 775"/>
                <a:gd name="T21" fmla="*/ 186 h 238"/>
                <a:gd name="T22" fmla="*/ 0 w 775"/>
                <a:gd name="T23" fmla="*/ 113 h 238"/>
                <a:gd name="T24" fmla="*/ 289 w 775"/>
                <a:gd name="T25" fmla="*/ 0 h 238"/>
                <a:gd name="T26" fmla="*/ 25 w 775"/>
                <a:gd name="T27" fmla="*/ 113 h 238"/>
                <a:gd name="T28" fmla="*/ 145 w 775"/>
                <a:gd name="T29" fmla="*/ 176 h 238"/>
                <a:gd name="T30" fmla="*/ 242 w 775"/>
                <a:gd name="T31" fmla="*/ 186 h 238"/>
                <a:gd name="T32" fmla="*/ 234 w 775"/>
                <a:gd name="T33" fmla="*/ 165 h 238"/>
                <a:gd name="T34" fmla="*/ 299 w 775"/>
                <a:gd name="T35" fmla="*/ 186 h 238"/>
                <a:gd name="T36" fmla="*/ 525 w 775"/>
                <a:gd name="T37" fmla="*/ 176 h 238"/>
                <a:gd name="T38" fmla="*/ 411 w 775"/>
                <a:gd name="T39" fmla="*/ 123 h 238"/>
                <a:gd name="T40" fmla="*/ 590 w 775"/>
                <a:gd name="T41" fmla="*/ 165 h 238"/>
                <a:gd name="T42" fmla="*/ 663 w 775"/>
                <a:gd name="T43" fmla="*/ 156 h 238"/>
                <a:gd name="T44" fmla="*/ 703 w 775"/>
                <a:gd name="T45" fmla="*/ 123 h 238"/>
                <a:gd name="T46" fmla="*/ 743 w 775"/>
                <a:gd name="T47" fmla="*/ 52 h 238"/>
                <a:gd name="T48" fmla="*/ 590 w 775"/>
                <a:gd name="T49" fmla="*/ 92 h 238"/>
                <a:gd name="T50" fmla="*/ 476 w 775"/>
                <a:gd name="T51" fmla="*/ 92 h 238"/>
                <a:gd name="T52" fmla="*/ 411 w 775"/>
                <a:gd name="T53" fmla="*/ 92 h 238"/>
                <a:gd name="T54" fmla="*/ 614 w 775"/>
                <a:gd name="T55" fmla="*/ 72 h 238"/>
                <a:gd name="T56" fmla="*/ 775 w 775"/>
                <a:gd name="T57" fmla="*/ 20 h 238"/>
                <a:gd name="T58" fmla="*/ 775 w 775"/>
                <a:gd name="T59" fmla="*/ 2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5" h="238">
                  <a:moveTo>
                    <a:pt x="775" y="20"/>
                  </a:moveTo>
                  <a:lnTo>
                    <a:pt x="743" y="82"/>
                  </a:lnTo>
                  <a:lnTo>
                    <a:pt x="750" y="92"/>
                  </a:lnTo>
                  <a:lnTo>
                    <a:pt x="710" y="165"/>
                  </a:lnTo>
                  <a:lnTo>
                    <a:pt x="671" y="176"/>
                  </a:lnTo>
                  <a:lnTo>
                    <a:pt x="663" y="196"/>
                  </a:lnTo>
                  <a:lnTo>
                    <a:pt x="299" y="228"/>
                  </a:lnTo>
                  <a:lnTo>
                    <a:pt x="324" y="238"/>
                  </a:lnTo>
                  <a:lnTo>
                    <a:pt x="202" y="228"/>
                  </a:lnTo>
                  <a:lnTo>
                    <a:pt x="65" y="238"/>
                  </a:lnTo>
                  <a:lnTo>
                    <a:pt x="105" y="186"/>
                  </a:lnTo>
                  <a:lnTo>
                    <a:pt x="0" y="113"/>
                  </a:lnTo>
                  <a:lnTo>
                    <a:pt x="289" y="0"/>
                  </a:lnTo>
                  <a:lnTo>
                    <a:pt x="25" y="113"/>
                  </a:lnTo>
                  <a:lnTo>
                    <a:pt x="145" y="176"/>
                  </a:lnTo>
                  <a:lnTo>
                    <a:pt x="242" y="186"/>
                  </a:lnTo>
                  <a:lnTo>
                    <a:pt x="234" y="165"/>
                  </a:lnTo>
                  <a:lnTo>
                    <a:pt x="299" y="186"/>
                  </a:lnTo>
                  <a:lnTo>
                    <a:pt x="525" y="176"/>
                  </a:lnTo>
                  <a:lnTo>
                    <a:pt x="411" y="123"/>
                  </a:lnTo>
                  <a:lnTo>
                    <a:pt x="590" y="165"/>
                  </a:lnTo>
                  <a:lnTo>
                    <a:pt x="663" y="156"/>
                  </a:lnTo>
                  <a:lnTo>
                    <a:pt x="703" y="123"/>
                  </a:lnTo>
                  <a:lnTo>
                    <a:pt x="743" y="52"/>
                  </a:lnTo>
                  <a:lnTo>
                    <a:pt x="590" y="92"/>
                  </a:lnTo>
                  <a:lnTo>
                    <a:pt x="476" y="92"/>
                  </a:lnTo>
                  <a:lnTo>
                    <a:pt x="411" y="92"/>
                  </a:lnTo>
                  <a:lnTo>
                    <a:pt x="614" y="72"/>
                  </a:lnTo>
                  <a:lnTo>
                    <a:pt x="775" y="20"/>
                  </a:lnTo>
                  <a:lnTo>
                    <a:pt x="77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891625BC-1C81-30AD-DA81-11A44A8C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9"/>
              <a:ext cx="138" cy="114"/>
            </a:xfrm>
            <a:custGeom>
              <a:avLst/>
              <a:gdLst>
                <a:gd name="T0" fmla="*/ 0 w 138"/>
                <a:gd name="T1" fmla="*/ 0 h 114"/>
                <a:gd name="T2" fmla="*/ 138 w 138"/>
                <a:gd name="T3" fmla="*/ 114 h 114"/>
                <a:gd name="T4" fmla="*/ 39 w 138"/>
                <a:gd name="T5" fmla="*/ 11 h 114"/>
                <a:gd name="T6" fmla="*/ 0 w 138"/>
                <a:gd name="T7" fmla="*/ 0 h 114"/>
                <a:gd name="T8" fmla="*/ 0 w 13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4">
                  <a:moveTo>
                    <a:pt x="0" y="0"/>
                  </a:moveTo>
                  <a:lnTo>
                    <a:pt x="138" y="114"/>
                  </a:lnTo>
                  <a:lnTo>
                    <a:pt x="39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44BD4794-2CF6-2AAC-6E4D-350D7C29C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985"/>
              <a:ext cx="217" cy="185"/>
            </a:xfrm>
            <a:custGeom>
              <a:avLst/>
              <a:gdLst>
                <a:gd name="T0" fmla="*/ 0 w 217"/>
                <a:gd name="T1" fmla="*/ 9 h 185"/>
                <a:gd name="T2" fmla="*/ 63 w 217"/>
                <a:gd name="T3" fmla="*/ 40 h 185"/>
                <a:gd name="T4" fmla="*/ 120 w 217"/>
                <a:gd name="T5" fmla="*/ 40 h 185"/>
                <a:gd name="T6" fmla="*/ 152 w 217"/>
                <a:gd name="T7" fmla="*/ 82 h 185"/>
                <a:gd name="T8" fmla="*/ 160 w 217"/>
                <a:gd name="T9" fmla="*/ 133 h 185"/>
                <a:gd name="T10" fmla="*/ 200 w 217"/>
                <a:gd name="T11" fmla="*/ 185 h 185"/>
                <a:gd name="T12" fmla="*/ 217 w 217"/>
                <a:gd name="T13" fmla="*/ 133 h 185"/>
                <a:gd name="T14" fmla="*/ 200 w 217"/>
                <a:gd name="T15" fmla="*/ 102 h 185"/>
                <a:gd name="T16" fmla="*/ 152 w 217"/>
                <a:gd name="T17" fmla="*/ 72 h 185"/>
                <a:gd name="T18" fmla="*/ 127 w 217"/>
                <a:gd name="T19" fmla="*/ 18 h 185"/>
                <a:gd name="T20" fmla="*/ 112 w 217"/>
                <a:gd name="T21" fmla="*/ 18 h 185"/>
                <a:gd name="T22" fmla="*/ 56 w 217"/>
                <a:gd name="T23" fmla="*/ 29 h 185"/>
                <a:gd name="T24" fmla="*/ 0 w 217"/>
                <a:gd name="T25" fmla="*/ 0 h 185"/>
                <a:gd name="T26" fmla="*/ 0 w 217"/>
                <a:gd name="T27" fmla="*/ 9 h 185"/>
                <a:gd name="T28" fmla="*/ 0 w 217"/>
                <a:gd name="T29" fmla="*/ 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185">
                  <a:moveTo>
                    <a:pt x="0" y="9"/>
                  </a:moveTo>
                  <a:lnTo>
                    <a:pt x="63" y="40"/>
                  </a:lnTo>
                  <a:lnTo>
                    <a:pt x="120" y="40"/>
                  </a:lnTo>
                  <a:lnTo>
                    <a:pt x="152" y="82"/>
                  </a:lnTo>
                  <a:lnTo>
                    <a:pt x="160" y="133"/>
                  </a:lnTo>
                  <a:lnTo>
                    <a:pt x="200" y="185"/>
                  </a:lnTo>
                  <a:lnTo>
                    <a:pt x="217" y="133"/>
                  </a:lnTo>
                  <a:lnTo>
                    <a:pt x="200" y="102"/>
                  </a:lnTo>
                  <a:lnTo>
                    <a:pt x="152" y="72"/>
                  </a:lnTo>
                  <a:lnTo>
                    <a:pt x="127" y="18"/>
                  </a:lnTo>
                  <a:lnTo>
                    <a:pt x="112" y="18"/>
                  </a:lnTo>
                  <a:lnTo>
                    <a:pt x="56" y="2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6B156320-9C42-3CB3-C66A-2EC243706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025"/>
              <a:ext cx="242" cy="280"/>
            </a:xfrm>
            <a:custGeom>
              <a:avLst/>
              <a:gdLst>
                <a:gd name="T0" fmla="*/ 121 w 242"/>
                <a:gd name="T1" fmla="*/ 62 h 280"/>
                <a:gd name="T2" fmla="*/ 170 w 242"/>
                <a:gd name="T3" fmla="*/ 105 h 280"/>
                <a:gd name="T4" fmla="*/ 225 w 242"/>
                <a:gd name="T5" fmla="*/ 114 h 280"/>
                <a:gd name="T6" fmla="*/ 242 w 242"/>
                <a:gd name="T7" fmla="*/ 114 h 280"/>
                <a:gd name="T8" fmla="*/ 225 w 242"/>
                <a:gd name="T9" fmla="*/ 145 h 280"/>
                <a:gd name="T10" fmla="*/ 225 w 242"/>
                <a:gd name="T11" fmla="*/ 208 h 280"/>
                <a:gd name="T12" fmla="*/ 234 w 242"/>
                <a:gd name="T13" fmla="*/ 238 h 280"/>
                <a:gd name="T14" fmla="*/ 225 w 242"/>
                <a:gd name="T15" fmla="*/ 260 h 280"/>
                <a:gd name="T16" fmla="*/ 210 w 242"/>
                <a:gd name="T17" fmla="*/ 280 h 280"/>
                <a:gd name="T18" fmla="*/ 186 w 242"/>
                <a:gd name="T19" fmla="*/ 260 h 280"/>
                <a:gd name="T20" fmla="*/ 161 w 242"/>
                <a:gd name="T21" fmla="*/ 260 h 280"/>
                <a:gd name="T22" fmla="*/ 170 w 242"/>
                <a:gd name="T23" fmla="*/ 229 h 280"/>
                <a:gd name="T24" fmla="*/ 170 w 242"/>
                <a:gd name="T25" fmla="*/ 198 h 280"/>
                <a:gd name="T26" fmla="*/ 152 w 242"/>
                <a:gd name="T27" fmla="*/ 186 h 280"/>
                <a:gd name="T28" fmla="*/ 138 w 242"/>
                <a:gd name="T29" fmla="*/ 176 h 280"/>
                <a:gd name="T30" fmla="*/ 113 w 242"/>
                <a:gd name="T31" fmla="*/ 186 h 280"/>
                <a:gd name="T32" fmla="*/ 152 w 242"/>
                <a:gd name="T33" fmla="*/ 156 h 280"/>
                <a:gd name="T34" fmla="*/ 145 w 242"/>
                <a:gd name="T35" fmla="*/ 125 h 280"/>
                <a:gd name="T36" fmla="*/ 130 w 242"/>
                <a:gd name="T37" fmla="*/ 105 h 280"/>
                <a:gd name="T38" fmla="*/ 105 w 242"/>
                <a:gd name="T39" fmla="*/ 93 h 280"/>
                <a:gd name="T40" fmla="*/ 80 w 242"/>
                <a:gd name="T41" fmla="*/ 105 h 280"/>
                <a:gd name="T42" fmla="*/ 0 w 242"/>
                <a:gd name="T43" fmla="*/ 156 h 280"/>
                <a:gd name="T44" fmla="*/ 97 w 242"/>
                <a:gd name="T45" fmla="*/ 62 h 280"/>
                <a:gd name="T46" fmla="*/ 97 w 242"/>
                <a:gd name="T47" fmla="*/ 32 h 280"/>
                <a:gd name="T48" fmla="*/ 105 w 242"/>
                <a:gd name="T49" fmla="*/ 0 h 280"/>
                <a:gd name="T50" fmla="*/ 105 w 242"/>
                <a:gd name="T51" fmla="*/ 32 h 280"/>
                <a:gd name="T52" fmla="*/ 121 w 242"/>
                <a:gd name="T53" fmla="*/ 62 h 280"/>
                <a:gd name="T54" fmla="*/ 121 w 242"/>
                <a:gd name="T55" fmla="*/ 6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80">
                  <a:moveTo>
                    <a:pt x="121" y="62"/>
                  </a:moveTo>
                  <a:lnTo>
                    <a:pt x="170" y="105"/>
                  </a:lnTo>
                  <a:lnTo>
                    <a:pt x="225" y="114"/>
                  </a:lnTo>
                  <a:lnTo>
                    <a:pt x="242" y="114"/>
                  </a:lnTo>
                  <a:lnTo>
                    <a:pt x="225" y="145"/>
                  </a:lnTo>
                  <a:lnTo>
                    <a:pt x="225" y="208"/>
                  </a:lnTo>
                  <a:lnTo>
                    <a:pt x="234" y="238"/>
                  </a:lnTo>
                  <a:lnTo>
                    <a:pt x="225" y="260"/>
                  </a:lnTo>
                  <a:lnTo>
                    <a:pt x="210" y="280"/>
                  </a:lnTo>
                  <a:lnTo>
                    <a:pt x="186" y="260"/>
                  </a:lnTo>
                  <a:lnTo>
                    <a:pt x="161" y="260"/>
                  </a:lnTo>
                  <a:lnTo>
                    <a:pt x="170" y="229"/>
                  </a:lnTo>
                  <a:lnTo>
                    <a:pt x="170" y="198"/>
                  </a:lnTo>
                  <a:lnTo>
                    <a:pt x="152" y="186"/>
                  </a:lnTo>
                  <a:lnTo>
                    <a:pt x="138" y="176"/>
                  </a:lnTo>
                  <a:lnTo>
                    <a:pt x="113" y="186"/>
                  </a:lnTo>
                  <a:lnTo>
                    <a:pt x="152" y="156"/>
                  </a:lnTo>
                  <a:lnTo>
                    <a:pt x="145" y="125"/>
                  </a:lnTo>
                  <a:lnTo>
                    <a:pt x="130" y="105"/>
                  </a:lnTo>
                  <a:lnTo>
                    <a:pt x="105" y="93"/>
                  </a:lnTo>
                  <a:lnTo>
                    <a:pt x="80" y="105"/>
                  </a:lnTo>
                  <a:lnTo>
                    <a:pt x="0" y="156"/>
                  </a:lnTo>
                  <a:lnTo>
                    <a:pt x="97" y="62"/>
                  </a:lnTo>
                  <a:lnTo>
                    <a:pt x="97" y="32"/>
                  </a:lnTo>
                  <a:lnTo>
                    <a:pt x="105" y="0"/>
                  </a:lnTo>
                  <a:lnTo>
                    <a:pt x="105" y="32"/>
                  </a:lnTo>
                  <a:lnTo>
                    <a:pt x="121" y="62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C92865F9-623F-8449-4AF6-A48EC8EC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" y="1371"/>
              <a:ext cx="444" cy="738"/>
            </a:xfrm>
            <a:custGeom>
              <a:avLst/>
              <a:gdLst>
                <a:gd name="T0" fmla="*/ 412 w 444"/>
                <a:gd name="T1" fmla="*/ 738 h 738"/>
                <a:gd name="T2" fmla="*/ 0 w 444"/>
                <a:gd name="T3" fmla="*/ 0 h 738"/>
                <a:gd name="T4" fmla="*/ 419 w 444"/>
                <a:gd name="T5" fmla="*/ 666 h 738"/>
                <a:gd name="T6" fmla="*/ 282 w 444"/>
                <a:gd name="T7" fmla="*/ 467 h 738"/>
                <a:gd name="T8" fmla="*/ 387 w 444"/>
                <a:gd name="T9" fmla="*/ 686 h 738"/>
                <a:gd name="T10" fmla="*/ 419 w 444"/>
                <a:gd name="T11" fmla="*/ 666 h 738"/>
                <a:gd name="T12" fmla="*/ 444 w 444"/>
                <a:gd name="T13" fmla="*/ 716 h 738"/>
                <a:gd name="T14" fmla="*/ 412 w 444"/>
                <a:gd name="T15" fmla="*/ 738 h 738"/>
                <a:gd name="T16" fmla="*/ 412 w 444"/>
                <a:gd name="T17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738">
                  <a:moveTo>
                    <a:pt x="412" y="738"/>
                  </a:moveTo>
                  <a:lnTo>
                    <a:pt x="0" y="0"/>
                  </a:lnTo>
                  <a:lnTo>
                    <a:pt x="419" y="666"/>
                  </a:lnTo>
                  <a:lnTo>
                    <a:pt x="282" y="467"/>
                  </a:lnTo>
                  <a:lnTo>
                    <a:pt x="387" y="686"/>
                  </a:lnTo>
                  <a:lnTo>
                    <a:pt x="419" y="666"/>
                  </a:lnTo>
                  <a:lnTo>
                    <a:pt x="444" y="716"/>
                  </a:lnTo>
                  <a:lnTo>
                    <a:pt x="412" y="738"/>
                  </a:lnTo>
                  <a:lnTo>
                    <a:pt x="412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47DFB98-D379-C158-9650-9641390B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" y="2201"/>
              <a:ext cx="98" cy="136"/>
            </a:xfrm>
            <a:custGeom>
              <a:avLst/>
              <a:gdLst>
                <a:gd name="T0" fmla="*/ 17 w 98"/>
                <a:gd name="T1" fmla="*/ 0 h 136"/>
                <a:gd name="T2" fmla="*/ 17 w 98"/>
                <a:gd name="T3" fmla="*/ 32 h 136"/>
                <a:gd name="T4" fmla="*/ 42 w 98"/>
                <a:gd name="T5" fmla="*/ 42 h 136"/>
                <a:gd name="T6" fmla="*/ 74 w 98"/>
                <a:gd name="T7" fmla="*/ 42 h 136"/>
                <a:gd name="T8" fmla="*/ 42 w 98"/>
                <a:gd name="T9" fmla="*/ 84 h 136"/>
                <a:gd name="T10" fmla="*/ 50 w 98"/>
                <a:gd name="T11" fmla="*/ 104 h 136"/>
                <a:gd name="T12" fmla="*/ 65 w 98"/>
                <a:gd name="T13" fmla="*/ 116 h 136"/>
                <a:gd name="T14" fmla="*/ 98 w 98"/>
                <a:gd name="T15" fmla="*/ 125 h 136"/>
                <a:gd name="T16" fmla="*/ 58 w 98"/>
                <a:gd name="T17" fmla="*/ 136 h 136"/>
                <a:gd name="T18" fmla="*/ 25 w 98"/>
                <a:gd name="T19" fmla="*/ 104 h 136"/>
                <a:gd name="T20" fmla="*/ 42 w 98"/>
                <a:gd name="T21" fmla="*/ 62 h 136"/>
                <a:gd name="T22" fmla="*/ 0 w 98"/>
                <a:gd name="T23" fmla="*/ 53 h 136"/>
                <a:gd name="T24" fmla="*/ 0 w 98"/>
                <a:gd name="T25" fmla="*/ 10 h 136"/>
                <a:gd name="T26" fmla="*/ 17 w 98"/>
                <a:gd name="T27" fmla="*/ 0 h 136"/>
                <a:gd name="T28" fmla="*/ 17 w 98"/>
                <a:gd name="T2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36">
                  <a:moveTo>
                    <a:pt x="17" y="0"/>
                  </a:moveTo>
                  <a:lnTo>
                    <a:pt x="17" y="32"/>
                  </a:lnTo>
                  <a:lnTo>
                    <a:pt x="42" y="42"/>
                  </a:lnTo>
                  <a:lnTo>
                    <a:pt x="74" y="42"/>
                  </a:lnTo>
                  <a:lnTo>
                    <a:pt x="42" y="84"/>
                  </a:lnTo>
                  <a:lnTo>
                    <a:pt x="50" y="104"/>
                  </a:lnTo>
                  <a:lnTo>
                    <a:pt x="65" y="116"/>
                  </a:lnTo>
                  <a:lnTo>
                    <a:pt x="98" y="125"/>
                  </a:lnTo>
                  <a:lnTo>
                    <a:pt x="58" y="136"/>
                  </a:lnTo>
                  <a:lnTo>
                    <a:pt x="25" y="104"/>
                  </a:lnTo>
                  <a:lnTo>
                    <a:pt x="42" y="62"/>
                  </a:lnTo>
                  <a:lnTo>
                    <a:pt x="0" y="5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B8BADCD-79A8-06C9-BCBA-DB3A230C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2285"/>
              <a:ext cx="65" cy="93"/>
            </a:xfrm>
            <a:custGeom>
              <a:avLst/>
              <a:gdLst>
                <a:gd name="T0" fmla="*/ 0 w 65"/>
                <a:gd name="T1" fmla="*/ 20 h 93"/>
                <a:gd name="T2" fmla="*/ 17 w 65"/>
                <a:gd name="T3" fmla="*/ 41 h 93"/>
                <a:gd name="T4" fmla="*/ 32 w 65"/>
                <a:gd name="T5" fmla="*/ 93 h 93"/>
                <a:gd name="T6" fmla="*/ 65 w 65"/>
                <a:gd name="T7" fmla="*/ 72 h 93"/>
                <a:gd name="T8" fmla="*/ 39 w 65"/>
                <a:gd name="T9" fmla="*/ 0 h 93"/>
                <a:gd name="T10" fmla="*/ 0 w 65"/>
                <a:gd name="T11" fmla="*/ 20 h 93"/>
                <a:gd name="T12" fmla="*/ 0 w 65"/>
                <a:gd name="T1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93">
                  <a:moveTo>
                    <a:pt x="0" y="20"/>
                  </a:moveTo>
                  <a:lnTo>
                    <a:pt x="17" y="41"/>
                  </a:lnTo>
                  <a:lnTo>
                    <a:pt x="32" y="93"/>
                  </a:lnTo>
                  <a:lnTo>
                    <a:pt x="65" y="72"/>
                  </a:lnTo>
                  <a:lnTo>
                    <a:pt x="39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3A7FE91-07F0-AB7B-8234-EE4DFDC2A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671"/>
              <a:ext cx="71" cy="43"/>
            </a:xfrm>
            <a:custGeom>
              <a:avLst/>
              <a:gdLst>
                <a:gd name="T0" fmla="*/ 0 w 71"/>
                <a:gd name="T1" fmla="*/ 22 h 43"/>
                <a:gd name="T2" fmla="*/ 71 w 71"/>
                <a:gd name="T3" fmla="*/ 43 h 43"/>
                <a:gd name="T4" fmla="*/ 65 w 71"/>
                <a:gd name="T5" fmla="*/ 0 h 43"/>
                <a:gd name="T6" fmla="*/ 6 w 71"/>
                <a:gd name="T7" fmla="*/ 0 h 43"/>
                <a:gd name="T8" fmla="*/ 0 w 71"/>
                <a:gd name="T9" fmla="*/ 22 h 43"/>
                <a:gd name="T10" fmla="*/ 0 w 71"/>
                <a:gd name="T11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3">
                  <a:moveTo>
                    <a:pt x="0" y="22"/>
                  </a:moveTo>
                  <a:lnTo>
                    <a:pt x="71" y="43"/>
                  </a:lnTo>
                  <a:lnTo>
                    <a:pt x="65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6E3BC2B7-8FEB-E289-C533-22F0381F2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745"/>
              <a:ext cx="56" cy="42"/>
            </a:xfrm>
            <a:custGeom>
              <a:avLst/>
              <a:gdLst>
                <a:gd name="T0" fmla="*/ 0 w 56"/>
                <a:gd name="T1" fmla="*/ 20 h 42"/>
                <a:gd name="T2" fmla="*/ 41 w 56"/>
                <a:gd name="T3" fmla="*/ 42 h 42"/>
                <a:gd name="T4" fmla="*/ 56 w 56"/>
                <a:gd name="T5" fmla="*/ 30 h 42"/>
                <a:gd name="T6" fmla="*/ 8 w 56"/>
                <a:gd name="T7" fmla="*/ 0 h 42"/>
                <a:gd name="T8" fmla="*/ 0 w 56"/>
                <a:gd name="T9" fmla="*/ 20 h 42"/>
                <a:gd name="T10" fmla="*/ 0 w 56"/>
                <a:gd name="T11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0" y="20"/>
                  </a:moveTo>
                  <a:lnTo>
                    <a:pt x="41" y="42"/>
                  </a:lnTo>
                  <a:lnTo>
                    <a:pt x="56" y="30"/>
                  </a:lnTo>
                  <a:lnTo>
                    <a:pt x="8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CFE8A0FA-184D-768C-9C1C-F1CB0AB14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2800"/>
              <a:ext cx="81" cy="47"/>
            </a:xfrm>
            <a:custGeom>
              <a:avLst/>
              <a:gdLst>
                <a:gd name="T0" fmla="*/ 0 w 81"/>
                <a:gd name="T1" fmla="*/ 47 h 47"/>
                <a:gd name="T2" fmla="*/ 45 w 81"/>
                <a:gd name="T3" fmla="*/ 39 h 47"/>
                <a:gd name="T4" fmla="*/ 81 w 81"/>
                <a:gd name="T5" fmla="*/ 39 h 47"/>
                <a:gd name="T6" fmla="*/ 77 w 81"/>
                <a:gd name="T7" fmla="*/ 0 h 47"/>
                <a:gd name="T8" fmla="*/ 61 w 81"/>
                <a:gd name="T9" fmla="*/ 27 h 47"/>
                <a:gd name="T10" fmla="*/ 0 w 81"/>
                <a:gd name="T11" fmla="*/ 47 h 47"/>
                <a:gd name="T12" fmla="*/ 0 w 81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47">
                  <a:moveTo>
                    <a:pt x="0" y="47"/>
                  </a:moveTo>
                  <a:lnTo>
                    <a:pt x="45" y="39"/>
                  </a:lnTo>
                  <a:lnTo>
                    <a:pt x="81" y="39"/>
                  </a:lnTo>
                  <a:lnTo>
                    <a:pt x="77" y="0"/>
                  </a:lnTo>
                  <a:lnTo>
                    <a:pt x="61" y="27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0DA54205-3718-078A-2620-01750BD9F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2795"/>
              <a:ext cx="628" cy="32"/>
            </a:xfrm>
            <a:custGeom>
              <a:avLst/>
              <a:gdLst>
                <a:gd name="T0" fmla="*/ 0 w 628"/>
                <a:gd name="T1" fmla="*/ 32 h 32"/>
                <a:gd name="T2" fmla="*/ 205 w 628"/>
                <a:gd name="T3" fmla="*/ 18 h 32"/>
                <a:gd name="T4" fmla="*/ 344 w 628"/>
                <a:gd name="T5" fmla="*/ 22 h 32"/>
                <a:gd name="T6" fmla="*/ 615 w 628"/>
                <a:gd name="T7" fmla="*/ 22 h 32"/>
                <a:gd name="T8" fmla="*/ 628 w 628"/>
                <a:gd name="T9" fmla="*/ 0 h 32"/>
                <a:gd name="T10" fmla="*/ 174 w 628"/>
                <a:gd name="T11" fmla="*/ 9 h 32"/>
                <a:gd name="T12" fmla="*/ 0 w 628"/>
                <a:gd name="T13" fmla="*/ 32 h 32"/>
                <a:gd name="T14" fmla="*/ 0 w 62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8" h="32">
                  <a:moveTo>
                    <a:pt x="0" y="32"/>
                  </a:moveTo>
                  <a:lnTo>
                    <a:pt x="205" y="18"/>
                  </a:lnTo>
                  <a:lnTo>
                    <a:pt x="344" y="22"/>
                  </a:lnTo>
                  <a:lnTo>
                    <a:pt x="615" y="22"/>
                  </a:lnTo>
                  <a:lnTo>
                    <a:pt x="628" y="0"/>
                  </a:lnTo>
                  <a:lnTo>
                    <a:pt x="174" y="9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05F23740-E47A-DE8D-CDC5-57B78976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2847"/>
              <a:ext cx="569" cy="25"/>
            </a:xfrm>
            <a:custGeom>
              <a:avLst/>
              <a:gdLst>
                <a:gd name="T0" fmla="*/ 0 w 569"/>
                <a:gd name="T1" fmla="*/ 4 h 25"/>
                <a:gd name="T2" fmla="*/ 216 w 569"/>
                <a:gd name="T3" fmla="*/ 12 h 25"/>
                <a:gd name="T4" fmla="*/ 422 w 569"/>
                <a:gd name="T5" fmla="*/ 25 h 25"/>
                <a:gd name="T6" fmla="*/ 569 w 569"/>
                <a:gd name="T7" fmla="*/ 8 h 25"/>
                <a:gd name="T8" fmla="*/ 463 w 569"/>
                <a:gd name="T9" fmla="*/ 4 h 25"/>
                <a:gd name="T10" fmla="*/ 335 w 569"/>
                <a:gd name="T11" fmla="*/ 8 h 25"/>
                <a:gd name="T12" fmla="*/ 87 w 569"/>
                <a:gd name="T13" fmla="*/ 0 h 25"/>
                <a:gd name="T14" fmla="*/ 0 w 569"/>
                <a:gd name="T15" fmla="*/ 4 h 25"/>
                <a:gd name="T16" fmla="*/ 0 w 569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9" h="25">
                  <a:moveTo>
                    <a:pt x="0" y="4"/>
                  </a:moveTo>
                  <a:lnTo>
                    <a:pt x="216" y="12"/>
                  </a:lnTo>
                  <a:lnTo>
                    <a:pt x="422" y="25"/>
                  </a:lnTo>
                  <a:lnTo>
                    <a:pt x="569" y="8"/>
                  </a:lnTo>
                  <a:lnTo>
                    <a:pt x="463" y="4"/>
                  </a:lnTo>
                  <a:lnTo>
                    <a:pt x="335" y="8"/>
                  </a:lnTo>
                  <a:lnTo>
                    <a:pt x="87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C1D1445C-771A-94E4-F932-CF7432CF7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2872"/>
              <a:ext cx="86" cy="18"/>
            </a:xfrm>
            <a:custGeom>
              <a:avLst/>
              <a:gdLst>
                <a:gd name="T0" fmla="*/ 0 w 86"/>
                <a:gd name="T1" fmla="*/ 18 h 18"/>
                <a:gd name="T2" fmla="*/ 86 w 86"/>
                <a:gd name="T3" fmla="*/ 0 h 18"/>
                <a:gd name="T4" fmla="*/ 86 w 86"/>
                <a:gd name="T5" fmla="*/ 14 h 18"/>
                <a:gd name="T6" fmla="*/ 0 w 86"/>
                <a:gd name="T7" fmla="*/ 18 h 18"/>
                <a:gd name="T8" fmla="*/ 0 w 8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">
                  <a:moveTo>
                    <a:pt x="0" y="18"/>
                  </a:moveTo>
                  <a:lnTo>
                    <a:pt x="86" y="0"/>
                  </a:lnTo>
                  <a:lnTo>
                    <a:pt x="86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F94F6B1-C1B1-6DFE-5410-E92F8B1F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" y="2411"/>
              <a:ext cx="91" cy="72"/>
            </a:xfrm>
            <a:custGeom>
              <a:avLst/>
              <a:gdLst>
                <a:gd name="T0" fmla="*/ 64 w 91"/>
                <a:gd name="T1" fmla="*/ 4 h 72"/>
                <a:gd name="T2" fmla="*/ 0 w 91"/>
                <a:gd name="T3" fmla="*/ 72 h 72"/>
                <a:gd name="T4" fmla="*/ 91 w 91"/>
                <a:gd name="T5" fmla="*/ 0 h 72"/>
                <a:gd name="T6" fmla="*/ 64 w 91"/>
                <a:gd name="T7" fmla="*/ 4 h 72"/>
                <a:gd name="T8" fmla="*/ 64 w 91"/>
                <a:gd name="T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64" y="4"/>
                  </a:moveTo>
                  <a:lnTo>
                    <a:pt x="0" y="72"/>
                  </a:lnTo>
                  <a:lnTo>
                    <a:pt x="91" y="0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9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4C5E717-85AB-1028-1421-81625DA6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8" y="1944756"/>
            <a:ext cx="2590800" cy="11430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200" b="1" dirty="0"/>
              <a:t>Assets</a:t>
            </a:r>
          </a:p>
        </p:txBody>
      </p:sp>
      <p:sp>
        <p:nvSpPr>
          <p:cNvPr id="6" name="WordArt 5">
            <a:extLst>
              <a:ext uri="{FF2B5EF4-FFF2-40B4-BE49-F238E27FC236}">
                <a16:creationId xmlns:a16="http://schemas.microsoft.com/office/drawing/2014/main" id="{DF14A748-8C00-4458-9E0C-D2C113B01C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1152939" y="3577260"/>
            <a:ext cx="3048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C44CD6-CD98-1F1B-C5F3-93171C5E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329610"/>
            <a:ext cx="2590800" cy="1143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200" b="1" dirty="0"/>
              <a:t>Liabilities</a:t>
            </a:r>
          </a:p>
        </p:txBody>
      </p:sp>
      <p:sp>
        <p:nvSpPr>
          <p:cNvPr id="8" name="WordArt 6">
            <a:extLst>
              <a:ext uri="{FF2B5EF4-FFF2-40B4-BE49-F238E27FC236}">
                <a16:creationId xmlns:a16="http://schemas.microsoft.com/office/drawing/2014/main" id="{6C04ED94-1E7E-2287-C043-2747A57BF7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5212245" y="5124450"/>
            <a:ext cx="609600" cy="5715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7D7EC8E-1030-CD0F-9F6B-F9313894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9" y="5410200"/>
            <a:ext cx="2590800" cy="1143000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 sz="3200" b="1"/>
              <a:t>Owners’ Equity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CA23E-24EE-1376-19AD-FEC9FD6E954D}"/>
              </a:ext>
            </a:extLst>
          </p:cNvPr>
          <p:cNvSpPr txBox="1"/>
          <p:nvPr/>
        </p:nvSpPr>
        <p:spPr>
          <a:xfrm>
            <a:off x="106018" y="3895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dirty="0"/>
              <a:t>The first equality: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23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  <p:bldP spid="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90A-EE50-FD2B-1A41-3EA43D57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The Second Equality:</a:t>
            </a:r>
            <a:endParaRPr lang="en-US" dirty="0"/>
          </a:p>
        </p:txBody>
      </p:sp>
      <p:sp>
        <p:nvSpPr>
          <p:cNvPr id="5" name="WordArt 4">
            <a:extLst>
              <a:ext uri="{FF2B5EF4-FFF2-40B4-BE49-F238E27FC236}">
                <a16:creationId xmlns:a16="http://schemas.microsoft.com/office/drawing/2014/main" id="{E62CD2D9-F272-FC00-13FE-597DFBC4BB6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5242064" y="2369654"/>
            <a:ext cx="304800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latin typeface="Arial Black" panose="020B0A04020102020204" pitchFamily="34" charset="0"/>
              </a:rPr>
              <a:t>=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6401F8-6095-41F0-D6CA-FA573B7A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563" y="2122004"/>
            <a:ext cx="2590800" cy="1143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4800" b="1"/>
              <a:t>Credits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D8B44D-507D-8FA4-216B-2AF249CC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37" y="2122004"/>
            <a:ext cx="2590800" cy="1143000"/>
          </a:xfrm>
          <a:prstGeom prst="rect">
            <a:avLst/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4800" b="1" dirty="0"/>
              <a:t>Debits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92CD8F7-A17D-D402-2872-5D96132E6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3104174"/>
            <a:ext cx="5397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400" b="1" dirty="0"/>
              <a:t>Account Title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1824B16-BB22-E538-9472-32045EA97B95}"/>
              </a:ext>
            </a:extLst>
          </p:cNvPr>
          <p:cNvGrpSpPr>
            <a:grpSpLocks/>
          </p:cNvGrpSpPr>
          <p:nvPr/>
        </p:nvGrpSpPr>
        <p:grpSpPr bwMode="auto">
          <a:xfrm>
            <a:off x="2441714" y="3979379"/>
            <a:ext cx="6553200" cy="2700415"/>
            <a:chOff x="1728" y="2448"/>
            <a:chExt cx="2304" cy="1145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2BDBE146-8B8E-0326-B64D-A0000D1D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44"/>
              <a:ext cx="48" cy="104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6A33036-37DC-A80A-8BDF-2D5BACB63A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32" y="1344"/>
              <a:ext cx="96" cy="230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9">
            <a:extLst>
              <a:ext uri="{FF2B5EF4-FFF2-40B4-BE49-F238E27FC236}">
                <a16:creationId xmlns:a16="http://schemas.microsoft.com/office/drawing/2014/main" id="{FFD8DA21-80BC-EAE0-AC85-57C0F4BE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752" y="4259390"/>
            <a:ext cx="3048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8800" dirty="0">
                <a:solidFill>
                  <a:srgbClr val="FF0000"/>
                </a:solidFill>
                <a:latin typeface="Chlorinar" pitchFamily="34" charset="0"/>
              </a:rPr>
              <a:t>Debit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A173D43E-F97C-68C8-6CBA-644825EC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789" y="4259389"/>
            <a:ext cx="3581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8800" dirty="0">
                <a:solidFill>
                  <a:srgbClr val="FF0000"/>
                </a:solidFill>
                <a:latin typeface="Chlorinar" pitchFamily="34" charset="0"/>
              </a:rPr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14181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12" grpId="0" autoUpdateAnimBg="0"/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CB64567-C4C8-C815-EA99-D0239209F60F}"/>
              </a:ext>
            </a:extLst>
          </p:cNvPr>
          <p:cNvGrpSpPr>
            <a:grpSpLocks/>
          </p:cNvGrpSpPr>
          <p:nvPr/>
        </p:nvGrpSpPr>
        <p:grpSpPr bwMode="auto">
          <a:xfrm>
            <a:off x="2363236" y="687191"/>
            <a:ext cx="6705600" cy="1143000"/>
            <a:chOff x="729" y="259"/>
            <a:chExt cx="4224" cy="864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3F170306-1536-FCBE-51BE-AA46DDDF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59"/>
              <a:ext cx="4224" cy="864"/>
            </a:xfrm>
            <a:prstGeom prst="rect">
              <a:avLst/>
            </a:prstGeom>
            <a:solidFill>
              <a:srgbClr val="0000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00FF"/>
              </a:extrusionClr>
              <a:contourClr>
                <a:srgbClr val="0000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4" name="WordArt 8">
              <a:extLst>
                <a:ext uri="{FF2B5EF4-FFF2-40B4-BE49-F238E27FC236}">
                  <a16:creationId xmlns:a16="http://schemas.microsoft.com/office/drawing/2014/main" id="{E3D938FD-B0E4-ED83-305E-19CE84D8949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61" y="504"/>
              <a:ext cx="2838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Liability Accounts</a:t>
              </a:r>
            </a:p>
          </p:txBody>
        </p:sp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id="{0BC9BC06-9C46-00F6-2F35-FF0B1113BAC3}"/>
              </a:ext>
            </a:extLst>
          </p:cNvPr>
          <p:cNvGrpSpPr>
            <a:grpSpLocks/>
          </p:cNvGrpSpPr>
          <p:nvPr/>
        </p:nvGrpSpPr>
        <p:grpSpPr bwMode="auto">
          <a:xfrm>
            <a:off x="1918875" y="2590800"/>
            <a:ext cx="1828800" cy="2057400"/>
            <a:chOff x="144" y="1536"/>
            <a:chExt cx="1152" cy="1296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B2865BEF-56F5-A022-54CA-CFA04E613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WordArt 11">
              <a:extLst>
                <a:ext uri="{FF2B5EF4-FFF2-40B4-BE49-F238E27FC236}">
                  <a16:creationId xmlns:a16="http://schemas.microsoft.com/office/drawing/2014/main" id="{EE425CA3-B679-DFE8-7A77-5E420D115A7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36"/>
              <a:ext cx="750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Accounts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Payable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B8D93074-79A7-6D9F-076C-525352C72868}"/>
              </a:ext>
            </a:extLst>
          </p:cNvPr>
          <p:cNvGrpSpPr>
            <a:grpSpLocks/>
          </p:cNvGrpSpPr>
          <p:nvPr/>
        </p:nvGrpSpPr>
        <p:grpSpPr bwMode="auto">
          <a:xfrm>
            <a:off x="4847812" y="4396409"/>
            <a:ext cx="1828800" cy="2000250"/>
            <a:chOff x="1296" y="2928"/>
            <a:chExt cx="1152" cy="1260"/>
          </a:xfrm>
        </p:grpSpPr>
        <p:pic>
          <p:nvPicPr>
            <p:cNvPr id="9" name="Picture 13">
              <a:extLst>
                <a:ext uri="{FF2B5EF4-FFF2-40B4-BE49-F238E27FC236}">
                  <a16:creationId xmlns:a16="http://schemas.microsoft.com/office/drawing/2014/main" id="{D4691426-00D4-5CC0-3B71-924E1DEA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92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WordArt 14">
              <a:extLst>
                <a:ext uri="{FF2B5EF4-FFF2-40B4-BE49-F238E27FC236}">
                  <a16:creationId xmlns:a16="http://schemas.microsoft.com/office/drawing/2014/main" id="{D88F1A2E-FD32-6708-7B65-9F7AD48745F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536" y="3792"/>
              <a:ext cx="624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Notes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Payable</a:t>
              </a: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4256C5BC-D469-E4DD-FCC9-0298A544A457}"/>
              </a:ext>
            </a:extLst>
          </p:cNvPr>
          <p:cNvGrpSpPr>
            <a:grpSpLocks/>
          </p:cNvGrpSpPr>
          <p:nvPr/>
        </p:nvGrpSpPr>
        <p:grpSpPr bwMode="auto">
          <a:xfrm>
            <a:off x="8030611" y="2604052"/>
            <a:ext cx="1828800" cy="1905000"/>
            <a:chOff x="3306" y="2976"/>
            <a:chExt cx="1152" cy="1200"/>
          </a:xfrm>
        </p:grpSpPr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CBEBAAAC-79F6-902F-9DED-88514B542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297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WordArt 17">
              <a:extLst>
                <a:ext uri="{FF2B5EF4-FFF2-40B4-BE49-F238E27FC236}">
                  <a16:creationId xmlns:a16="http://schemas.microsoft.com/office/drawing/2014/main" id="{537B677B-EE4E-55C1-2F83-C0B46BE7124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40" y="3780"/>
              <a:ext cx="780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Accrued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Liabilities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8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3F761F3-8EC1-9E20-287C-8B62A551E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sz="4700" b="1" dirty="0"/>
              <a:t>Debit-Credit Rules . . .</a:t>
            </a:r>
            <a:endParaRPr lang="en-US" altLang="en-US" sz="5800" b="1" dirty="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82958C83-C4E6-597D-A66B-296E13ED517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5625"/>
            <a:ext cx="8001000" cy="723900"/>
            <a:chOff x="288" y="1296"/>
            <a:chExt cx="5040" cy="456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93A78D20-BDE9-18E0-2BAB-EFDCE9D9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96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4000" b="1"/>
                <a:t>Account</a:t>
              </a:r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F07310A6-C569-13E1-1FB6-03AFA5FF6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296"/>
              <a:ext cx="1315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3600" b="1"/>
                <a:t>Inc.</a:t>
              </a: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27419FEB-83AE-A08B-9CA4-291B7A99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296"/>
              <a:ext cx="1315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3600" b="1"/>
                <a:t>Dec.</a:t>
              </a:r>
            </a:p>
          </p:txBody>
        </p:sp>
      </p:grpSp>
      <p:grpSp>
        <p:nvGrpSpPr>
          <p:cNvPr id="9" name="Group 2">
            <a:extLst>
              <a:ext uri="{FF2B5EF4-FFF2-40B4-BE49-F238E27FC236}">
                <a16:creationId xmlns:a16="http://schemas.microsoft.com/office/drawing/2014/main" id="{E7929FA6-B1E3-FF40-6DD7-F2D1CC74CAA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36066"/>
            <a:ext cx="3825875" cy="3619500"/>
            <a:chOff x="288" y="1752"/>
            <a:chExt cx="2410" cy="2280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7FB350C-59E6-8404-3D65-455DD187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576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3600" b="1"/>
                <a:t>Expenses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959F58BF-0E14-D6CC-BE20-B614C95E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20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3600" b="1"/>
                <a:t>Revenue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968E1DA-DB53-978B-3027-9552E3B1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64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3600" b="1"/>
                <a:t>Owners’ Equity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FA50056-A815-6814-95DE-316F17C9D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08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3600" b="1"/>
                <a:t>Liabilities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E4FBC4E-7E55-6B1A-8BD9-008CAFDF0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52"/>
              <a:ext cx="2410" cy="456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 sz="3600" b="1"/>
                <a:t>Assets</a:t>
              </a:r>
            </a:p>
          </p:txBody>
        </p:sp>
      </p:grpSp>
      <p:sp>
        <p:nvSpPr>
          <p:cNvPr id="15" name="Rectangle 17">
            <a:extLst>
              <a:ext uri="{FF2B5EF4-FFF2-40B4-BE49-F238E27FC236}">
                <a16:creationId xmlns:a16="http://schemas.microsoft.com/office/drawing/2014/main" id="{651F4214-D990-5FE7-CA08-35FB878D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549525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6E9DD5-2C58-E054-025E-97DBE2DA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289437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/>
              <a:t>Credit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B0E47B7-C288-B6B5-C6A0-3AF2D056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998602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/>
              <a:t>Credit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7694BE7-F35C-EA7A-D64E-C9DDEC36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4737237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/>
              <a:t>Credit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2D2183F-03D5-62C3-5001-806B1528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4" y="5475872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1407DEDC-4D61-FC9A-52EC-97BA31A0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9" y="2549525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/>
              <a:t>Credit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AA014811-A09A-EC8F-138D-91C88E50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273425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DCCF261-3D65-4953-A0E4-39C28B55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003866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61079596-2B70-16B8-27F2-E31A4D19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727766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EC4A9980-58C1-3960-D8CB-3D668F0D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7" y="5461137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/>
              <a:t>Credit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E6DE8BC0-E8FC-E0F8-ECEA-A82883E1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6140830"/>
            <a:ext cx="3825875" cy="7239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3600" b="1" dirty="0"/>
              <a:t>Dividends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3FCFA6F-155E-CA75-56EE-61AF539B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3" y="6170301"/>
            <a:ext cx="2087563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>
                <a:solidFill>
                  <a:srgbClr val="FF0000"/>
                </a:solidFill>
              </a:rPr>
              <a:t>Debit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C9EDE22C-88D9-6C89-4863-6D25F82F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7" y="6170301"/>
            <a:ext cx="2087562" cy="723900"/>
          </a:xfrm>
          <a:prstGeom prst="rect">
            <a:avLst/>
          </a:prstGeom>
          <a:solidFill>
            <a:srgbClr val="FFCC00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3600" b="1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236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4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25" grpId="0" animBg="1" autoUpdateAnimBg="0"/>
      <p:bldP spid="3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3DC-0F36-BA5E-05E1-646C7C0D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9600" dirty="0"/>
              <a:t>         </a:t>
            </a:r>
            <a:r>
              <a:rPr lang="en-US" sz="9600" dirty="0">
                <a:solidFill>
                  <a:srgbClr val="00B050"/>
                </a:solidFill>
              </a:rPr>
              <a:t>Process and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B050"/>
                </a:solidFill>
              </a:rPr>
              <a:t>          Summarize  </a:t>
            </a:r>
          </a:p>
          <a:p>
            <a:pPr marL="0" indent="0">
              <a:buNone/>
            </a:pPr>
            <a:r>
              <a:rPr lang="en-US" sz="9600" dirty="0"/>
              <a:t>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1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F700-B7EE-6E58-7BDB-F1A9B98A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1) Analyze </a:t>
            </a:r>
            <a:r>
              <a:rPr lang="en-US" dirty="0"/>
              <a:t>Transactions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2718-4A24-5E6A-D3CF-D30DBBE5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= liabilities + Equity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Capital + Revenues – Expenses – Dividends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                                Retained Earnings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E290F6-6BC3-5D25-4F3A-1F5AC09E09DF}"/>
              </a:ext>
            </a:extLst>
          </p:cNvPr>
          <p:cNvCxnSpPr/>
          <p:nvPr/>
        </p:nvCxnSpPr>
        <p:spPr>
          <a:xfrm>
            <a:off x="3776870" y="2186609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0250B0-60A5-5E67-BA21-9566B4535B32}"/>
              </a:ext>
            </a:extLst>
          </p:cNvPr>
          <p:cNvCxnSpPr/>
          <p:nvPr/>
        </p:nvCxnSpPr>
        <p:spPr>
          <a:xfrm>
            <a:off x="3790122" y="3101009"/>
            <a:ext cx="4465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E077C3-D8A7-AE6A-AFB5-C96751371CE0}"/>
              </a:ext>
            </a:extLst>
          </p:cNvPr>
          <p:cNvCxnSpPr/>
          <p:nvPr/>
        </p:nvCxnSpPr>
        <p:spPr>
          <a:xfrm flipH="1">
            <a:off x="1656522" y="3101009"/>
            <a:ext cx="2226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6208A4-11C9-1230-30AE-91094E0471A1}"/>
              </a:ext>
            </a:extLst>
          </p:cNvPr>
          <p:cNvCxnSpPr/>
          <p:nvPr/>
        </p:nvCxnSpPr>
        <p:spPr>
          <a:xfrm>
            <a:off x="8256104" y="3101009"/>
            <a:ext cx="0" cy="64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49A48-C671-E074-EFA1-C588BA2A683D}"/>
              </a:ext>
            </a:extLst>
          </p:cNvPr>
          <p:cNvCxnSpPr/>
          <p:nvPr/>
        </p:nvCxnSpPr>
        <p:spPr>
          <a:xfrm>
            <a:off x="1656522" y="3101009"/>
            <a:ext cx="0" cy="5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043C9-1CEC-0957-6E85-A799A47094D5}"/>
              </a:ext>
            </a:extLst>
          </p:cNvPr>
          <p:cNvCxnSpPr/>
          <p:nvPr/>
        </p:nvCxnSpPr>
        <p:spPr>
          <a:xfrm>
            <a:off x="3882887" y="3750365"/>
            <a:ext cx="0" cy="104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9F8929-8AE1-25A9-1105-7A5CD31E77A2}"/>
              </a:ext>
            </a:extLst>
          </p:cNvPr>
          <p:cNvCxnSpPr/>
          <p:nvPr/>
        </p:nvCxnSpPr>
        <p:spPr>
          <a:xfrm>
            <a:off x="3882887" y="4797287"/>
            <a:ext cx="3525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A34580-5B59-D18D-AF59-FE0ED7188AD8}"/>
              </a:ext>
            </a:extLst>
          </p:cNvPr>
          <p:cNvCxnSpPr/>
          <p:nvPr/>
        </p:nvCxnSpPr>
        <p:spPr>
          <a:xfrm flipV="1">
            <a:off x="7407965" y="3843130"/>
            <a:ext cx="0" cy="95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039C79-BFF5-3E73-512A-9ED7F90952EF}"/>
              </a:ext>
            </a:extLst>
          </p:cNvPr>
          <p:cNvCxnSpPr/>
          <p:nvPr/>
        </p:nvCxnSpPr>
        <p:spPr>
          <a:xfrm>
            <a:off x="5685183" y="4797287"/>
            <a:ext cx="0" cy="79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8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D14C-CA3E-4D88-9B60-AEC4EC12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Recording Trans in Journal Entries: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4F9A-93CD-DDD3-BCD5-7CDF49B0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Entry Operates with Debit and Credit Rule</a:t>
            </a:r>
          </a:p>
          <a:p>
            <a:pPr marL="0" indent="0">
              <a:buNone/>
            </a:pPr>
            <a:r>
              <a:rPr lang="en-US" dirty="0"/>
              <a:t>So let’s Revise Small Thing: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id="{7F980959-7281-0D67-A0CB-6F74A5CBC00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3961" y="2382286"/>
            <a:ext cx="4076700" cy="4233862"/>
            <a:chOff x="288" y="1341"/>
            <a:chExt cx="2568" cy="2667"/>
          </a:xfrm>
        </p:grpSpPr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27452505-532C-2446-679D-61A3BDFB0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465"/>
              <a:ext cx="404" cy="653"/>
            </a:xfrm>
            <a:custGeom>
              <a:avLst/>
              <a:gdLst>
                <a:gd name="T0" fmla="*/ 0 w 404"/>
                <a:gd name="T1" fmla="*/ 0 h 653"/>
                <a:gd name="T2" fmla="*/ 404 w 404"/>
                <a:gd name="T3" fmla="*/ 622 h 653"/>
                <a:gd name="T4" fmla="*/ 363 w 404"/>
                <a:gd name="T5" fmla="*/ 653 h 653"/>
                <a:gd name="T6" fmla="*/ 0 w 404"/>
                <a:gd name="T7" fmla="*/ 0 h 653"/>
                <a:gd name="T8" fmla="*/ 0 w 404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653">
                  <a:moveTo>
                    <a:pt x="0" y="0"/>
                  </a:moveTo>
                  <a:lnTo>
                    <a:pt x="404" y="622"/>
                  </a:lnTo>
                  <a:lnTo>
                    <a:pt x="363" y="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BC9984D-AD41-0F6E-56A5-D357B5649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1465"/>
              <a:ext cx="1519" cy="1038"/>
            </a:xfrm>
            <a:custGeom>
              <a:avLst/>
              <a:gdLst>
                <a:gd name="T0" fmla="*/ 897 w 1519"/>
                <a:gd name="T1" fmla="*/ 9 h 1038"/>
                <a:gd name="T2" fmla="*/ 809 w 1519"/>
                <a:gd name="T3" fmla="*/ 124 h 1038"/>
                <a:gd name="T4" fmla="*/ 784 w 1519"/>
                <a:gd name="T5" fmla="*/ 136 h 1038"/>
                <a:gd name="T6" fmla="*/ 736 w 1519"/>
                <a:gd name="T7" fmla="*/ 206 h 1038"/>
                <a:gd name="T8" fmla="*/ 711 w 1519"/>
                <a:gd name="T9" fmla="*/ 176 h 1038"/>
                <a:gd name="T10" fmla="*/ 679 w 1519"/>
                <a:gd name="T11" fmla="*/ 186 h 1038"/>
                <a:gd name="T12" fmla="*/ 646 w 1519"/>
                <a:gd name="T13" fmla="*/ 218 h 1038"/>
                <a:gd name="T14" fmla="*/ 638 w 1519"/>
                <a:gd name="T15" fmla="*/ 300 h 1038"/>
                <a:gd name="T16" fmla="*/ 671 w 1519"/>
                <a:gd name="T17" fmla="*/ 466 h 1038"/>
                <a:gd name="T18" fmla="*/ 638 w 1519"/>
                <a:gd name="T19" fmla="*/ 622 h 1038"/>
                <a:gd name="T20" fmla="*/ 631 w 1519"/>
                <a:gd name="T21" fmla="*/ 789 h 1038"/>
                <a:gd name="T22" fmla="*/ 340 w 1519"/>
                <a:gd name="T23" fmla="*/ 976 h 1038"/>
                <a:gd name="T24" fmla="*/ 290 w 1519"/>
                <a:gd name="T25" fmla="*/ 913 h 1038"/>
                <a:gd name="T26" fmla="*/ 340 w 1519"/>
                <a:gd name="T27" fmla="*/ 746 h 1038"/>
                <a:gd name="T28" fmla="*/ 372 w 1519"/>
                <a:gd name="T29" fmla="*/ 685 h 1038"/>
                <a:gd name="T30" fmla="*/ 324 w 1519"/>
                <a:gd name="T31" fmla="*/ 622 h 1038"/>
                <a:gd name="T32" fmla="*/ 282 w 1519"/>
                <a:gd name="T33" fmla="*/ 549 h 1038"/>
                <a:gd name="T34" fmla="*/ 227 w 1519"/>
                <a:gd name="T35" fmla="*/ 549 h 1038"/>
                <a:gd name="T36" fmla="*/ 155 w 1519"/>
                <a:gd name="T37" fmla="*/ 529 h 1038"/>
                <a:gd name="T38" fmla="*/ 138 w 1519"/>
                <a:gd name="T39" fmla="*/ 529 h 1038"/>
                <a:gd name="T40" fmla="*/ 122 w 1519"/>
                <a:gd name="T41" fmla="*/ 622 h 1038"/>
                <a:gd name="T42" fmla="*/ 0 w 1519"/>
                <a:gd name="T43" fmla="*/ 746 h 1038"/>
                <a:gd name="T44" fmla="*/ 16 w 1519"/>
                <a:gd name="T45" fmla="*/ 768 h 1038"/>
                <a:gd name="T46" fmla="*/ 41 w 1519"/>
                <a:gd name="T47" fmla="*/ 789 h 1038"/>
                <a:gd name="T48" fmla="*/ 16 w 1519"/>
                <a:gd name="T49" fmla="*/ 840 h 1038"/>
                <a:gd name="T50" fmla="*/ 57 w 1519"/>
                <a:gd name="T51" fmla="*/ 861 h 1038"/>
                <a:gd name="T52" fmla="*/ 57 w 1519"/>
                <a:gd name="T53" fmla="*/ 933 h 1038"/>
                <a:gd name="T54" fmla="*/ 81 w 1519"/>
                <a:gd name="T55" fmla="*/ 985 h 1038"/>
                <a:gd name="T56" fmla="*/ 186 w 1519"/>
                <a:gd name="T57" fmla="*/ 976 h 1038"/>
                <a:gd name="T58" fmla="*/ 282 w 1519"/>
                <a:gd name="T59" fmla="*/ 1038 h 1038"/>
                <a:gd name="T60" fmla="*/ 1349 w 1519"/>
                <a:gd name="T61" fmla="*/ 1038 h 1038"/>
                <a:gd name="T62" fmla="*/ 1519 w 1519"/>
                <a:gd name="T63" fmla="*/ 840 h 1038"/>
                <a:gd name="T64" fmla="*/ 1431 w 1519"/>
                <a:gd name="T65" fmla="*/ 768 h 1038"/>
                <a:gd name="T66" fmla="*/ 1382 w 1519"/>
                <a:gd name="T67" fmla="*/ 798 h 1038"/>
                <a:gd name="T68" fmla="*/ 1349 w 1519"/>
                <a:gd name="T69" fmla="*/ 852 h 1038"/>
                <a:gd name="T70" fmla="*/ 1276 w 1519"/>
                <a:gd name="T71" fmla="*/ 872 h 1038"/>
                <a:gd name="T72" fmla="*/ 1132 w 1519"/>
                <a:gd name="T73" fmla="*/ 726 h 1038"/>
                <a:gd name="T74" fmla="*/ 1140 w 1519"/>
                <a:gd name="T75" fmla="*/ 644 h 1038"/>
                <a:gd name="T76" fmla="*/ 1341 w 1519"/>
                <a:gd name="T77" fmla="*/ 436 h 1038"/>
                <a:gd name="T78" fmla="*/ 1341 w 1519"/>
                <a:gd name="T79" fmla="*/ 405 h 1038"/>
                <a:gd name="T80" fmla="*/ 1317 w 1519"/>
                <a:gd name="T81" fmla="*/ 362 h 1038"/>
                <a:gd name="T82" fmla="*/ 1341 w 1519"/>
                <a:gd name="T83" fmla="*/ 300 h 1038"/>
                <a:gd name="T84" fmla="*/ 1195 w 1519"/>
                <a:gd name="T85" fmla="*/ 0 h 1038"/>
                <a:gd name="T86" fmla="*/ 1042 w 1519"/>
                <a:gd name="T87" fmla="*/ 0 h 1038"/>
                <a:gd name="T88" fmla="*/ 897 w 1519"/>
                <a:gd name="T89" fmla="*/ 9 h 1038"/>
                <a:gd name="T90" fmla="*/ 897 w 1519"/>
                <a:gd name="T91" fmla="*/ 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9" h="1038">
                  <a:moveTo>
                    <a:pt x="897" y="9"/>
                  </a:moveTo>
                  <a:lnTo>
                    <a:pt x="809" y="124"/>
                  </a:lnTo>
                  <a:lnTo>
                    <a:pt x="784" y="136"/>
                  </a:lnTo>
                  <a:lnTo>
                    <a:pt x="736" y="206"/>
                  </a:lnTo>
                  <a:lnTo>
                    <a:pt x="711" y="176"/>
                  </a:lnTo>
                  <a:lnTo>
                    <a:pt x="679" y="186"/>
                  </a:lnTo>
                  <a:lnTo>
                    <a:pt x="646" y="218"/>
                  </a:lnTo>
                  <a:lnTo>
                    <a:pt x="638" y="300"/>
                  </a:lnTo>
                  <a:lnTo>
                    <a:pt x="671" y="466"/>
                  </a:lnTo>
                  <a:lnTo>
                    <a:pt x="638" y="622"/>
                  </a:lnTo>
                  <a:lnTo>
                    <a:pt x="631" y="789"/>
                  </a:lnTo>
                  <a:lnTo>
                    <a:pt x="340" y="976"/>
                  </a:lnTo>
                  <a:lnTo>
                    <a:pt x="290" y="913"/>
                  </a:lnTo>
                  <a:lnTo>
                    <a:pt x="340" y="746"/>
                  </a:lnTo>
                  <a:lnTo>
                    <a:pt x="372" y="685"/>
                  </a:lnTo>
                  <a:lnTo>
                    <a:pt x="324" y="622"/>
                  </a:lnTo>
                  <a:lnTo>
                    <a:pt x="282" y="549"/>
                  </a:lnTo>
                  <a:lnTo>
                    <a:pt x="227" y="549"/>
                  </a:lnTo>
                  <a:lnTo>
                    <a:pt x="155" y="529"/>
                  </a:lnTo>
                  <a:lnTo>
                    <a:pt x="138" y="529"/>
                  </a:lnTo>
                  <a:lnTo>
                    <a:pt x="122" y="622"/>
                  </a:lnTo>
                  <a:lnTo>
                    <a:pt x="0" y="746"/>
                  </a:lnTo>
                  <a:lnTo>
                    <a:pt x="16" y="768"/>
                  </a:lnTo>
                  <a:lnTo>
                    <a:pt x="41" y="789"/>
                  </a:lnTo>
                  <a:lnTo>
                    <a:pt x="16" y="840"/>
                  </a:lnTo>
                  <a:lnTo>
                    <a:pt x="57" y="861"/>
                  </a:lnTo>
                  <a:lnTo>
                    <a:pt x="57" y="933"/>
                  </a:lnTo>
                  <a:lnTo>
                    <a:pt x="81" y="985"/>
                  </a:lnTo>
                  <a:lnTo>
                    <a:pt x="186" y="976"/>
                  </a:lnTo>
                  <a:lnTo>
                    <a:pt x="282" y="1038"/>
                  </a:lnTo>
                  <a:lnTo>
                    <a:pt x="1349" y="1038"/>
                  </a:lnTo>
                  <a:lnTo>
                    <a:pt x="1519" y="840"/>
                  </a:lnTo>
                  <a:lnTo>
                    <a:pt x="1431" y="768"/>
                  </a:lnTo>
                  <a:lnTo>
                    <a:pt x="1382" y="798"/>
                  </a:lnTo>
                  <a:lnTo>
                    <a:pt x="1349" y="852"/>
                  </a:lnTo>
                  <a:lnTo>
                    <a:pt x="1276" y="872"/>
                  </a:lnTo>
                  <a:lnTo>
                    <a:pt x="1132" y="726"/>
                  </a:lnTo>
                  <a:lnTo>
                    <a:pt x="1140" y="644"/>
                  </a:lnTo>
                  <a:lnTo>
                    <a:pt x="1341" y="436"/>
                  </a:lnTo>
                  <a:lnTo>
                    <a:pt x="1341" y="405"/>
                  </a:lnTo>
                  <a:lnTo>
                    <a:pt x="1317" y="362"/>
                  </a:lnTo>
                  <a:lnTo>
                    <a:pt x="1341" y="300"/>
                  </a:lnTo>
                  <a:lnTo>
                    <a:pt x="1195" y="0"/>
                  </a:lnTo>
                  <a:lnTo>
                    <a:pt x="1042" y="0"/>
                  </a:lnTo>
                  <a:lnTo>
                    <a:pt x="897" y="9"/>
                  </a:lnTo>
                  <a:lnTo>
                    <a:pt x="897" y="9"/>
                  </a:lnTo>
                  <a:close/>
                </a:path>
              </a:pathLst>
            </a:custGeom>
            <a:solidFill>
              <a:srgbClr val="FFC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9BB227D-91C9-80B0-6A91-53DB9E8F2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351"/>
              <a:ext cx="509" cy="342"/>
            </a:xfrm>
            <a:custGeom>
              <a:avLst/>
              <a:gdLst>
                <a:gd name="T0" fmla="*/ 0 w 509"/>
                <a:gd name="T1" fmla="*/ 62 h 342"/>
                <a:gd name="T2" fmla="*/ 98 w 509"/>
                <a:gd name="T3" fmla="*/ 196 h 342"/>
                <a:gd name="T4" fmla="*/ 137 w 509"/>
                <a:gd name="T5" fmla="*/ 227 h 342"/>
                <a:gd name="T6" fmla="*/ 324 w 509"/>
                <a:gd name="T7" fmla="*/ 134 h 342"/>
                <a:gd name="T8" fmla="*/ 332 w 509"/>
                <a:gd name="T9" fmla="*/ 176 h 342"/>
                <a:gd name="T10" fmla="*/ 403 w 509"/>
                <a:gd name="T11" fmla="*/ 342 h 342"/>
                <a:gd name="T12" fmla="*/ 509 w 509"/>
                <a:gd name="T13" fmla="*/ 176 h 342"/>
                <a:gd name="T14" fmla="*/ 460 w 509"/>
                <a:gd name="T15" fmla="*/ 144 h 342"/>
                <a:gd name="T16" fmla="*/ 379 w 509"/>
                <a:gd name="T17" fmla="*/ 103 h 342"/>
                <a:gd name="T18" fmla="*/ 348 w 509"/>
                <a:gd name="T19" fmla="*/ 62 h 342"/>
                <a:gd name="T20" fmla="*/ 299 w 509"/>
                <a:gd name="T21" fmla="*/ 0 h 342"/>
                <a:gd name="T22" fmla="*/ 251 w 509"/>
                <a:gd name="T23" fmla="*/ 0 h 342"/>
                <a:gd name="T24" fmla="*/ 177 w 509"/>
                <a:gd name="T25" fmla="*/ 31 h 342"/>
                <a:gd name="T26" fmla="*/ 105 w 509"/>
                <a:gd name="T27" fmla="*/ 83 h 342"/>
                <a:gd name="T28" fmla="*/ 0 w 509"/>
                <a:gd name="T29" fmla="*/ 62 h 342"/>
                <a:gd name="T30" fmla="*/ 0 w 509"/>
                <a:gd name="T31" fmla="*/ 6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9" h="342">
                  <a:moveTo>
                    <a:pt x="0" y="62"/>
                  </a:moveTo>
                  <a:lnTo>
                    <a:pt x="98" y="196"/>
                  </a:lnTo>
                  <a:lnTo>
                    <a:pt x="137" y="227"/>
                  </a:lnTo>
                  <a:lnTo>
                    <a:pt x="324" y="134"/>
                  </a:lnTo>
                  <a:lnTo>
                    <a:pt x="332" y="176"/>
                  </a:lnTo>
                  <a:lnTo>
                    <a:pt x="403" y="342"/>
                  </a:lnTo>
                  <a:lnTo>
                    <a:pt x="509" y="176"/>
                  </a:lnTo>
                  <a:lnTo>
                    <a:pt x="460" y="144"/>
                  </a:lnTo>
                  <a:lnTo>
                    <a:pt x="379" y="103"/>
                  </a:lnTo>
                  <a:lnTo>
                    <a:pt x="348" y="62"/>
                  </a:lnTo>
                  <a:lnTo>
                    <a:pt x="299" y="0"/>
                  </a:lnTo>
                  <a:lnTo>
                    <a:pt x="251" y="0"/>
                  </a:lnTo>
                  <a:lnTo>
                    <a:pt x="177" y="31"/>
                  </a:lnTo>
                  <a:lnTo>
                    <a:pt x="105" y="83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E5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95C043F4-6223-9B31-D8F3-A18F7B85D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1651"/>
              <a:ext cx="292" cy="114"/>
            </a:xfrm>
            <a:custGeom>
              <a:avLst/>
              <a:gdLst>
                <a:gd name="T0" fmla="*/ 0 w 292"/>
                <a:gd name="T1" fmla="*/ 94 h 114"/>
                <a:gd name="T2" fmla="*/ 65 w 292"/>
                <a:gd name="T3" fmla="*/ 0 h 114"/>
                <a:gd name="T4" fmla="*/ 292 w 292"/>
                <a:gd name="T5" fmla="*/ 114 h 114"/>
                <a:gd name="T6" fmla="*/ 146 w 292"/>
                <a:gd name="T7" fmla="*/ 74 h 114"/>
                <a:gd name="T8" fmla="*/ 81 w 292"/>
                <a:gd name="T9" fmla="*/ 42 h 114"/>
                <a:gd name="T10" fmla="*/ 0 w 292"/>
                <a:gd name="T11" fmla="*/ 94 h 114"/>
                <a:gd name="T12" fmla="*/ 0 w 292"/>
                <a:gd name="T13" fmla="*/ 9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114">
                  <a:moveTo>
                    <a:pt x="0" y="94"/>
                  </a:moveTo>
                  <a:lnTo>
                    <a:pt x="65" y="0"/>
                  </a:lnTo>
                  <a:lnTo>
                    <a:pt x="292" y="114"/>
                  </a:lnTo>
                  <a:lnTo>
                    <a:pt x="146" y="74"/>
                  </a:lnTo>
                  <a:lnTo>
                    <a:pt x="81" y="42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52A94186-41A9-64F0-A324-A44C278A3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547"/>
              <a:ext cx="298" cy="104"/>
            </a:xfrm>
            <a:custGeom>
              <a:avLst/>
              <a:gdLst>
                <a:gd name="T0" fmla="*/ 0 w 298"/>
                <a:gd name="T1" fmla="*/ 104 h 104"/>
                <a:gd name="T2" fmla="*/ 65 w 298"/>
                <a:gd name="T3" fmla="*/ 0 h 104"/>
                <a:gd name="T4" fmla="*/ 298 w 298"/>
                <a:gd name="T5" fmla="*/ 83 h 104"/>
                <a:gd name="T6" fmla="*/ 88 w 298"/>
                <a:gd name="T7" fmla="*/ 31 h 104"/>
                <a:gd name="T8" fmla="*/ 0 w 298"/>
                <a:gd name="T9" fmla="*/ 104 h 104"/>
                <a:gd name="T10" fmla="*/ 0 w 29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04">
                  <a:moveTo>
                    <a:pt x="0" y="104"/>
                  </a:moveTo>
                  <a:lnTo>
                    <a:pt x="65" y="0"/>
                  </a:lnTo>
                  <a:lnTo>
                    <a:pt x="298" y="83"/>
                  </a:lnTo>
                  <a:lnTo>
                    <a:pt x="88" y="31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1F751EC-692D-7467-CA47-CDD136244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1890"/>
              <a:ext cx="314" cy="187"/>
            </a:xfrm>
            <a:custGeom>
              <a:avLst/>
              <a:gdLst>
                <a:gd name="T0" fmla="*/ 8 w 314"/>
                <a:gd name="T1" fmla="*/ 0 h 187"/>
                <a:gd name="T2" fmla="*/ 65 w 314"/>
                <a:gd name="T3" fmla="*/ 31 h 187"/>
                <a:gd name="T4" fmla="*/ 73 w 314"/>
                <a:gd name="T5" fmla="*/ 64 h 187"/>
                <a:gd name="T6" fmla="*/ 112 w 314"/>
                <a:gd name="T7" fmla="*/ 64 h 187"/>
                <a:gd name="T8" fmla="*/ 200 w 314"/>
                <a:gd name="T9" fmla="*/ 64 h 187"/>
                <a:gd name="T10" fmla="*/ 242 w 314"/>
                <a:gd name="T11" fmla="*/ 73 h 187"/>
                <a:gd name="T12" fmla="*/ 314 w 314"/>
                <a:gd name="T13" fmla="*/ 73 h 187"/>
                <a:gd name="T14" fmla="*/ 257 w 314"/>
                <a:gd name="T15" fmla="*/ 147 h 187"/>
                <a:gd name="T16" fmla="*/ 128 w 314"/>
                <a:gd name="T17" fmla="*/ 187 h 187"/>
                <a:gd name="T18" fmla="*/ 65 w 314"/>
                <a:gd name="T19" fmla="*/ 187 h 187"/>
                <a:gd name="T20" fmla="*/ 31 w 314"/>
                <a:gd name="T21" fmla="*/ 157 h 187"/>
                <a:gd name="T22" fmla="*/ 8 w 314"/>
                <a:gd name="T23" fmla="*/ 84 h 187"/>
                <a:gd name="T24" fmla="*/ 0 w 314"/>
                <a:gd name="T25" fmla="*/ 11 h 187"/>
                <a:gd name="T26" fmla="*/ 8 w 314"/>
                <a:gd name="T27" fmla="*/ 0 h 187"/>
                <a:gd name="T28" fmla="*/ 8 w 314"/>
                <a:gd name="T2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187">
                  <a:moveTo>
                    <a:pt x="8" y="0"/>
                  </a:moveTo>
                  <a:lnTo>
                    <a:pt x="65" y="31"/>
                  </a:lnTo>
                  <a:lnTo>
                    <a:pt x="73" y="64"/>
                  </a:lnTo>
                  <a:lnTo>
                    <a:pt x="112" y="64"/>
                  </a:lnTo>
                  <a:lnTo>
                    <a:pt x="200" y="64"/>
                  </a:lnTo>
                  <a:lnTo>
                    <a:pt x="242" y="73"/>
                  </a:lnTo>
                  <a:lnTo>
                    <a:pt x="314" y="73"/>
                  </a:lnTo>
                  <a:lnTo>
                    <a:pt x="257" y="147"/>
                  </a:lnTo>
                  <a:lnTo>
                    <a:pt x="128" y="187"/>
                  </a:lnTo>
                  <a:lnTo>
                    <a:pt x="65" y="187"/>
                  </a:lnTo>
                  <a:lnTo>
                    <a:pt x="31" y="157"/>
                  </a:lnTo>
                  <a:lnTo>
                    <a:pt x="8" y="84"/>
                  </a:lnTo>
                  <a:lnTo>
                    <a:pt x="0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A5F69E7-739D-C3E5-ABEF-29CA91511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2326"/>
              <a:ext cx="177" cy="167"/>
            </a:xfrm>
            <a:custGeom>
              <a:avLst/>
              <a:gdLst>
                <a:gd name="T0" fmla="*/ 129 w 177"/>
                <a:gd name="T1" fmla="*/ 0 h 167"/>
                <a:gd name="T2" fmla="*/ 0 w 177"/>
                <a:gd name="T3" fmla="*/ 104 h 167"/>
                <a:gd name="T4" fmla="*/ 8 w 177"/>
                <a:gd name="T5" fmla="*/ 167 h 167"/>
                <a:gd name="T6" fmla="*/ 177 w 177"/>
                <a:gd name="T7" fmla="*/ 94 h 167"/>
                <a:gd name="T8" fmla="*/ 160 w 177"/>
                <a:gd name="T9" fmla="*/ 21 h 167"/>
                <a:gd name="T10" fmla="*/ 129 w 177"/>
                <a:gd name="T11" fmla="*/ 0 h 167"/>
                <a:gd name="T12" fmla="*/ 129 w 177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67">
                  <a:moveTo>
                    <a:pt x="129" y="0"/>
                  </a:moveTo>
                  <a:lnTo>
                    <a:pt x="0" y="104"/>
                  </a:lnTo>
                  <a:lnTo>
                    <a:pt x="8" y="167"/>
                  </a:lnTo>
                  <a:lnTo>
                    <a:pt x="177" y="94"/>
                  </a:lnTo>
                  <a:lnTo>
                    <a:pt x="160" y="21"/>
                  </a:lnTo>
                  <a:lnTo>
                    <a:pt x="129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70EDE67D-CEBA-F504-0715-41C8C01F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2211"/>
              <a:ext cx="638" cy="541"/>
            </a:xfrm>
            <a:custGeom>
              <a:avLst/>
              <a:gdLst>
                <a:gd name="T0" fmla="*/ 128 w 638"/>
                <a:gd name="T1" fmla="*/ 0 h 541"/>
                <a:gd name="T2" fmla="*/ 177 w 638"/>
                <a:gd name="T3" fmla="*/ 94 h 541"/>
                <a:gd name="T4" fmla="*/ 258 w 638"/>
                <a:gd name="T5" fmla="*/ 146 h 541"/>
                <a:gd name="T6" fmla="*/ 638 w 638"/>
                <a:gd name="T7" fmla="*/ 63 h 541"/>
                <a:gd name="T8" fmla="*/ 500 w 638"/>
                <a:gd name="T9" fmla="*/ 530 h 541"/>
                <a:gd name="T10" fmla="*/ 0 w 638"/>
                <a:gd name="T11" fmla="*/ 541 h 541"/>
                <a:gd name="T12" fmla="*/ 39 w 638"/>
                <a:gd name="T13" fmla="*/ 94 h 541"/>
                <a:gd name="T14" fmla="*/ 128 w 638"/>
                <a:gd name="T15" fmla="*/ 0 h 541"/>
                <a:gd name="T16" fmla="*/ 128 w 638"/>
                <a:gd name="T1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8" h="541">
                  <a:moveTo>
                    <a:pt x="128" y="0"/>
                  </a:moveTo>
                  <a:lnTo>
                    <a:pt x="177" y="94"/>
                  </a:lnTo>
                  <a:lnTo>
                    <a:pt x="258" y="146"/>
                  </a:lnTo>
                  <a:lnTo>
                    <a:pt x="638" y="63"/>
                  </a:lnTo>
                  <a:lnTo>
                    <a:pt x="500" y="530"/>
                  </a:lnTo>
                  <a:lnTo>
                    <a:pt x="0" y="541"/>
                  </a:lnTo>
                  <a:lnTo>
                    <a:pt x="39" y="94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C9938F4-AA55-1AD0-C903-669B0BC27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" y="2347"/>
              <a:ext cx="227" cy="384"/>
            </a:xfrm>
            <a:custGeom>
              <a:avLst/>
              <a:gdLst>
                <a:gd name="T0" fmla="*/ 113 w 227"/>
                <a:gd name="T1" fmla="*/ 10 h 384"/>
                <a:gd name="T2" fmla="*/ 121 w 227"/>
                <a:gd name="T3" fmla="*/ 63 h 384"/>
                <a:gd name="T4" fmla="*/ 0 w 227"/>
                <a:gd name="T5" fmla="*/ 312 h 384"/>
                <a:gd name="T6" fmla="*/ 162 w 227"/>
                <a:gd name="T7" fmla="*/ 384 h 384"/>
                <a:gd name="T8" fmla="*/ 153 w 227"/>
                <a:gd name="T9" fmla="*/ 270 h 384"/>
                <a:gd name="T10" fmla="*/ 178 w 227"/>
                <a:gd name="T11" fmla="*/ 73 h 384"/>
                <a:gd name="T12" fmla="*/ 227 w 227"/>
                <a:gd name="T13" fmla="*/ 10 h 384"/>
                <a:gd name="T14" fmla="*/ 162 w 227"/>
                <a:gd name="T15" fmla="*/ 0 h 384"/>
                <a:gd name="T16" fmla="*/ 113 w 227"/>
                <a:gd name="T17" fmla="*/ 10 h 384"/>
                <a:gd name="T18" fmla="*/ 113 w 227"/>
                <a:gd name="T19" fmla="*/ 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384">
                  <a:moveTo>
                    <a:pt x="113" y="10"/>
                  </a:moveTo>
                  <a:lnTo>
                    <a:pt x="121" y="63"/>
                  </a:lnTo>
                  <a:lnTo>
                    <a:pt x="0" y="312"/>
                  </a:lnTo>
                  <a:lnTo>
                    <a:pt x="162" y="384"/>
                  </a:lnTo>
                  <a:lnTo>
                    <a:pt x="153" y="270"/>
                  </a:lnTo>
                  <a:lnTo>
                    <a:pt x="178" y="73"/>
                  </a:lnTo>
                  <a:lnTo>
                    <a:pt x="227" y="10"/>
                  </a:lnTo>
                  <a:lnTo>
                    <a:pt x="162" y="0"/>
                  </a:lnTo>
                  <a:lnTo>
                    <a:pt x="113" y="10"/>
                  </a:lnTo>
                  <a:lnTo>
                    <a:pt x="113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1426684D-42B9-D123-287F-35F03CCD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901"/>
              <a:ext cx="953" cy="1026"/>
            </a:xfrm>
            <a:custGeom>
              <a:avLst/>
              <a:gdLst>
                <a:gd name="T0" fmla="*/ 380 w 953"/>
                <a:gd name="T1" fmla="*/ 124 h 1026"/>
                <a:gd name="T2" fmla="*/ 307 w 953"/>
                <a:gd name="T3" fmla="*/ 342 h 1026"/>
                <a:gd name="T4" fmla="*/ 356 w 953"/>
                <a:gd name="T5" fmla="*/ 425 h 1026"/>
                <a:gd name="T6" fmla="*/ 234 w 953"/>
                <a:gd name="T7" fmla="*/ 497 h 1026"/>
                <a:gd name="T8" fmla="*/ 0 w 953"/>
                <a:gd name="T9" fmla="*/ 716 h 1026"/>
                <a:gd name="T10" fmla="*/ 501 w 953"/>
                <a:gd name="T11" fmla="*/ 1026 h 1026"/>
                <a:gd name="T12" fmla="*/ 549 w 953"/>
                <a:gd name="T13" fmla="*/ 996 h 1026"/>
                <a:gd name="T14" fmla="*/ 558 w 953"/>
                <a:gd name="T15" fmla="*/ 945 h 1026"/>
                <a:gd name="T16" fmla="*/ 581 w 953"/>
                <a:gd name="T17" fmla="*/ 913 h 1026"/>
                <a:gd name="T18" fmla="*/ 694 w 953"/>
                <a:gd name="T19" fmla="*/ 509 h 1026"/>
                <a:gd name="T20" fmla="*/ 888 w 953"/>
                <a:gd name="T21" fmla="*/ 229 h 1026"/>
                <a:gd name="T22" fmla="*/ 888 w 953"/>
                <a:gd name="T23" fmla="*/ 186 h 1026"/>
                <a:gd name="T24" fmla="*/ 953 w 953"/>
                <a:gd name="T25" fmla="*/ 73 h 1026"/>
                <a:gd name="T26" fmla="*/ 864 w 953"/>
                <a:gd name="T27" fmla="*/ 84 h 1026"/>
                <a:gd name="T28" fmla="*/ 888 w 953"/>
                <a:gd name="T29" fmla="*/ 0 h 1026"/>
                <a:gd name="T30" fmla="*/ 703 w 953"/>
                <a:gd name="T31" fmla="*/ 84 h 1026"/>
                <a:gd name="T32" fmla="*/ 573 w 953"/>
                <a:gd name="T33" fmla="*/ 113 h 1026"/>
                <a:gd name="T34" fmla="*/ 380 w 953"/>
                <a:gd name="T35" fmla="*/ 124 h 1026"/>
                <a:gd name="T36" fmla="*/ 380 w 953"/>
                <a:gd name="T37" fmla="*/ 124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3" h="1026">
                  <a:moveTo>
                    <a:pt x="380" y="124"/>
                  </a:moveTo>
                  <a:lnTo>
                    <a:pt x="307" y="342"/>
                  </a:lnTo>
                  <a:lnTo>
                    <a:pt x="356" y="425"/>
                  </a:lnTo>
                  <a:lnTo>
                    <a:pt x="234" y="497"/>
                  </a:lnTo>
                  <a:lnTo>
                    <a:pt x="0" y="716"/>
                  </a:lnTo>
                  <a:lnTo>
                    <a:pt x="501" y="1026"/>
                  </a:lnTo>
                  <a:lnTo>
                    <a:pt x="549" y="996"/>
                  </a:lnTo>
                  <a:lnTo>
                    <a:pt x="558" y="945"/>
                  </a:lnTo>
                  <a:lnTo>
                    <a:pt x="581" y="913"/>
                  </a:lnTo>
                  <a:lnTo>
                    <a:pt x="694" y="509"/>
                  </a:lnTo>
                  <a:lnTo>
                    <a:pt x="888" y="229"/>
                  </a:lnTo>
                  <a:lnTo>
                    <a:pt x="888" y="186"/>
                  </a:lnTo>
                  <a:lnTo>
                    <a:pt x="953" y="73"/>
                  </a:lnTo>
                  <a:lnTo>
                    <a:pt x="864" y="84"/>
                  </a:lnTo>
                  <a:lnTo>
                    <a:pt x="888" y="0"/>
                  </a:lnTo>
                  <a:lnTo>
                    <a:pt x="703" y="84"/>
                  </a:lnTo>
                  <a:lnTo>
                    <a:pt x="573" y="113"/>
                  </a:lnTo>
                  <a:lnTo>
                    <a:pt x="380" y="124"/>
                  </a:lnTo>
                  <a:lnTo>
                    <a:pt x="380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77A08147-5377-53AA-3F93-82D940358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2545"/>
              <a:ext cx="1059" cy="414"/>
            </a:xfrm>
            <a:custGeom>
              <a:avLst/>
              <a:gdLst>
                <a:gd name="T0" fmla="*/ 114 w 1059"/>
                <a:gd name="T1" fmla="*/ 0 h 414"/>
                <a:gd name="T2" fmla="*/ 291 w 1059"/>
                <a:gd name="T3" fmla="*/ 82 h 414"/>
                <a:gd name="T4" fmla="*/ 461 w 1059"/>
                <a:gd name="T5" fmla="*/ 145 h 414"/>
                <a:gd name="T6" fmla="*/ 662 w 1059"/>
                <a:gd name="T7" fmla="*/ 145 h 414"/>
                <a:gd name="T8" fmla="*/ 889 w 1059"/>
                <a:gd name="T9" fmla="*/ 102 h 414"/>
                <a:gd name="T10" fmla="*/ 1017 w 1059"/>
                <a:gd name="T11" fmla="*/ 61 h 414"/>
                <a:gd name="T12" fmla="*/ 937 w 1059"/>
                <a:gd name="T13" fmla="*/ 155 h 414"/>
                <a:gd name="T14" fmla="*/ 1059 w 1059"/>
                <a:gd name="T15" fmla="*/ 134 h 414"/>
                <a:gd name="T16" fmla="*/ 985 w 1059"/>
                <a:gd name="T17" fmla="*/ 207 h 414"/>
                <a:gd name="T18" fmla="*/ 1059 w 1059"/>
                <a:gd name="T19" fmla="*/ 311 h 414"/>
                <a:gd name="T20" fmla="*/ 873 w 1059"/>
                <a:gd name="T21" fmla="*/ 382 h 414"/>
                <a:gd name="T22" fmla="*/ 72 w 1059"/>
                <a:gd name="T23" fmla="*/ 414 h 414"/>
                <a:gd name="T24" fmla="*/ 7 w 1059"/>
                <a:gd name="T25" fmla="*/ 342 h 414"/>
                <a:gd name="T26" fmla="*/ 0 w 1059"/>
                <a:gd name="T27" fmla="*/ 155 h 414"/>
                <a:gd name="T28" fmla="*/ 80 w 1059"/>
                <a:gd name="T29" fmla="*/ 52 h 414"/>
                <a:gd name="T30" fmla="*/ 114 w 1059"/>
                <a:gd name="T31" fmla="*/ 0 h 414"/>
                <a:gd name="T32" fmla="*/ 114 w 1059"/>
                <a:gd name="T3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9" h="414">
                  <a:moveTo>
                    <a:pt x="114" y="0"/>
                  </a:moveTo>
                  <a:lnTo>
                    <a:pt x="291" y="82"/>
                  </a:lnTo>
                  <a:lnTo>
                    <a:pt x="461" y="145"/>
                  </a:lnTo>
                  <a:lnTo>
                    <a:pt x="662" y="145"/>
                  </a:lnTo>
                  <a:lnTo>
                    <a:pt x="889" y="102"/>
                  </a:lnTo>
                  <a:lnTo>
                    <a:pt x="1017" y="61"/>
                  </a:lnTo>
                  <a:lnTo>
                    <a:pt x="937" y="155"/>
                  </a:lnTo>
                  <a:lnTo>
                    <a:pt x="1059" y="134"/>
                  </a:lnTo>
                  <a:lnTo>
                    <a:pt x="985" y="207"/>
                  </a:lnTo>
                  <a:lnTo>
                    <a:pt x="1059" y="311"/>
                  </a:lnTo>
                  <a:lnTo>
                    <a:pt x="873" y="382"/>
                  </a:lnTo>
                  <a:lnTo>
                    <a:pt x="72" y="414"/>
                  </a:lnTo>
                  <a:lnTo>
                    <a:pt x="7" y="342"/>
                  </a:lnTo>
                  <a:lnTo>
                    <a:pt x="0" y="155"/>
                  </a:lnTo>
                  <a:lnTo>
                    <a:pt x="80" y="52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31FDD8B8-8762-117B-E94A-6D881D842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3770"/>
              <a:ext cx="599" cy="206"/>
            </a:xfrm>
            <a:custGeom>
              <a:avLst/>
              <a:gdLst>
                <a:gd name="T0" fmla="*/ 0 w 599"/>
                <a:gd name="T1" fmla="*/ 103 h 206"/>
                <a:gd name="T2" fmla="*/ 268 w 599"/>
                <a:gd name="T3" fmla="*/ 0 h 206"/>
                <a:gd name="T4" fmla="*/ 404 w 599"/>
                <a:gd name="T5" fmla="*/ 113 h 206"/>
                <a:gd name="T6" fmla="*/ 599 w 599"/>
                <a:gd name="T7" fmla="*/ 156 h 206"/>
                <a:gd name="T8" fmla="*/ 534 w 599"/>
                <a:gd name="T9" fmla="*/ 196 h 206"/>
                <a:gd name="T10" fmla="*/ 138 w 599"/>
                <a:gd name="T11" fmla="*/ 206 h 206"/>
                <a:gd name="T12" fmla="*/ 0 w 599"/>
                <a:gd name="T13" fmla="*/ 103 h 206"/>
                <a:gd name="T14" fmla="*/ 0 w 599"/>
                <a:gd name="T15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9" h="206">
                  <a:moveTo>
                    <a:pt x="0" y="103"/>
                  </a:moveTo>
                  <a:lnTo>
                    <a:pt x="268" y="0"/>
                  </a:lnTo>
                  <a:lnTo>
                    <a:pt x="404" y="113"/>
                  </a:lnTo>
                  <a:lnTo>
                    <a:pt x="599" y="156"/>
                  </a:lnTo>
                  <a:lnTo>
                    <a:pt x="534" y="196"/>
                  </a:lnTo>
                  <a:lnTo>
                    <a:pt x="138" y="206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6BB20732-9154-17E0-37C9-701A2724D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2927"/>
              <a:ext cx="954" cy="1081"/>
            </a:xfrm>
            <a:custGeom>
              <a:avLst/>
              <a:gdLst>
                <a:gd name="T0" fmla="*/ 9 w 954"/>
                <a:gd name="T1" fmla="*/ 23 h 1081"/>
                <a:gd name="T2" fmla="*/ 954 w 954"/>
                <a:gd name="T3" fmla="*/ 0 h 1081"/>
                <a:gd name="T4" fmla="*/ 954 w 954"/>
                <a:gd name="T5" fmla="*/ 209 h 1081"/>
                <a:gd name="T6" fmla="*/ 842 w 954"/>
                <a:gd name="T7" fmla="*/ 272 h 1081"/>
                <a:gd name="T8" fmla="*/ 833 w 954"/>
                <a:gd name="T9" fmla="*/ 925 h 1081"/>
                <a:gd name="T10" fmla="*/ 728 w 954"/>
                <a:gd name="T11" fmla="*/ 935 h 1081"/>
                <a:gd name="T12" fmla="*/ 728 w 954"/>
                <a:gd name="T13" fmla="*/ 1061 h 1081"/>
                <a:gd name="T14" fmla="*/ 202 w 954"/>
                <a:gd name="T15" fmla="*/ 1081 h 1081"/>
                <a:gd name="T16" fmla="*/ 212 w 954"/>
                <a:gd name="T17" fmla="*/ 915 h 1081"/>
                <a:gd name="T18" fmla="*/ 107 w 954"/>
                <a:gd name="T19" fmla="*/ 915 h 1081"/>
                <a:gd name="T20" fmla="*/ 90 w 954"/>
                <a:gd name="T21" fmla="*/ 250 h 1081"/>
                <a:gd name="T22" fmla="*/ 17 w 954"/>
                <a:gd name="T23" fmla="*/ 188 h 1081"/>
                <a:gd name="T24" fmla="*/ 0 w 954"/>
                <a:gd name="T25" fmla="*/ 85 h 1081"/>
                <a:gd name="T26" fmla="*/ 9 w 954"/>
                <a:gd name="T27" fmla="*/ 23 h 1081"/>
                <a:gd name="T28" fmla="*/ 9 w 954"/>
                <a:gd name="T29" fmla="*/ 23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4" h="1081">
                  <a:moveTo>
                    <a:pt x="9" y="23"/>
                  </a:moveTo>
                  <a:lnTo>
                    <a:pt x="954" y="0"/>
                  </a:lnTo>
                  <a:lnTo>
                    <a:pt x="954" y="209"/>
                  </a:lnTo>
                  <a:lnTo>
                    <a:pt x="842" y="272"/>
                  </a:lnTo>
                  <a:lnTo>
                    <a:pt x="833" y="925"/>
                  </a:lnTo>
                  <a:lnTo>
                    <a:pt x="728" y="935"/>
                  </a:lnTo>
                  <a:lnTo>
                    <a:pt x="728" y="1061"/>
                  </a:lnTo>
                  <a:lnTo>
                    <a:pt x="202" y="1081"/>
                  </a:lnTo>
                  <a:lnTo>
                    <a:pt x="212" y="915"/>
                  </a:lnTo>
                  <a:lnTo>
                    <a:pt x="107" y="915"/>
                  </a:lnTo>
                  <a:lnTo>
                    <a:pt x="90" y="250"/>
                  </a:lnTo>
                  <a:lnTo>
                    <a:pt x="17" y="188"/>
                  </a:lnTo>
                  <a:lnTo>
                    <a:pt x="0" y="85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9E5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193CD809-1F6F-7576-3452-1CFDE069C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2679"/>
              <a:ext cx="39" cy="271"/>
            </a:xfrm>
            <a:custGeom>
              <a:avLst/>
              <a:gdLst>
                <a:gd name="T0" fmla="*/ 0 w 39"/>
                <a:gd name="T1" fmla="*/ 62 h 271"/>
                <a:gd name="T2" fmla="*/ 0 w 39"/>
                <a:gd name="T3" fmla="*/ 271 h 271"/>
                <a:gd name="T4" fmla="*/ 31 w 39"/>
                <a:gd name="T5" fmla="*/ 260 h 271"/>
                <a:gd name="T6" fmla="*/ 39 w 39"/>
                <a:gd name="T7" fmla="*/ 0 h 271"/>
                <a:gd name="T8" fmla="*/ 0 w 39"/>
                <a:gd name="T9" fmla="*/ 62 h 271"/>
                <a:gd name="T10" fmla="*/ 0 w 39"/>
                <a:gd name="T11" fmla="*/ 6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71">
                  <a:moveTo>
                    <a:pt x="0" y="62"/>
                  </a:moveTo>
                  <a:lnTo>
                    <a:pt x="0" y="271"/>
                  </a:lnTo>
                  <a:lnTo>
                    <a:pt x="31" y="260"/>
                  </a:lnTo>
                  <a:lnTo>
                    <a:pt x="39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14058340-243E-33A8-15CA-27EA26138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759"/>
              <a:ext cx="703" cy="187"/>
            </a:xfrm>
            <a:custGeom>
              <a:avLst/>
              <a:gdLst>
                <a:gd name="T0" fmla="*/ 0 w 703"/>
                <a:gd name="T1" fmla="*/ 134 h 187"/>
                <a:gd name="T2" fmla="*/ 185 w 703"/>
                <a:gd name="T3" fmla="*/ 134 h 187"/>
                <a:gd name="T4" fmla="*/ 331 w 703"/>
                <a:gd name="T5" fmla="*/ 31 h 187"/>
                <a:gd name="T6" fmla="*/ 508 w 703"/>
                <a:gd name="T7" fmla="*/ 31 h 187"/>
                <a:gd name="T8" fmla="*/ 703 w 703"/>
                <a:gd name="T9" fmla="*/ 0 h 187"/>
                <a:gd name="T10" fmla="*/ 556 w 703"/>
                <a:gd name="T11" fmla="*/ 93 h 187"/>
                <a:gd name="T12" fmla="*/ 322 w 703"/>
                <a:gd name="T13" fmla="*/ 167 h 187"/>
                <a:gd name="T14" fmla="*/ 209 w 703"/>
                <a:gd name="T15" fmla="*/ 187 h 187"/>
                <a:gd name="T16" fmla="*/ 0 w 703"/>
                <a:gd name="T17" fmla="*/ 134 h 187"/>
                <a:gd name="T18" fmla="*/ 0 w 703"/>
                <a:gd name="T19" fmla="*/ 13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" h="187">
                  <a:moveTo>
                    <a:pt x="0" y="134"/>
                  </a:moveTo>
                  <a:lnTo>
                    <a:pt x="185" y="134"/>
                  </a:lnTo>
                  <a:lnTo>
                    <a:pt x="331" y="31"/>
                  </a:lnTo>
                  <a:lnTo>
                    <a:pt x="508" y="31"/>
                  </a:lnTo>
                  <a:lnTo>
                    <a:pt x="703" y="0"/>
                  </a:lnTo>
                  <a:lnTo>
                    <a:pt x="556" y="93"/>
                  </a:lnTo>
                  <a:lnTo>
                    <a:pt x="322" y="167"/>
                  </a:lnTo>
                  <a:lnTo>
                    <a:pt x="209" y="187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CDC5FBC9-29BE-E69D-2502-C5414C11C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3810"/>
              <a:ext cx="364" cy="146"/>
            </a:xfrm>
            <a:custGeom>
              <a:avLst/>
              <a:gdLst>
                <a:gd name="T0" fmla="*/ 0 w 364"/>
                <a:gd name="T1" fmla="*/ 52 h 146"/>
                <a:gd name="T2" fmla="*/ 179 w 364"/>
                <a:gd name="T3" fmla="*/ 52 h 146"/>
                <a:gd name="T4" fmla="*/ 364 w 364"/>
                <a:gd name="T5" fmla="*/ 0 h 146"/>
                <a:gd name="T6" fmla="*/ 331 w 364"/>
                <a:gd name="T7" fmla="*/ 105 h 146"/>
                <a:gd name="T8" fmla="*/ 187 w 364"/>
                <a:gd name="T9" fmla="*/ 146 h 146"/>
                <a:gd name="T10" fmla="*/ 65 w 364"/>
                <a:gd name="T11" fmla="*/ 93 h 146"/>
                <a:gd name="T12" fmla="*/ 0 w 364"/>
                <a:gd name="T13" fmla="*/ 52 h 146"/>
                <a:gd name="T14" fmla="*/ 0 w 364"/>
                <a:gd name="T15" fmla="*/ 5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146">
                  <a:moveTo>
                    <a:pt x="0" y="52"/>
                  </a:moveTo>
                  <a:lnTo>
                    <a:pt x="179" y="52"/>
                  </a:lnTo>
                  <a:lnTo>
                    <a:pt x="364" y="0"/>
                  </a:lnTo>
                  <a:lnTo>
                    <a:pt x="331" y="105"/>
                  </a:lnTo>
                  <a:lnTo>
                    <a:pt x="187" y="146"/>
                  </a:lnTo>
                  <a:lnTo>
                    <a:pt x="65" y="93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CF53B06B-22C6-07DC-50F6-B9634C3DF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3759"/>
              <a:ext cx="185" cy="176"/>
            </a:xfrm>
            <a:custGeom>
              <a:avLst/>
              <a:gdLst>
                <a:gd name="T0" fmla="*/ 169 w 185"/>
                <a:gd name="T1" fmla="*/ 0 h 176"/>
                <a:gd name="T2" fmla="*/ 65 w 185"/>
                <a:gd name="T3" fmla="*/ 63 h 176"/>
                <a:gd name="T4" fmla="*/ 17 w 185"/>
                <a:gd name="T5" fmla="*/ 114 h 176"/>
                <a:gd name="T6" fmla="*/ 0 w 185"/>
                <a:gd name="T7" fmla="*/ 176 h 176"/>
                <a:gd name="T8" fmla="*/ 25 w 185"/>
                <a:gd name="T9" fmla="*/ 176 h 176"/>
                <a:gd name="T10" fmla="*/ 48 w 185"/>
                <a:gd name="T11" fmla="*/ 124 h 176"/>
                <a:gd name="T12" fmla="*/ 105 w 185"/>
                <a:gd name="T13" fmla="*/ 73 h 176"/>
                <a:gd name="T14" fmla="*/ 185 w 185"/>
                <a:gd name="T15" fmla="*/ 20 h 176"/>
                <a:gd name="T16" fmla="*/ 169 w 185"/>
                <a:gd name="T17" fmla="*/ 0 h 176"/>
                <a:gd name="T18" fmla="*/ 169 w 185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76">
                  <a:moveTo>
                    <a:pt x="169" y="0"/>
                  </a:moveTo>
                  <a:lnTo>
                    <a:pt x="65" y="63"/>
                  </a:lnTo>
                  <a:lnTo>
                    <a:pt x="17" y="114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48" y="124"/>
                  </a:lnTo>
                  <a:lnTo>
                    <a:pt x="105" y="73"/>
                  </a:lnTo>
                  <a:lnTo>
                    <a:pt x="185" y="20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FE2CB54B-4018-16F5-A9FB-BC59C7D7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3312"/>
              <a:ext cx="130" cy="302"/>
            </a:xfrm>
            <a:custGeom>
              <a:avLst/>
              <a:gdLst>
                <a:gd name="T0" fmla="*/ 88 w 130"/>
                <a:gd name="T1" fmla="*/ 31 h 302"/>
                <a:gd name="T2" fmla="*/ 74 w 130"/>
                <a:gd name="T3" fmla="*/ 167 h 302"/>
                <a:gd name="T4" fmla="*/ 0 w 130"/>
                <a:gd name="T5" fmla="*/ 271 h 302"/>
                <a:gd name="T6" fmla="*/ 9 w 130"/>
                <a:gd name="T7" fmla="*/ 302 h 302"/>
                <a:gd name="T8" fmla="*/ 88 w 130"/>
                <a:gd name="T9" fmla="*/ 218 h 302"/>
                <a:gd name="T10" fmla="*/ 130 w 130"/>
                <a:gd name="T11" fmla="*/ 83 h 302"/>
                <a:gd name="T12" fmla="*/ 121 w 130"/>
                <a:gd name="T13" fmla="*/ 0 h 302"/>
                <a:gd name="T14" fmla="*/ 88 w 130"/>
                <a:gd name="T15" fmla="*/ 31 h 302"/>
                <a:gd name="T16" fmla="*/ 88 w 130"/>
                <a:gd name="T17" fmla="*/ 3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02">
                  <a:moveTo>
                    <a:pt x="88" y="31"/>
                  </a:moveTo>
                  <a:lnTo>
                    <a:pt x="74" y="167"/>
                  </a:lnTo>
                  <a:lnTo>
                    <a:pt x="0" y="271"/>
                  </a:lnTo>
                  <a:lnTo>
                    <a:pt x="9" y="302"/>
                  </a:lnTo>
                  <a:lnTo>
                    <a:pt x="88" y="218"/>
                  </a:lnTo>
                  <a:lnTo>
                    <a:pt x="130" y="83"/>
                  </a:lnTo>
                  <a:lnTo>
                    <a:pt x="121" y="0"/>
                  </a:lnTo>
                  <a:lnTo>
                    <a:pt x="88" y="31"/>
                  </a:lnTo>
                  <a:lnTo>
                    <a:pt x="8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E7B581B0-69AF-B9A7-5676-7824BB45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2461"/>
              <a:ext cx="307" cy="654"/>
            </a:xfrm>
            <a:custGeom>
              <a:avLst/>
              <a:gdLst>
                <a:gd name="T0" fmla="*/ 41 w 307"/>
                <a:gd name="T1" fmla="*/ 498 h 654"/>
                <a:gd name="T2" fmla="*/ 81 w 307"/>
                <a:gd name="T3" fmla="*/ 582 h 654"/>
                <a:gd name="T4" fmla="*/ 307 w 307"/>
                <a:gd name="T5" fmla="*/ 654 h 654"/>
                <a:gd name="T6" fmla="*/ 267 w 307"/>
                <a:gd name="T7" fmla="*/ 602 h 654"/>
                <a:gd name="T8" fmla="*/ 65 w 307"/>
                <a:gd name="T9" fmla="*/ 509 h 654"/>
                <a:gd name="T10" fmla="*/ 25 w 307"/>
                <a:gd name="T11" fmla="*/ 405 h 654"/>
                <a:gd name="T12" fmla="*/ 72 w 307"/>
                <a:gd name="T13" fmla="*/ 291 h 654"/>
                <a:gd name="T14" fmla="*/ 98 w 307"/>
                <a:gd name="T15" fmla="*/ 280 h 654"/>
                <a:gd name="T16" fmla="*/ 283 w 307"/>
                <a:gd name="T17" fmla="*/ 52 h 654"/>
                <a:gd name="T18" fmla="*/ 267 w 307"/>
                <a:gd name="T19" fmla="*/ 0 h 654"/>
                <a:gd name="T20" fmla="*/ 210 w 307"/>
                <a:gd name="T21" fmla="*/ 0 h 654"/>
                <a:gd name="T22" fmla="*/ 25 w 307"/>
                <a:gd name="T23" fmla="*/ 249 h 654"/>
                <a:gd name="T24" fmla="*/ 41 w 307"/>
                <a:gd name="T25" fmla="*/ 291 h 654"/>
                <a:gd name="T26" fmla="*/ 0 w 307"/>
                <a:gd name="T27" fmla="*/ 385 h 654"/>
                <a:gd name="T28" fmla="*/ 8 w 307"/>
                <a:gd name="T29" fmla="*/ 457 h 654"/>
                <a:gd name="T30" fmla="*/ 41 w 307"/>
                <a:gd name="T31" fmla="*/ 498 h 654"/>
                <a:gd name="T32" fmla="*/ 41 w 307"/>
                <a:gd name="T33" fmla="*/ 498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7" h="654">
                  <a:moveTo>
                    <a:pt x="41" y="498"/>
                  </a:moveTo>
                  <a:lnTo>
                    <a:pt x="81" y="582"/>
                  </a:lnTo>
                  <a:lnTo>
                    <a:pt x="307" y="654"/>
                  </a:lnTo>
                  <a:lnTo>
                    <a:pt x="267" y="602"/>
                  </a:lnTo>
                  <a:lnTo>
                    <a:pt x="65" y="509"/>
                  </a:lnTo>
                  <a:lnTo>
                    <a:pt x="25" y="405"/>
                  </a:lnTo>
                  <a:lnTo>
                    <a:pt x="72" y="291"/>
                  </a:lnTo>
                  <a:lnTo>
                    <a:pt x="98" y="280"/>
                  </a:lnTo>
                  <a:lnTo>
                    <a:pt x="283" y="52"/>
                  </a:lnTo>
                  <a:lnTo>
                    <a:pt x="267" y="0"/>
                  </a:lnTo>
                  <a:lnTo>
                    <a:pt x="210" y="0"/>
                  </a:lnTo>
                  <a:lnTo>
                    <a:pt x="25" y="249"/>
                  </a:lnTo>
                  <a:lnTo>
                    <a:pt x="41" y="291"/>
                  </a:lnTo>
                  <a:lnTo>
                    <a:pt x="0" y="385"/>
                  </a:lnTo>
                  <a:lnTo>
                    <a:pt x="8" y="457"/>
                  </a:lnTo>
                  <a:lnTo>
                    <a:pt x="41" y="498"/>
                  </a:lnTo>
                  <a:lnTo>
                    <a:pt x="41" y="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209CD11B-A00C-B22B-3757-93B2FF4F8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1341"/>
              <a:ext cx="389" cy="237"/>
            </a:xfrm>
            <a:custGeom>
              <a:avLst/>
              <a:gdLst>
                <a:gd name="T0" fmla="*/ 348 w 389"/>
                <a:gd name="T1" fmla="*/ 72 h 237"/>
                <a:gd name="T2" fmla="*/ 299 w 389"/>
                <a:gd name="T3" fmla="*/ 30 h 237"/>
                <a:gd name="T4" fmla="*/ 251 w 389"/>
                <a:gd name="T5" fmla="*/ 20 h 237"/>
                <a:gd name="T6" fmla="*/ 210 w 389"/>
                <a:gd name="T7" fmla="*/ 30 h 237"/>
                <a:gd name="T8" fmla="*/ 169 w 389"/>
                <a:gd name="T9" fmla="*/ 61 h 237"/>
                <a:gd name="T10" fmla="*/ 129 w 389"/>
                <a:gd name="T11" fmla="*/ 93 h 237"/>
                <a:gd name="T12" fmla="*/ 105 w 389"/>
                <a:gd name="T13" fmla="*/ 113 h 237"/>
                <a:gd name="T14" fmla="*/ 137 w 389"/>
                <a:gd name="T15" fmla="*/ 124 h 237"/>
                <a:gd name="T16" fmla="*/ 89 w 389"/>
                <a:gd name="T17" fmla="*/ 124 h 237"/>
                <a:gd name="T18" fmla="*/ 64 w 389"/>
                <a:gd name="T19" fmla="*/ 104 h 237"/>
                <a:gd name="T20" fmla="*/ 17 w 389"/>
                <a:gd name="T21" fmla="*/ 81 h 237"/>
                <a:gd name="T22" fmla="*/ 81 w 389"/>
                <a:gd name="T23" fmla="*/ 196 h 237"/>
                <a:gd name="T24" fmla="*/ 121 w 389"/>
                <a:gd name="T25" fmla="*/ 226 h 237"/>
                <a:gd name="T26" fmla="*/ 162 w 389"/>
                <a:gd name="T27" fmla="*/ 217 h 237"/>
                <a:gd name="T28" fmla="*/ 210 w 389"/>
                <a:gd name="T29" fmla="*/ 176 h 237"/>
                <a:gd name="T30" fmla="*/ 284 w 389"/>
                <a:gd name="T31" fmla="*/ 113 h 237"/>
                <a:gd name="T32" fmla="*/ 324 w 389"/>
                <a:gd name="T33" fmla="*/ 93 h 237"/>
                <a:gd name="T34" fmla="*/ 316 w 389"/>
                <a:gd name="T35" fmla="*/ 124 h 237"/>
                <a:gd name="T36" fmla="*/ 363 w 389"/>
                <a:gd name="T37" fmla="*/ 133 h 237"/>
                <a:gd name="T38" fmla="*/ 316 w 389"/>
                <a:gd name="T39" fmla="*/ 166 h 237"/>
                <a:gd name="T40" fmla="*/ 275 w 389"/>
                <a:gd name="T41" fmla="*/ 176 h 237"/>
                <a:gd name="T42" fmla="*/ 226 w 389"/>
                <a:gd name="T43" fmla="*/ 206 h 237"/>
                <a:gd name="T44" fmla="*/ 186 w 389"/>
                <a:gd name="T45" fmla="*/ 226 h 237"/>
                <a:gd name="T46" fmla="*/ 145 w 389"/>
                <a:gd name="T47" fmla="*/ 237 h 237"/>
                <a:gd name="T48" fmla="*/ 115 w 389"/>
                <a:gd name="T49" fmla="*/ 237 h 237"/>
                <a:gd name="T50" fmla="*/ 89 w 389"/>
                <a:gd name="T51" fmla="*/ 217 h 237"/>
                <a:gd name="T52" fmla="*/ 73 w 389"/>
                <a:gd name="T53" fmla="*/ 196 h 237"/>
                <a:gd name="T54" fmla="*/ 33 w 389"/>
                <a:gd name="T55" fmla="*/ 206 h 237"/>
                <a:gd name="T56" fmla="*/ 64 w 389"/>
                <a:gd name="T57" fmla="*/ 166 h 237"/>
                <a:gd name="T58" fmla="*/ 0 w 389"/>
                <a:gd name="T59" fmla="*/ 72 h 237"/>
                <a:gd name="T60" fmla="*/ 89 w 389"/>
                <a:gd name="T61" fmla="*/ 104 h 237"/>
                <a:gd name="T62" fmla="*/ 64 w 389"/>
                <a:gd name="T63" fmla="*/ 72 h 237"/>
                <a:gd name="T64" fmla="*/ 115 w 389"/>
                <a:gd name="T65" fmla="*/ 81 h 237"/>
                <a:gd name="T66" fmla="*/ 162 w 389"/>
                <a:gd name="T67" fmla="*/ 41 h 237"/>
                <a:gd name="T68" fmla="*/ 219 w 389"/>
                <a:gd name="T69" fmla="*/ 10 h 237"/>
                <a:gd name="T70" fmla="*/ 267 w 389"/>
                <a:gd name="T71" fmla="*/ 0 h 237"/>
                <a:gd name="T72" fmla="*/ 324 w 389"/>
                <a:gd name="T73" fmla="*/ 20 h 237"/>
                <a:gd name="T74" fmla="*/ 355 w 389"/>
                <a:gd name="T75" fmla="*/ 61 h 237"/>
                <a:gd name="T76" fmla="*/ 389 w 389"/>
                <a:gd name="T77" fmla="*/ 93 h 237"/>
                <a:gd name="T78" fmla="*/ 363 w 389"/>
                <a:gd name="T79" fmla="*/ 113 h 237"/>
                <a:gd name="T80" fmla="*/ 348 w 389"/>
                <a:gd name="T81" fmla="*/ 72 h 237"/>
                <a:gd name="T82" fmla="*/ 348 w 389"/>
                <a:gd name="T83" fmla="*/ 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9" h="237">
                  <a:moveTo>
                    <a:pt x="348" y="72"/>
                  </a:moveTo>
                  <a:lnTo>
                    <a:pt x="299" y="30"/>
                  </a:lnTo>
                  <a:lnTo>
                    <a:pt x="251" y="20"/>
                  </a:lnTo>
                  <a:lnTo>
                    <a:pt x="210" y="30"/>
                  </a:lnTo>
                  <a:lnTo>
                    <a:pt x="169" y="61"/>
                  </a:lnTo>
                  <a:lnTo>
                    <a:pt x="129" y="93"/>
                  </a:lnTo>
                  <a:lnTo>
                    <a:pt x="105" y="113"/>
                  </a:lnTo>
                  <a:lnTo>
                    <a:pt x="137" y="124"/>
                  </a:lnTo>
                  <a:lnTo>
                    <a:pt x="89" y="124"/>
                  </a:lnTo>
                  <a:lnTo>
                    <a:pt x="64" y="104"/>
                  </a:lnTo>
                  <a:lnTo>
                    <a:pt x="17" y="81"/>
                  </a:lnTo>
                  <a:lnTo>
                    <a:pt x="81" y="196"/>
                  </a:lnTo>
                  <a:lnTo>
                    <a:pt x="121" y="226"/>
                  </a:lnTo>
                  <a:lnTo>
                    <a:pt x="162" y="217"/>
                  </a:lnTo>
                  <a:lnTo>
                    <a:pt x="210" y="176"/>
                  </a:lnTo>
                  <a:lnTo>
                    <a:pt x="284" y="113"/>
                  </a:lnTo>
                  <a:lnTo>
                    <a:pt x="324" y="93"/>
                  </a:lnTo>
                  <a:lnTo>
                    <a:pt x="316" y="124"/>
                  </a:lnTo>
                  <a:lnTo>
                    <a:pt x="363" y="133"/>
                  </a:lnTo>
                  <a:lnTo>
                    <a:pt x="316" y="166"/>
                  </a:lnTo>
                  <a:lnTo>
                    <a:pt x="275" y="176"/>
                  </a:lnTo>
                  <a:lnTo>
                    <a:pt x="226" y="206"/>
                  </a:lnTo>
                  <a:lnTo>
                    <a:pt x="186" y="226"/>
                  </a:lnTo>
                  <a:lnTo>
                    <a:pt x="145" y="237"/>
                  </a:lnTo>
                  <a:lnTo>
                    <a:pt x="115" y="237"/>
                  </a:lnTo>
                  <a:lnTo>
                    <a:pt x="89" y="217"/>
                  </a:lnTo>
                  <a:lnTo>
                    <a:pt x="73" y="196"/>
                  </a:lnTo>
                  <a:lnTo>
                    <a:pt x="33" y="206"/>
                  </a:lnTo>
                  <a:lnTo>
                    <a:pt x="64" y="166"/>
                  </a:lnTo>
                  <a:lnTo>
                    <a:pt x="0" y="72"/>
                  </a:lnTo>
                  <a:lnTo>
                    <a:pt x="89" y="104"/>
                  </a:lnTo>
                  <a:lnTo>
                    <a:pt x="64" y="72"/>
                  </a:lnTo>
                  <a:lnTo>
                    <a:pt x="115" y="81"/>
                  </a:lnTo>
                  <a:lnTo>
                    <a:pt x="162" y="41"/>
                  </a:lnTo>
                  <a:lnTo>
                    <a:pt x="219" y="10"/>
                  </a:lnTo>
                  <a:lnTo>
                    <a:pt x="267" y="0"/>
                  </a:lnTo>
                  <a:lnTo>
                    <a:pt x="324" y="20"/>
                  </a:lnTo>
                  <a:lnTo>
                    <a:pt x="355" y="61"/>
                  </a:lnTo>
                  <a:lnTo>
                    <a:pt x="389" y="93"/>
                  </a:lnTo>
                  <a:lnTo>
                    <a:pt x="363" y="113"/>
                  </a:lnTo>
                  <a:lnTo>
                    <a:pt x="348" y="72"/>
                  </a:lnTo>
                  <a:lnTo>
                    <a:pt x="34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F025D09F-97FE-BB37-0584-FCE2B784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1485"/>
              <a:ext cx="259" cy="269"/>
            </a:xfrm>
            <a:custGeom>
              <a:avLst/>
              <a:gdLst>
                <a:gd name="T0" fmla="*/ 57 w 259"/>
                <a:gd name="T1" fmla="*/ 32 h 269"/>
                <a:gd name="T2" fmla="*/ 72 w 259"/>
                <a:gd name="T3" fmla="*/ 82 h 269"/>
                <a:gd name="T4" fmla="*/ 88 w 259"/>
                <a:gd name="T5" fmla="*/ 145 h 269"/>
                <a:gd name="T6" fmla="*/ 105 w 259"/>
                <a:gd name="T7" fmla="*/ 177 h 269"/>
                <a:gd name="T8" fmla="*/ 105 w 259"/>
                <a:gd name="T9" fmla="*/ 198 h 269"/>
                <a:gd name="T10" fmla="*/ 0 w 259"/>
                <a:gd name="T11" fmla="*/ 177 h 269"/>
                <a:gd name="T12" fmla="*/ 129 w 259"/>
                <a:gd name="T13" fmla="*/ 229 h 269"/>
                <a:gd name="T14" fmla="*/ 218 w 259"/>
                <a:gd name="T15" fmla="*/ 269 h 269"/>
                <a:gd name="T16" fmla="*/ 210 w 259"/>
                <a:gd name="T17" fmla="*/ 240 h 269"/>
                <a:gd name="T18" fmla="*/ 227 w 259"/>
                <a:gd name="T19" fmla="*/ 198 h 269"/>
                <a:gd name="T20" fmla="*/ 242 w 259"/>
                <a:gd name="T21" fmla="*/ 166 h 269"/>
                <a:gd name="T22" fmla="*/ 242 w 259"/>
                <a:gd name="T23" fmla="*/ 116 h 269"/>
                <a:gd name="T24" fmla="*/ 227 w 259"/>
                <a:gd name="T25" fmla="*/ 73 h 269"/>
                <a:gd name="T26" fmla="*/ 259 w 259"/>
                <a:gd name="T27" fmla="*/ 82 h 269"/>
                <a:gd name="T28" fmla="*/ 218 w 259"/>
                <a:gd name="T29" fmla="*/ 32 h 269"/>
                <a:gd name="T30" fmla="*/ 121 w 259"/>
                <a:gd name="T31" fmla="*/ 22 h 269"/>
                <a:gd name="T32" fmla="*/ 210 w 259"/>
                <a:gd name="T33" fmla="*/ 10 h 269"/>
                <a:gd name="T34" fmla="*/ 98 w 259"/>
                <a:gd name="T35" fmla="*/ 0 h 269"/>
                <a:gd name="T36" fmla="*/ 57 w 259"/>
                <a:gd name="T37" fmla="*/ 32 h 269"/>
                <a:gd name="T38" fmla="*/ 57 w 259"/>
                <a:gd name="T39" fmla="*/ 3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269">
                  <a:moveTo>
                    <a:pt x="57" y="32"/>
                  </a:moveTo>
                  <a:lnTo>
                    <a:pt x="72" y="82"/>
                  </a:lnTo>
                  <a:lnTo>
                    <a:pt x="88" y="145"/>
                  </a:lnTo>
                  <a:lnTo>
                    <a:pt x="105" y="177"/>
                  </a:lnTo>
                  <a:lnTo>
                    <a:pt x="105" y="198"/>
                  </a:lnTo>
                  <a:lnTo>
                    <a:pt x="0" y="177"/>
                  </a:lnTo>
                  <a:lnTo>
                    <a:pt x="129" y="229"/>
                  </a:lnTo>
                  <a:lnTo>
                    <a:pt x="218" y="269"/>
                  </a:lnTo>
                  <a:lnTo>
                    <a:pt x="210" y="240"/>
                  </a:lnTo>
                  <a:lnTo>
                    <a:pt x="227" y="198"/>
                  </a:lnTo>
                  <a:lnTo>
                    <a:pt x="242" y="166"/>
                  </a:lnTo>
                  <a:lnTo>
                    <a:pt x="242" y="116"/>
                  </a:lnTo>
                  <a:lnTo>
                    <a:pt x="227" y="73"/>
                  </a:lnTo>
                  <a:lnTo>
                    <a:pt x="259" y="82"/>
                  </a:lnTo>
                  <a:lnTo>
                    <a:pt x="218" y="32"/>
                  </a:lnTo>
                  <a:lnTo>
                    <a:pt x="121" y="22"/>
                  </a:lnTo>
                  <a:lnTo>
                    <a:pt x="210" y="10"/>
                  </a:lnTo>
                  <a:lnTo>
                    <a:pt x="98" y="0"/>
                  </a:lnTo>
                  <a:lnTo>
                    <a:pt x="57" y="32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7FDF3635-C2B2-9880-B350-E2499C0A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" y="1693"/>
              <a:ext cx="226" cy="94"/>
            </a:xfrm>
            <a:custGeom>
              <a:avLst/>
              <a:gdLst>
                <a:gd name="T0" fmla="*/ 65 w 226"/>
                <a:gd name="T1" fmla="*/ 0 h 94"/>
                <a:gd name="T2" fmla="*/ 145 w 226"/>
                <a:gd name="T3" fmla="*/ 32 h 94"/>
                <a:gd name="T4" fmla="*/ 226 w 226"/>
                <a:gd name="T5" fmla="*/ 72 h 94"/>
                <a:gd name="T6" fmla="*/ 98 w 226"/>
                <a:gd name="T7" fmla="*/ 21 h 94"/>
                <a:gd name="T8" fmla="*/ 65 w 226"/>
                <a:gd name="T9" fmla="*/ 10 h 94"/>
                <a:gd name="T10" fmla="*/ 33 w 226"/>
                <a:gd name="T11" fmla="*/ 94 h 94"/>
                <a:gd name="T12" fmla="*/ 0 w 226"/>
                <a:gd name="T13" fmla="*/ 94 h 94"/>
                <a:gd name="T14" fmla="*/ 65 w 226"/>
                <a:gd name="T15" fmla="*/ 0 h 94"/>
                <a:gd name="T16" fmla="*/ 65 w 2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94">
                  <a:moveTo>
                    <a:pt x="65" y="0"/>
                  </a:moveTo>
                  <a:lnTo>
                    <a:pt x="145" y="32"/>
                  </a:lnTo>
                  <a:lnTo>
                    <a:pt x="226" y="72"/>
                  </a:lnTo>
                  <a:lnTo>
                    <a:pt x="98" y="21"/>
                  </a:lnTo>
                  <a:lnTo>
                    <a:pt x="65" y="10"/>
                  </a:lnTo>
                  <a:lnTo>
                    <a:pt x="33" y="94"/>
                  </a:lnTo>
                  <a:lnTo>
                    <a:pt x="0" y="94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E09DBD30-72FB-6B75-1A5C-4F320BE5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651"/>
              <a:ext cx="138" cy="136"/>
            </a:xfrm>
            <a:custGeom>
              <a:avLst/>
              <a:gdLst>
                <a:gd name="T0" fmla="*/ 138 w 138"/>
                <a:gd name="T1" fmla="*/ 20 h 136"/>
                <a:gd name="T2" fmla="*/ 90 w 138"/>
                <a:gd name="T3" fmla="*/ 136 h 136"/>
                <a:gd name="T4" fmla="*/ 81 w 138"/>
                <a:gd name="T5" fmla="*/ 103 h 136"/>
                <a:gd name="T6" fmla="*/ 57 w 138"/>
                <a:gd name="T7" fmla="*/ 94 h 136"/>
                <a:gd name="T8" fmla="*/ 0 w 138"/>
                <a:gd name="T9" fmla="*/ 124 h 136"/>
                <a:gd name="T10" fmla="*/ 73 w 138"/>
                <a:gd name="T11" fmla="*/ 0 h 136"/>
                <a:gd name="T12" fmla="*/ 57 w 138"/>
                <a:gd name="T13" fmla="*/ 74 h 136"/>
                <a:gd name="T14" fmla="*/ 73 w 138"/>
                <a:gd name="T15" fmla="*/ 74 h 136"/>
                <a:gd name="T16" fmla="*/ 57 w 138"/>
                <a:gd name="T17" fmla="*/ 84 h 136"/>
                <a:gd name="T18" fmla="*/ 97 w 138"/>
                <a:gd name="T19" fmla="*/ 103 h 136"/>
                <a:gd name="T20" fmla="*/ 130 w 138"/>
                <a:gd name="T21" fmla="*/ 32 h 136"/>
                <a:gd name="T22" fmla="*/ 138 w 138"/>
                <a:gd name="T23" fmla="*/ 20 h 136"/>
                <a:gd name="T24" fmla="*/ 138 w 138"/>
                <a:gd name="T25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36">
                  <a:moveTo>
                    <a:pt x="138" y="20"/>
                  </a:moveTo>
                  <a:lnTo>
                    <a:pt x="90" y="136"/>
                  </a:lnTo>
                  <a:lnTo>
                    <a:pt x="81" y="103"/>
                  </a:lnTo>
                  <a:lnTo>
                    <a:pt x="57" y="94"/>
                  </a:lnTo>
                  <a:lnTo>
                    <a:pt x="0" y="124"/>
                  </a:lnTo>
                  <a:lnTo>
                    <a:pt x="73" y="0"/>
                  </a:lnTo>
                  <a:lnTo>
                    <a:pt x="57" y="74"/>
                  </a:lnTo>
                  <a:lnTo>
                    <a:pt x="73" y="74"/>
                  </a:lnTo>
                  <a:lnTo>
                    <a:pt x="57" y="84"/>
                  </a:lnTo>
                  <a:lnTo>
                    <a:pt x="97" y="103"/>
                  </a:lnTo>
                  <a:lnTo>
                    <a:pt x="130" y="32"/>
                  </a:lnTo>
                  <a:lnTo>
                    <a:pt x="138" y="20"/>
                  </a:lnTo>
                  <a:lnTo>
                    <a:pt x="13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4882A491-7450-1B85-3E75-42F6850C4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1567"/>
              <a:ext cx="396" cy="780"/>
            </a:xfrm>
            <a:custGeom>
              <a:avLst/>
              <a:gdLst>
                <a:gd name="T0" fmla="*/ 162 w 396"/>
                <a:gd name="T1" fmla="*/ 0 h 780"/>
                <a:gd name="T2" fmla="*/ 299 w 396"/>
                <a:gd name="T3" fmla="*/ 34 h 780"/>
                <a:gd name="T4" fmla="*/ 396 w 396"/>
                <a:gd name="T5" fmla="*/ 74 h 780"/>
                <a:gd name="T6" fmla="*/ 275 w 396"/>
                <a:gd name="T7" fmla="*/ 34 h 780"/>
                <a:gd name="T8" fmla="*/ 179 w 396"/>
                <a:gd name="T9" fmla="*/ 34 h 780"/>
                <a:gd name="T10" fmla="*/ 114 w 396"/>
                <a:gd name="T11" fmla="*/ 168 h 780"/>
                <a:gd name="T12" fmla="*/ 162 w 396"/>
                <a:gd name="T13" fmla="*/ 198 h 780"/>
                <a:gd name="T14" fmla="*/ 122 w 396"/>
                <a:gd name="T15" fmla="*/ 198 h 780"/>
                <a:gd name="T16" fmla="*/ 97 w 396"/>
                <a:gd name="T17" fmla="*/ 220 h 780"/>
                <a:gd name="T18" fmla="*/ 89 w 396"/>
                <a:gd name="T19" fmla="*/ 260 h 780"/>
                <a:gd name="T20" fmla="*/ 81 w 396"/>
                <a:gd name="T21" fmla="*/ 291 h 780"/>
                <a:gd name="T22" fmla="*/ 57 w 396"/>
                <a:gd name="T23" fmla="*/ 354 h 780"/>
                <a:gd name="T24" fmla="*/ 41 w 396"/>
                <a:gd name="T25" fmla="*/ 436 h 780"/>
                <a:gd name="T26" fmla="*/ 24 w 396"/>
                <a:gd name="T27" fmla="*/ 531 h 780"/>
                <a:gd name="T28" fmla="*/ 24 w 396"/>
                <a:gd name="T29" fmla="*/ 603 h 780"/>
                <a:gd name="T30" fmla="*/ 32 w 396"/>
                <a:gd name="T31" fmla="*/ 666 h 780"/>
                <a:gd name="T32" fmla="*/ 57 w 396"/>
                <a:gd name="T33" fmla="*/ 718 h 780"/>
                <a:gd name="T34" fmla="*/ 89 w 396"/>
                <a:gd name="T35" fmla="*/ 750 h 780"/>
                <a:gd name="T36" fmla="*/ 122 w 396"/>
                <a:gd name="T37" fmla="*/ 780 h 780"/>
                <a:gd name="T38" fmla="*/ 65 w 396"/>
                <a:gd name="T39" fmla="*/ 727 h 780"/>
                <a:gd name="T40" fmla="*/ 41 w 396"/>
                <a:gd name="T41" fmla="*/ 676 h 780"/>
                <a:gd name="T42" fmla="*/ 24 w 396"/>
                <a:gd name="T43" fmla="*/ 644 h 780"/>
                <a:gd name="T44" fmla="*/ 9 w 396"/>
                <a:gd name="T45" fmla="*/ 656 h 780"/>
                <a:gd name="T46" fmla="*/ 9 w 396"/>
                <a:gd name="T47" fmla="*/ 531 h 780"/>
                <a:gd name="T48" fmla="*/ 24 w 396"/>
                <a:gd name="T49" fmla="*/ 436 h 780"/>
                <a:gd name="T50" fmla="*/ 41 w 396"/>
                <a:gd name="T51" fmla="*/ 364 h 780"/>
                <a:gd name="T52" fmla="*/ 0 w 396"/>
                <a:gd name="T53" fmla="*/ 334 h 780"/>
                <a:gd name="T54" fmla="*/ 0 w 396"/>
                <a:gd name="T55" fmla="*/ 230 h 780"/>
                <a:gd name="T56" fmla="*/ 9 w 396"/>
                <a:gd name="T57" fmla="*/ 158 h 780"/>
                <a:gd name="T58" fmla="*/ 32 w 396"/>
                <a:gd name="T59" fmla="*/ 104 h 780"/>
                <a:gd name="T60" fmla="*/ 24 w 396"/>
                <a:gd name="T61" fmla="*/ 168 h 780"/>
                <a:gd name="T62" fmla="*/ 41 w 396"/>
                <a:gd name="T63" fmla="*/ 147 h 780"/>
                <a:gd name="T64" fmla="*/ 57 w 396"/>
                <a:gd name="T65" fmla="*/ 168 h 780"/>
                <a:gd name="T66" fmla="*/ 65 w 396"/>
                <a:gd name="T67" fmla="*/ 136 h 780"/>
                <a:gd name="T68" fmla="*/ 81 w 396"/>
                <a:gd name="T69" fmla="*/ 147 h 780"/>
                <a:gd name="T70" fmla="*/ 97 w 396"/>
                <a:gd name="T71" fmla="*/ 116 h 780"/>
                <a:gd name="T72" fmla="*/ 81 w 396"/>
                <a:gd name="T73" fmla="*/ 84 h 780"/>
                <a:gd name="T74" fmla="*/ 41 w 396"/>
                <a:gd name="T75" fmla="*/ 95 h 780"/>
                <a:gd name="T76" fmla="*/ 49 w 396"/>
                <a:gd name="T77" fmla="*/ 84 h 780"/>
                <a:gd name="T78" fmla="*/ 89 w 396"/>
                <a:gd name="T79" fmla="*/ 74 h 780"/>
                <a:gd name="T80" fmla="*/ 122 w 396"/>
                <a:gd name="T81" fmla="*/ 95 h 780"/>
                <a:gd name="T82" fmla="*/ 162 w 396"/>
                <a:gd name="T83" fmla="*/ 0 h 780"/>
                <a:gd name="T84" fmla="*/ 162 w 396"/>
                <a:gd name="T85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6" h="780">
                  <a:moveTo>
                    <a:pt x="162" y="0"/>
                  </a:moveTo>
                  <a:lnTo>
                    <a:pt x="299" y="34"/>
                  </a:lnTo>
                  <a:lnTo>
                    <a:pt x="396" y="74"/>
                  </a:lnTo>
                  <a:lnTo>
                    <a:pt x="275" y="34"/>
                  </a:lnTo>
                  <a:lnTo>
                    <a:pt x="179" y="34"/>
                  </a:lnTo>
                  <a:lnTo>
                    <a:pt x="114" y="168"/>
                  </a:lnTo>
                  <a:lnTo>
                    <a:pt x="162" y="198"/>
                  </a:lnTo>
                  <a:lnTo>
                    <a:pt x="122" y="198"/>
                  </a:lnTo>
                  <a:lnTo>
                    <a:pt x="97" y="220"/>
                  </a:lnTo>
                  <a:lnTo>
                    <a:pt x="89" y="260"/>
                  </a:lnTo>
                  <a:lnTo>
                    <a:pt x="81" y="291"/>
                  </a:lnTo>
                  <a:lnTo>
                    <a:pt x="57" y="354"/>
                  </a:lnTo>
                  <a:lnTo>
                    <a:pt x="41" y="436"/>
                  </a:lnTo>
                  <a:lnTo>
                    <a:pt x="24" y="531"/>
                  </a:lnTo>
                  <a:lnTo>
                    <a:pt x="24" y="603"/>
                  </a:lnTo>
                  <a:lnTo>
                    <a:pt x="32" y="666"/>
                  </a:lnTo>
                  <a:lnTo>
                    <a:pt x="57" y="718"/>
                  </a:lnTo>
                  <a:lnTo>
                    <a:pt x="89" y="750"/>
                  </a:lnTo>
                  <a:lnTo>
                    <a:pt x="122" y="780"/>
                  </a:lnTo>
                  <a:lnTo>
                    <a:pt x="65" y="727"/>
                  </a:lnTo>
                  <a:lnTo>
                    <a:pt x="41" y="676"/>
                  </a:lnTo>
                  <a:lnTo>
                    <a:pt x="24" y="644"/>
                  </a:lnTo>
                  <a:lnTo>
                    <a:pt x="9" y="656"/>
                  </a:lnTo>
                  <a:lnTo>
                    <a:pt x="9" y="531"/>
                  </a:lnTo>
                  <a:lnTo>
                    <a:pt x="24" y="436"/>
                  </a:lnTo>
                  <a:lnTo>
                    <a:pt x="41" y="364"/>
                  </a:lnTo>
                  <a:lnTo>
                    <a:pt x="0" y="334"/>
                  </a:lnTo>
                  <a:lnTo>
                    <a:pt x="0" y="230"/>
                  </a:lnTo>
                  <a:lnTo>
                    <a:pt x="9" y="158"/>
                  </a:lnTo>
                  <a:lnTo>
                    <a:pt x="32" y="104"/>
                  </a:lnTo>
                  <a:lnTo>
                    <a:pt x="24" y="168"/>
                  </a:lnTo>
                  <a:lnTo>
                    <a:pt x="41" y="147"/>
                  </a:lnTo>
                  <a:lnTo>
                    <a:pt x="57" y="168"/>
                  </a:lnTo>
                  <a:lnTo>
                    <a:pt x="65" y="136"/>
                  </a:lnTo>
                  <a:lnTo>
                    <a:pt x="81" y="147"/>
                  </a:lnTo>
                  <a:lnTo>
                    <a:pt x="97" y="116"/>
                  </a:lnTo>
                  <a:lnTo>
                    <a:pt x="81" y="84"/>
                  </a:lnTo>
                  <a:lnTo>
                    <a:pt x="41" y="95"/>
                  </a:lnTo>
                  <a:lnTo>
                    <a:pt x="49" y="84"/>
                  </a:lnTo>
                  <a:lnTo>
                    <a:pt x="89" y="74"/>
                  </a:lnTo>
                  <a:lnTo>
                    <a:pt x="122" y="95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CCF98566-6072-3332-A13F-70D741F9E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838"/>
              <a:ext cx="307" cy="249"/>
            </a:xfrm>
            <a:custGeom>
              <a:avLst/>
              <a:gdLst>
                <a:gd name="T0" fmla="*/ 0 w 307"/>
                <a:gd name="T1" fmla="*/ 43 h 249"/>
                <a:gd name="T2" fmla="*/ 81 w 307"/>
                <a:gd name="T3" fmla="*/ 0 h 249"/>
                <a:gd name="T4" fmla="*/ 96 w 307"/>
                <a:gd name="T5" fmla="*/ 0 h 249"/>
                <a:gd name="T6" fmla="*/ 121 w 307"/>
                <a:gd name="T7" fmla="*/ 11 h 249"/>
                <a:gd name="T8" fmla="*/ 73 w 307"/>
                <a:gd name="T9" fmla="*/ 32 h 249"/>
                <a:gd name="T10" fmla="*/ 130 w 307"/>
                <a:gd name="T11" fmla="*/ 83 h 249"/>
                <a:gd name="T12" fmla="*/ 96 w 307"/>
                <a:gd name="T13" fmla="*/ 73 h 249"/>
                <a:gd name="T14" fmla="*/ 81 w 307"/>
                <a:gd name="T15" fmla="*/ 63 h 249"/>
                <a:gd name="T16" fmla="*/ 73 w 307"/>
                <a:gd name="T17" fmla="*/ 83 h 249"/>
                <a:gd name="T18" fmla="*/ 81 w 307"/>
                <a:gd name="T19" fmla="*/ 156 h 249"/>
                <a:gd name="T20" fmla="*/ 96 w 307"/>
                <a:gd name="T21" fmla="*/ 209 h 249"/>
                <a:gd name="T22" fmla="*/ 138 w 307"/>
                <a:gd name="T23" fmla="*/ 229 h 249"/>
                <a:gd name="T24" fmla="*/ 186 w 307"/>
                <a:gd name="T25" fmla="*/ 239 h 249"/>
                <a:gd name="T26" fmla="*/ 233 w 307"/>
                <a:gd name="T27" fmla="*/ 229 h 249"/>
                <a:gd name="T28" fmla="*/ 274 w 307"/>
                <a:gd name="T29" fmla="*/ 219 h 249"/>
                <a:gd name="T30" fmla="*/ 307 w 307"/>
                <a:gd name="T31" fmla="*/ 209 h 249"/>
                <a:gd name="T32" fmla="*/ 225 w 307"/>
                <a:gd name="T33" fmla="*/ 239 h 249"/>
                <a:gd name="T34" fmla="*/ 177 w 307"/>
                <a:gd name="T35" fmla="*/ 249 h 249"/>
                <a:gd name="T36" fmla="*/ 144 w 307"/>
                <a:gd name="T37" fmla="*/ 249 h 249"/>
                <a:gd name="T38" fmla="*/ 113 w 307"/>
                <a:gd name="T39" fmla="*/ 229 h 249"/>
                <a:gd name="T40" fmla="*/ 88 w 307"/>
                <a:gd name="T41" fmla="*/ 209 h 249"/>
                <a:gd name="T42" fmla="*/ 73 w 307"/>
                <a:gd name="T43" fmla="*/ 165 h 249"/>
                <a:gd name="T44" fmla="*/ 65 w 307"/>
                <a:gd name="T45" fmla="*/ 125 h 249"/>
                <a:gd name="T46" fmla="*/ 56 w 307"/>
                <a:gd name="T47" fmla="*/ 93 h 249"/>
                <a:gd name="T48" fmla="*/ 56 w 307"/>
                <a:gd name="T49" fmla="*/ 43 h 249"/>
                <a:gd name="T50" fmla="*/ 0 w 307"/>
                <a:gd name="T51" fmla="*/ 43 h 249"/>
                <a:gd name="T52" fmla="*/ 0 w 307"/>
                <a:gd name="T53" fmla="*/ 4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49">
                  <a:moveTo>
                    <a:pt x="0" y="43"/>
                  </a:moveTo>
                  <a:lnTo>
                    <a:pt x="81" y="0"/>
                  </a:lnTo>
                  <a:lnTo>
                    <a:pt x="96" y="0"/>
                  </a:lnTo>
                  <a:lnTo>
                    <a:pt x="121" y="11"/>
                  </a:lnTo>
                  <a:lnTo>
                    <a:pt x="73" y="32"/>
                  </a:lnTo>
                  <a:lnTo>
                    <a:pt x="130" y="83"/>
                  </a:lnTo>
                  <a:lnTo>
                    <a:pt x="96" y="73"/>
                  </a:lnTo>
                  <a:lnTo>
                    <a:pt x="81" y="63"/>
                  </a:lnTo>
                  <a:lnTo>
                    <a:pt x="73" y="83"/>
                  </a:lnTo>
                  <a:lnTo>
                    <a:pt x="81" y="156"/>
                  </a:lnTo>
                  <a:lnTo>
                    <a:pt x="96" y="209"/>
                  </a:lnTo>
                  <a:lnTo>
                    <a:pt x="138" y="229"/>
                  </a:lnTo>
                  <a:lnTo>
                    <a:pt x="186" y="239"/>
                  </a:lnTo>
                  <a:lnTo>
                    <a:pt x="233" y="229"/>
                  </a:lnTo>
                  <a:lnTo>
                    <a:pt x="274" y="219"/>
                  </a:lnTo>
                  <a:lnTo>
                    <a:pt x="307" y="209"/>
                  </a:lnTo>
                  <a:lnTo>
                    <a:pt x="225" y="239"/>
                  </a:lnTo>
                  <a:lnTo>
                    <a:pt x="177" y="249"/>
                  </a:lnTo>
                  <a:lnTo>
                    <a:pt x="144" y="249"/>
                  </a:lnTo>
                  <a:lnTo>
                    <a:pt x="113" y="229"/>
                  </a:lnTo>
                  <a:lnTo>
                    <a:pt x="88" y="209"/>
                  </a:lnTo>
                  <a:lnTo>
                    <a:pt x="73" y="165"/>
                  </a:lnTo>
                  <a:lnTo>
                    <a:pt x="65" y="125"/>
                  </a:lnTo>
                  <a:lnTo>
                    <a:pt x="56" y="93"/>
                  </a:lnTo>
                  <a:lnTo>
                    <a:pt x="56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8D621042-BFAC-C243-07F4-F693085C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87"/>
              <a:ext cx="299" cy="238"/>
            </a:xfrm>
            <a:custGeom>
              <a:avLst/>
              <a:gdLst>
                <a:gd name="T0" fmla="*/ 88 w 299"/>
                <a:gd name="T1" fmla="*/ 0 h 238"/>
                <a:gd name="T2" fmla="*/ 48 w 299"/>
                <a:gd name="T3" fmla="*/ 62 h 238"/>
                <a:gd name="T4" fmla="*/ 23 w 299"/>
                <a:gd name="T5" fmla="*/ 103 h 238"/>
                <a:gd name="T6" fmla="*/ 0 w 299"/>
                <a:gd name="T7" fmla="*/ 144 h 238"/>
                <a:gd name="T8" fmla="*/ 0 w 299"/>
                <a:gd name="T9" fmla="*/ 167 h 238"/>
                <a:gd name="T10" fmla="*/ 23 w 299"/>
                <a:gd name="T11" fmla="*/ 187 h 238"/>
                <a:gd name="T12" fmla="*/ 48 w 299"/>
                <a:gd name="T13" fmla="*/ 187 h 238"/>
                <a:gd name="T14" fmla="*/ 82 w 299"/>
                <a:gd name="T15" fmla="*/ 187 h 238"/>
                <a:gd name="T16" fmla="*/ 104 w 299"/>
                <a:gd name="T17" fmla="*/ 176 h 238"/>
                <a:gd name="T18" fmla="*/ 121 w 299"/>
                <a:gd name="T19" fmla="*/ 167 h 238"/>
                <a:gd name="T20" fmla="*/ 161 w 299"/>
                <a:gd name="T21" fmla="*/ 187 h 238"/>
                <a:gd name="T22" fmla="*/ 201 w 299"/>
                <a:gd name="T23" fmla="*/ 187 h 238"/>
                <a:gd name="T24" fmla="*/ 186 w 299"/>
                <a:gd name="T25" fmla="*/ 216 h 238"/>
                <a:gd name="T26" fmla="*/ 201 w 299"/>
                <a:gd name="T27" fmla="*/ 238 h 238"/>
                <a:gd name="T28" fmla="*/ 266 w 299"/>
                <a:gd name="T29" fmla="*/ 198 h 238"/>
                <a:gd name="T30" fmla="*/ 299 w 299"/>
                <a:gd name="T31" fmla="*/ 216 h 238"/>
                <a:gd name="T32" fmla="*/ 258 w 299"/>
                <a:gd name="T33" fmla="*/ 134 h 238"/>
                <a:gd name="T34" fmla="*/ 226 w 299"/>
                <a:gd name="T35" fmla="*/ 124 h 238"/>
                <a:gd name="T36" fmla="*/ 258 w 299"/>
                <a:gd name="T37" fmla="*/ 176 h 238"/>
                <a:gd name="T38" fmla="*/ 169 w 299"/>
                <a:gd name="T39" fmla="*/ 176 h 238"/>
                <a:gd name="T40" fmla="*/ 169 w 299"/>
                <a:gd name="T41" fmla="*/ 144 h 238"/>
                <a:gd name="T42" fmla="*/ 177 w 299"/>
                <a:gd name="T43" fmla="*/ 134 h 238"/>
                <a:gd name="T44" fmla="*/ 193 w 299"/>
                <a:gd name="T45" fmla="*/ 114 h 238"/>
                <a:gd name="T46" fmla="*/ 186 w 299"/>
                <a:gd name="T47" fmla="*/ 94 h 238"/>
                <a:gd name="T48" fmla="*/ 169 w 299"/>
                <a:gd name="T49" fmla="*/ 103 h 238"/>
                <a:gd name="T50" fmla="*/ 144 w 299"/>
                <a:gd name="T51" fmla="*/ 114 h 238"/>
                <a:gd name="T52" fmla="*/ 112 w 299"/>
                <a:gd name="T53" fmla="*/ 144 h 238"/>
                <a:gd name="T54" fmla="*/ 88 w 299"/>
                <a:gd name="T55" fmla="*/ 155 h 238"/>
                <a:gd name="T56" fmla="*/ 65 w 299"/>
                <a:gd name="T57" fmla="*/ 167 h 238"/>
                <a:gd name="T58" fmla="*/ 31 w 299"/>
                <a:gd name="T59" fmla="*/ 167 h 238"/>
                <a:gd name="T60" fmla="*/ 23 w 299"/>
                <a:gd name="T61" fmla="*/ 155 h 238"/>
                <a:gd name="T62" fmla="*/ 23 w 299"/>
                <a:gd name="T63" fmla="*/ 134 h 238"/>
                <a:gd name="T64" fmla="*/ 48 w 299"/>
                <a:gd name="T65" fmla="*/ 83 h 238"/>
                <a:gd name="T66" fmla="*/ 56 w 299"/>
                <a:gd name="T67" fmla="*/ 51 h 238"/>
                <a:gd name="T68" fmla="*/ 72 w 299"/>
                <a:gd name="T69" fmla="*/ 31 h 238"/>
                <a:gd name="T70" fmla="*/ 88 w 299"/>
                <a:gd name="T71" fmla="*/ 0 h 238"/>
                <a:gd name="T72" fmla="*/ 88 w 299"/>
                <a:gd name="T7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9" h="238">
                  <a:moveTo>
                    <a:pt x="88" y="0"/>
                  </a:moveTo>
                  <a:lnTo>
                    <a:pt x="48" y="62"/>
                  </a:lnTo>
                  <a:lnTo>
                    <a:pt x="23" y="103"/>
                  </a:lnTo>
                  <a:lnTo>
                    <a:pt x="0" y="144"/>
                  </a:lnTo>
                  <a:lnTo>
                    <a:pt x="0" y="167"/>
                  </a:lnTo>
                  <a:lnTo>
                    <a:pt x="23" y="187"/>
                  </a:lnTo>
                  <a:lnTo>
                    <a:pt x="48" y="187"/>
                  </a:lnTo>
                  <a:lnTo>
                    <a:pt x="82" y="187"/>
                  </a:lnTo>
                  <a:lnTo>
                    <a:pt x="104" y="176"/>
                  </a:lnTo>
                  <a:lnTo>
                    <a:pt x="121" y="167"/>
                  </a:lnTo>
                  <a:lnTo>
                    <a:pt x="161" y="187"/>
                  </a:lnTo>
                  <a:lnTo>
                    <a:pt x="201" y="187"/>
                  </a:lnTo>
                  <a:lnTo>
                    <a:pt x="186" y="216"/>
                  </a:lnTo>
                  <a:lnTo>
                    <a:pt x="201" y="238"/>
                  </a:lnTo>
                  <a:lnTo>
                    <a:pt x="266" y="198"/>
                  </a:lnTo>
                  <a:lnTo>
                    <a:pt x="299" y="216"/>
                  </a:lnTo>
                  <a:lnTo>
                    <a:pt x="258" y="134"/>
                  </a:lnTo>
                  <a:lnTo>
                    <a:pt x="226" y="124"/>
                  </a:lnTo>
                  <a:lnTo>
                    <a:pt x="258" y="176"/>
                  </a:lnTo>
                  <a:lnTo>
                    <a:pt x="169" y="176"/>
                  </a:lnTo>
                  <a:lnTo>
                    <a:pt x="169" y="144"/>
                  </a:lnTo>
                  <a:lnTo>
                    <a:pt x="177" y="134"/>
                  </a:lnTo>
                  <a:lnTo>
                    <a:pt x="193" y="114"/>
                  </a:lnTo>
                  <a:lnTo>
                    <a:pt x="186" y="94"/>
                  </a:lnTo>
                  <a:lnTo>
                    <a:pt x="169" y="103"/>
                  </a:lnTo>
                  <a:lnTo>
                    <a:pt x="144" y="114"/>
                  </a:lnTo>
                  <a:lnTo>
                    <a:pt x="112" y="144"/>
                  </a:lnTo>
                  <a:lnTo>
                    <a:pt x="88" y="155"/>
                  </a:lnTo>
                  <a:lnTo>
                    <a:pt x="65" y="167"/>
                  </a:lnTo>
                  <a:lnTo>
                    <a:pt x="31" y="167"/>
                  </a:lnTo>
                  <a:lnTo>
                    <a:pt x="23" y="155"/>
                  </a:lnTo>
                  <a:lnTo>
                    <a:pt x="23" y="134"/>
                  </a:lnTo>
                  <a:lnTo>
                    <a:pt x="48" y="83"/>
                  </a:lnTo>
                  <a:lnTo>
                    <a:pt x="56" y="51"/>
                  </a:lnTo>
                  <a:lnTo>
                    <a:pt x="72" y="31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DA0142AF-18A2-0D24-9F58-A3417A31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1765"/>
              <a:ext cx="144" cy="53"/>
            </a:xfrm>
            <a:custGeom>
              <a:avLst/>
              <a:gdLst>
                <a:gd name="T0" fmla="*/ 0 w 144"/>
                <a:gd name="T1" fmla="*/ 0 h 53"/>
                <a:gd name="T2" fmla="*/ 56 w 144"/>
                <a:gd name="T3" fmla="*/ 32 h 53"/>
                <a:gd name="T4" fmla="*/ 104 w 144"/>
                <a:gd name="T5" fmla="*/ 32 h 53"/>
                <a:gd name="T6" fmla="*/ 121 w 144"/>
                <a:gd name="T7" fmla="*/ 22 h 53"/>
                <a:gd name="T8" fmla="*/ 144 w 144"/>
                <a:gd name="T9" fmla="*/ 22 h 53"/>
                <a:gd name="T10" fmla="*/ 121 w 144"/>
                <a:gd name="T11" fmla="*/ 53 h 53"/>
                <a:gd name="T12" fmla="*/ 96 w 144"/>
                <a:gd name="T13" fmla="*/ 42 h 53"/>
                <a:gd name="T14" fmla="*/ 56 w 144"/>
                <a:gd name="T15" fmla="*/ 32 h 53"/>
                <a:gd name="T16" fmla="*/ 0 w 144"/>
                <a:gd name="T17" fmla="*/ 0 h 53"/>
                <a:gd name="T18" fmla="*/ 0 w 14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53">
                  <a:moveTo>
                    <a:pt x="0" y="0"/>
                  </a:moveTo>
                  <a:lnTo>
                    <a:pt x="56" y="32"/>
                  </a:lnTo>
                  <a:lnTo>
                    <a:pt x="104" y="32"/>
                  </a:lnTo>
                  <a:lnTo>
                    <a:pt x="121" y="22"/>
                  </a:lnTo>
                  <a:lnTo>
                    <a:pt x="144" y="22"/>
                  </a:lnTo>
                  <a:lnTo>
                    <a:pt x="121" y="53"/>
                  </a:lnTo>
                  <a:lnTo>
                    <a:pt x="96" y="42"/>
                  </a:lnTo>
                  <a:lnTo>
                    <a:pt x="56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42EBB161-4A58-9948-6EB5-5A0324DE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1787"/>
              <a:ext cx="613" cy="892"/>
            </a:xfrm>
            <a:custGeom>
              <a:avLst/>
              <a:gdLst>
                <a:gd name="T0" fmla="*/ 412 w 613"/>
                <a:gd name="T1" fmla="*/ 114 h 892"/>
                <a:gd name="T2" fmla="*/ 483 w 613"/>
                <a:gd name="T3" fmla="*/ 144 h 892"/>
                <a:gd name="T4" fmla="*/ 483 w 613"/>
                <a:gd name="T5" fmla="*/ 187 h 892"/>
                <a:gd name="T6" fmla="*/ 428 w 613"/>
                <a:gd name="T7" fmla="*/ 260 h 892"/>
                <a:gd name="T8" fmla="*/ 387 w 613"/>
                <a:gd name="T9" fmla="*/ 363 h 892"/>
                <a:gd name="T10" fmla="*/ 364 w 613"/>
                <a:gd name="T11" fmla="*/ 424 h 892"/>
                <a:gd name="T12" fmla="*/ 257 w 613"/>
                <a:gd name="T13" fmla="*/ 498 h 892"/>
                <a:gd name="T14" fmla="*/ 113 w 613"/>
                <a:gd name="T15" fmla="*/ 550 h 892"/>
                <a:gd name="T16" fmla="*/ 16 w 613"/>
                <a:gd name="T17" fmla="*/ 539 h 892"/>
                <a:gd name="T18" fmla="*/ 16 w 613"/>
                <a:gd name="T19" fmla="*/ 623 h 892"/>
                <a:gd name="T20" fmla="*/ 48 w 613"/>
                <a:gd name="T21" fmla="*/ 570 h 892"/>
                <a:gd name="T22" fmla="*/ 88 w 613"/>
                <a:gd name="T23" fmla="*/ 591 h 892"/>
                <a:gd name="T24" fmla="*/ 80 w 613"/>
                <a:gd name="T25" fmla="*/ 643 h 892"/>
                <a:gd name="T26" fmla="*/ 153 w 613"/>
                <a:gd name="T27" fmla="*/ 663 h 892"/>
                <a:gd name="T28" fmla="*/ 185 w 613"/>
                <a:gd name="T29" fmla="*/ 674 h 892"/>
                <a:gd name="T30" fmla="*/ 290 w 613"/>
                <a:gd name="T31" fmla="*/ 600 h 892"/>
                <a:gd name="T32" fmla="*/ 306 w 613"/>
                <a:gd name="T33" fmla="*/ 726 h 892"/>
                <a:gd name="T34" fmla="*/ 257 w 613"/>
                <a:gd name="T35" fmla="*/ 892 h 892"/>
                <a:gd name="T36" fmla="*/ 396 w 613"/>
                <a:gd name="T37" fmla="*/ 860 h 892"/>
                <a:gd name="T38" fmla="*/ 396 w 613"/>
                <a:gd name="T39" fmla="*/ 810 h 892"/>
                <a:gd name="T40" fmla="*/ 516 w 613"/>
                <a:gd name="T41" fmla="*/ 726 h 892"/>
                <a:gd name="T42" fmla="*/ 508 w 613"/>
                <a:gd name="T43" fmla="*/ 654 h 892"/>
                <a:gd name="T44" fmla="*/ 533 w 613"/>
                <a:gd name="T45" fmla="*/ 591 h 892"/>
                <a:gd name="T46" fmla="*/ 581 w 613"/>
                <a:gd name="T47" fmla="*/ 560 h 892"/>
                <a:gd name="T48" fmla="*/ 412 w 613"/>
                <a:gd name="T49" fmla="*/ 414 h 892"/>
                <a:gd name="T50" fmla="*/ 452 w 613"/>
                <a:gd name="T51" fmla="*/ 311 h 892"/>
                <a:gd name="T52" fmla="*/ 524 w 613"/>
                <a:gd name="T53" fmla="*/ 260 h 892"/>
                <a:gd name="T54" fmla="*/ 565 w 613"/>
                <a:gd name="T55" fmla="*/ 198 h 892"/>
                <a:gd name="T56" fmla="*/ 605 w 613"/>
                <a:gd name="T57" fmla="*/ 155 h 892"/>
                <a:gd name="T58" fmla="*/ 605 w 613"/>
                <a:gd name="T59" fmla="*/ 83 h 892"/>
                <a:gd name="T60" fmla="*/ 548 w 613"/>
                <a:gd name="T61" fmla="*/ 124 h 892"/>
                <a:gd name="T62" fmla="*/ 598 w 613"/>
                <a:gd name="T63" fmla="*/ 20 h 892"/>
                <a:gd name="T64" fmla="*/ 533 w 613"/>
                <a:gd name="T65" fmla="*/ 114 h 892"/>
                <a:gd name="T66" fmla="*/ 347 w 613"/>
                <a:gd name="T67" fmla="*/ 71 h 892"/>
                <a:gd name="T68" fmla="*/ 347 w 613"/>
                <a:gd name="T69" fmla="*/ 8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3" h="892">
                  <a:moveTo>
                    <a:pt x="347" y="83"/>
                  </a:moveTo>
                  <a:lnTo>
                    <a:pt x="412" y="114"/>
                  </a:lnTo>
                  <a:lnTo>
                    <a:pt x="459" y="134"/>
                  </a:lnTo>
                  <a:lnTo>
                    <a:pt x="483" y="144"/>
                  </a:lnTo>
                  <a:lnTo>
                    <a:pt x="492" y="167"/>
                  </a:lnTo>
                  <a:lnTo>
                    <a:pt x="483" y="187"/>
                  </a:lnTo>
                  <a:lnTo>
                    <a:pt x="452" y="227"/>
                  </a:lnTo>
                  <a:lnTo>
                    <a:pt x="428" y="260"/>
                  </a:lnTo>
                  <a:lnTo>
                    <a:pt x="404" y="300"/>
                  </a:lnTo>
                  <a:lnTo>
                    <a:pt x="387" y="363"/>
                  </a:lnTo>
                  <a:lnTo>
                    <a:pt x="379" y="404"/>
                  </a:lnTo>
                  <a:lnTo>
                    <a:pt x="364" y="424"/>
                  </a:lnTo>
                  <a:lnTo>
                    <a:pt x="322" y="467"/>
                  </a:lnTo>
                  <a:lnTo>
                    <a:pt x="257" y="498"/>
                  </a:lnTo>
                  <a:lnTo>
                    <a:pt x="185" y="530"/>
                  </a:lnTo>
                  <a:lnTo>
                    <a:pt x="113" y="550"/>
                  </a:lnTo>
                  <a:lnTo>
                    <a:pt x="57" y="550"/>
                  </a:lnTo>
                  <a:lnTo>
                    <a:pt x="16" y="539"/>
                  </a:lnTo>
                  <a:lnTo>
                    <a:pt x="0" y="570"/>
                  </a:lnTo>
                  <a:lnTo>
                    <a:pt x="16" y="623"/>
                  </a:lnTo>
                  <a:lnTo>
                    <a:pt x="16" y="580"/>
                  </a:lnTo>
                  <a:lnTo>
                    <a:pt x="48" y="570"/>
                  </a:lnTo>
                  <a:lnTo>
                    <a:pt x="80" y="580"/>
                  </a:lnTo>
                  <a:lnTo>
                    <a:pt x="88" y="591"/>
                  </a:lnTo>
                  <a:lnTo>
                    <a:pt x="48" y="623"/>
                  </a:lnTo>
                  <a:lnTo>
                    <a:pt x="80" y="643"/>
                  </a:lnTo>
                  <a:lnTo>
                    <a:pt x="130" y="623"/>
                  </a:lnTo>
                  <a:lnTo>
                    <a:pt x="153" y="663"/>
                  </a:lnTo>
                  <a:lnTo>
                    <a:pt x="178" y="663"/>
                  </a:lnTo>
                  <a:lnTo>
                    <a:pt x="185" y="674"/>
                  </a:lnTo>
                  <a:lnTo>
                    <a:pt x="257" y="633"/>
                  </a:lnTo>
                  <a:lnTo>
                    <a:pt x="290" y="600"/>
                  </a:lnTo>
                  <a:lnTo>
                    <a:pt x="364" y="550"/>
                  </a:lnTo>
                  <a:lnTo>
                    <a:pt x="306" y="726"/>
                  </a:lnTo>
                  <a:lnTo>
                    <a:pt x="274" y="840"/>
                  </a:lnTo>
                  <a:lnTo>
                    <a:pt x="257" y="892"/>
                  </a:lnTo>
                  <a:lnTo>
                    <a:pt x="347" y="883"/>
                  </a:lnTo>
                  <a:lnTo>
                    <a:pt x="396" y="860"/>
                  </a:lnTo>
                  <a:lnTo>
                    <a:pt x="435" y="851"/>
                  </a:lnTo>
                  <a:lnTo>
                    <a:pt x="396" y="810"/>
                  </a:lnTo>
                  <a:lnTo>
                    <a:pt x="476" y="758"/>
                  </a:lnTo>
                  <a:lnTo>
                    <a:pt x="516" y="726"/>
                  </a:lnTo>
                  <a:lnTo>
                    <a:pt x="533" y="706"/>
                  </a:lnTo>
                  <a:lnTo>
                    <a:pt x="508" y="654"/>
                  </a:lnTo>
                  <a:lnTo>
                    <a:pt x="508" y="623"/>
                  </a:lnTo>
                  <a:lnTo>
                    <a:pt x="533" y="591"/>
                  </a:lnTo>
                  <a:lnTo>
                    <a:pt x="548" y="570"/>
                  </a:lnTo>
                  <a:lnTo>
                    <a:pt x="581" y="560"/>
                  </a:lnTo>
                  <a:lnTo>
                    <a:pt x="598" y="539"/>
                  </a:lnTo>
                  <a:lnTo>
                    <a:pt x="412" y="414"/>
                  </a:lnTo>
                  <a:lnTo>
                    <a:pt x="420" y="352"/>
                  </a:lnTo>
                  <a:lnTo>
                    <a:pt x="452" y="311"/>
                  </a:lnTo>
                  <a:lnTo>
                    <a:pt x="492" y="290"/>
                  </a:lnTo>
                  <a:lnTo>
                    <a:pt x="524" y="260"/>
                  </a:lnTo>
                  <a:lnTo>
                    <a:pt x="540" y="227"/>
                  </a:lnTo>
                  <a:lnTo>
                    <a:pt x="565" y="198"/>
                  </a:lnTo>
                  <a:lnTo>
                    <a:pt x="589" y="176"/>
                  </a:lnTo>
                  <a:lnTo>
                    <a:pt x="605" y="155"/>
                  </a:lnTo>
                  <a:lnTo>
                    <a:pt x="613" y="124"/>
                  </a:lnTo>
                  <a:lnTo>
                    <a:pt x="605" y="83"/>
                  </a:lnTo>
                  <a:lnTo>
                    <a:pt x="598" y="124"/>
                  </a:lnTo>
                  <a:lnTo>
                    <a:pt x="548" y="124"/>
                  </a:lnTo>
                  <a:lnTo>
                    <a:pt x="573" y="83"/>
                  </a:lnTo>
                  <a:lnTo>
                    <a:pt x="598" y="20"/>
                  </a:lnTo>
                  <a:lnTo>
                    <a:pt x="589" y="0"/>
                  </a:lnTo>
                  <a:lnTo>
                    <a:pt x="533" y="114"/>
                  </a:lnTo>
                  <a:lnTo>
                    <a:pt x="500" y="134"/>
                  </a:lnTo>
                  <a:lnTo>
                    <a:pt x="347" y="71"/>
                  </a:lnTo>
                  <a:lnTo>
                    <a:pt x="322" y="20"/>
                  </a:lnTo>
                  <a:lnTo>
                    <a:pt x="347" y="83"/>
                  </a:lnTo>
                  <a:lnTo>
                    <a:pt x="34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1AB318C6-686F-BDB2-F422-81848C86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" y="2118"/>
              <a:ext cx="56" cy="52"/>
            </a:xfrm>
            <a:custGeom>
              <a:avLst/>
              <a:gdLst>
                <a:gd name="T0" fmla="*/ 0 w 56"/>
                <a:gd name="T1" fmla="*/ 0 h 52"/>
                <a:gd name="T2" fmla="*/ 16 w 56"/>
                <a:gd name="T3" fmla="*/ 32 h 52"/>
                <a:gd name="T4" fmla="*/ 31 w 56"/>
                <a:gd name="T5" fmla="*/ 43 h 52"/>
                <a:gd name="T6" fmla="*/ 56 w 56"/>
                <a:gd name="T7" fmla="*/ 52 h 52"/>
                <a:gd name="T8" fmla="*/ 48 w 56"/>
                <a:gd name="T9" fmla="*/ 32 h 52"/>
                <a:gd name="T10" fmla="*/ 0 w 56"/>
                <a:gd name="T11" fmla="*/ 0 h 52"/>
                <a:gd name="T12" fmla="*/ 0 w 56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2">
                  <a:moveTo>
                    <a:pt x="0" y="0"/>
                  </a:moveTo>
                  <a:lnTo>
                    <a:pt x="16" y="32"/>
                  </a:lnTo>
                  <a:lnTo>
                    <a:pt x="31" y="43"/>
                  </a:lnTo>
                  <a:lnTo>
                    <a:pt x="56" y="52"/>
                  </a:lnTo>
                  <a:lnTo>
                    <a:pt x="48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A7E3686D-74D4-4E1B-7D42-A3F1388D2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098"/>
              <a:ext cx="590" cy="1008"/>
            </a:xfrm>
            <a:custGeom>
              <a:avLst/>
              <a:gdLst>
                <a:gd name="T0" fmla="*/ 501 w 590"/>
                <a:gd name="T1" fmla="*/ 176 h 1008"/>
                <a:gd name="T2" fmla="*/ 403 w 590"/>
                <a:gd name="T3" fmla="*/ 228 h 1008"/>
                <a:gd name="T4" fmla="*/ 332 w 590"/>
                <a:gd name="T5" fmla="*/ 289 h 1008"/>
                <a:gd name="T6" fmla="*/ 284 w 590"/>
                <a:gd name="T7" fmla="*/ 280 h 1008"/>
                <a:gd name="T8" fmla="*/ 299 w 590"/>
                <a:gd name="T9" fmla="*/ 207 h 1008"/>
                <a:gd name="T10" fmla="*/ 299 w 590"/>
                <a:gd name="T11" fmla="*/ 156 h 1008"/>
                <a:gd name="T12" fmla="*/ 307 w 590"/>
                <a:gd name="T13" fmla="*/ 93 h 1008"/>
                <a:gd name="T14" fmla="*/ 332 w 590"/>
                <a:gd name="T15" fmla="*/ 41 h 1008"/>
                <a:gd name="T16" fmla="*/ 316 w 590"/>
                <a:gd name="T17" fmla="*/ 0 h 1008"/>
                <a:gd name="T18" fmla="*/ 307 w 590"/>
                <a:gd name="T19" fmla="*/ 83 h 1008"/>
                <a:gd name="T20" fmla="*/ 276 w 590"/>
                <a:gd name="T21" fmla="*/ 113 h 1008"/>
                <a:gd name="T22" fmla="*/ 259 w 590"/>
                <a:gd name="T23" fmla="*/ 156 h 1008"/>
                <a:gd name="T24" fmla="*/ 219 w 590"/>
                <a:gd name="T25" fmla="*/ 207 h 1008"/>
                <a:gd name="T26" fmla="*/ 170 w 590"/>
                <a:gd name="T27" fmla="*/ 207 h 1008"/>
                <a:gd name="T28" fmla="*/ 170 w 590"/>
                <a:gd name="T29" fmla="*/ 239 h 1008"/>
                <a:gd name="T30" fmla="*/ 202 w 590"/>
                <a:gd name="T31" fmla="*/ 249 h 1008"/>
                <a:gd name="T32" fmla="*/ 219 w 590"/>
                <a:gd name="T33" fmla="*/ 289 h 1008"/>
                <a:gd name="T34" fmla="*/ 211 w 590"/>
                <a:gd name="T35" fmla="*/ 332 h 1008"/>
                <a:gd name="T36" fmla="*/ 129 w 590"/>
                <a:gd name="T37" fmla="*/ 363 h 1008"/>
                <a:gd name="T38" fmla="*/ 90 w 590"/>
                <a:gd name="T39" fmla="*/ 352 h 1008"/>
                <a:gd name="T40" fmla="*/ 57 w 590"/>
                <a:gd name="T41" fmla="*/ 343 h 1008"/>
                <a:gd name="T42" fmla="*/ 17 w 590"/>
                <a:gd name="T43" fmla="*/ 312 h 1008"/>
                <a:gd name="T44" fmla="*/ 17 w 590"/>
                <a:gd name="T45" fmla="*/ 269 h 1008"/>
                <a:gd name="T46" fmla="*/ 9 w 590"/>
                <a:gd name="T47" fmla="*/ 322 h 1008"/>
                <a:gd name="T48" fmla="*/ 57 w 590"/>
                <a:gd name="T49" fmla="*/ 352 h 1008"/>
                <a:gd name="T50" fmla="*/ 42 w 590"/>
                <a:gd name="T51" fmla="*/ 447 h 1008"/>
                <a:gd name="T52" fmla="*/ 90 w 590"/>
                <a:gd name="T53" fmla="*/ 581 h 1008"/>
                <a:gd name="T54" fmla="*/ 187 w 590"/>
                <a:gd name="T55" fmla="*/ 664 h 1008"/>
                <a:gd name="T56" fmla="*/ 115 w 590"/>
                <a:gd name="T57" fmla="*/ 934 h 1008"/>
                <a:gd name="T58" fmla="*/ 259 w 590"/>
                <a:gd name="T59" fmla="*/ 1008 h 1008"/>
                <a:gd name="T60" fmla="*/ 364 w 590"/>
                <a:gd name="T61" fmla="*/ 852 h 1008"/>
                <a:gd name="T62" fmla="*/ 276 w 590"/>
                <a:gd name="T63" fmla="*/ 789 h 1008"/>
                <a:gd name="T64" fmla="*/ 276 w 590"/>
                <a:gd name="T65" fmla="*/ 736 h 1008"/>
                <a:gd name="T66" fmla="*/ 316 w 590"/>
                <a:gd name="T67" fmla="*/ 675 h 1008"/>
                <a:gd name="T68" fmla="*/ 364 w 590"/>
                <a:gd name="T69" fmla="*/ 633 h 1008"/>
                <a:gd name="T70" fmla="*/ 316 w 590"/>
                <a:gd name="T71" fmla="*/ 549 h 1008"/>
                <a:gd name="T72" fmla="*/ 381 w 590"/>
                <a:gd name="T73" fmla="*/ 529 h 1008"/>
                <a:gd name="T74" fmla="*/ 349 w 590"/>
                <a:gd name="T75" fmla="*/ 447 h 1008"/>
                <a:gd name="T76" fmla="*/ 437 w 590"/>
                <a:gd name="T77" fmla="*/ 519 h 1008"/>
                <a:gd name="T78" fmla="*/ 583 w 590"/>
                <a:gd name="T79" fmla="*/ 352 h 1008"/>
                <a:gd name="T80" fmla="*/ 566 w 590"/>
                <a:gd name="T81" fmla="*/ 300 h 1008"/>
                <a:gd name="T82" fmla="*/ 583 w 590"/>
                <a:gd name="T83" fmla="*/ 228 h 1008"/>
                <a:gd name="T84" fmla="*/ 583 w 590"/>
                <a:gd name="T85" fmla="*/ 176 h 1008"/>
                <a:gd name="T86" fmla="*/ 574 w 590"/>
                <a:gd name="T87" fmla="*/ 1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0" h="1008">
                  <a:moveTo>
                    <a:pt x="574" y="145"/>
                  </a:moveTo>
                  <a:lnTo>
                    <a:pt x="501" y="176"/>
                  </a:lnTo>
                  <a:lnTo>
                    <a:pt x="444" y="207"/>
                  </a:lnTo>
                  <a:lnTo>
                    <a:pt x="403" y="228"/>
                  </a:lnTo>
                  <a:lnTo>
                    <a:pt x="364" y="269"/>
                  </a:lnTo>
                  <a:lnTo>
                    <a:pt x="332" y="289"/>
                  </a:lnTo>
                  <a:lnTo>
                    <a:pt x="307" y="312"/>
                  </a:lnTo>
                  <a:lnTo>
                    <a:pt x="284" y="280"/>
                  </a:lnTo>
                  <a:lnTo>
                    <a:pt x="299" y="239"/>
                  </a:lnTo>
                  <a:lnTo>
                    <a:pt x="299" y="207"/>
                  </a:lnTo>
                  <a:lnTo>
                    <a:pt x="299" y="187"/>
                  </a:lnTo>
                  <a:lnTo>
                    <a:pt x="299" y="156"/>
                  </a:lnTo>
                  <a:lnTo>
                    <a:pt x="292" y="125"/>
                  </a:lnTo>
                  <a:lnTo>
                    <a:pt x="307" y="93"/>
                  </a:lnTo>
                  <a:lnTo>
                    <a:pt x="324" y="72"/>
                  </a:lnTo>
                  <a:lnTo>
                    <a:pt x="332" y="41"/>
                  </a:lnTo>
                  <a:lnTo>
                    <a:pt x="324" y="20"/>
                  </a:lnTo>
                  <a:lnTo>
                    <a:pt x="316" y="0"/>
                  </a:lnTo>
                  <a:lnTo>
                    <a:pt x="324" y="52"/>
                  </a:lnTo>
                  <a:lnTo>
                    <a:pt x="307" y="83"/>
                  </a:lnTo>
                  <a:lnTo>
                    <a:pt x="292" y="103"/>
                  </a:lnTo>
                  <a:lnTo>
                    <a:pt x="276" y="113"/>
                  </a:lnTo>
                  <a:lnTo>
                    <a:pt x="259" y="135"/>
                  </a:lnTo>
                  <a:lnTo>
                    <a:pt x="259" y="156"/>
                  </a:lnTo>
                  <a:lnTo>
                    <a:pt x="259" y="176"/>
                  </a:lnTo>
                  <a:lnTo>
                    <a:pt x="219" y="207"/>
                  </a:lnTo>
                  <a:lnTo>
                    <a:pt x="155" y="187"/>
                  </a:lnTo>
                  <a:lnTo>
                    <a:pt x="170" y="207"/>
                  </a:lnTo>
                  <a:lnTo>
                    <a:pt x="179" y="228"/>
                  </a:lnTo>
                  <a:lnTo>
                    <a:pt x="170" y="239"/>
                  </a:lnTo>
                  <a:lnTo>
                    <a:pt x="98" y="312"/>
                  </a:lnTo>
                  <a:lnTo>
                    <a:pt x="202" y="249"/>
                  </a:lnTo>
                  <a:lnTo>
                    <a:pt x="211" y="269"/>
                  </a:lnTo>
                  <a:lnTo>
                    <a:pt x="219" y="289"/>
                  </a:lnTo>
                  <a:lnTo>
                    <a:pt x="219" y="312"/>
                  </a:lnTo>
                  <a:lnTo>
                    <a:pt x="211" y="332"/>
                  </a:lnTo>
                  <a:lnTo>
                    <a:pt x="170" y="352"/>
                  </a:lnTo>
                  <a:lnTo>
                    <a:pt x="129" y="363"/>
                  </a:lnTo>
                  <a:lnTo>
                    <a:pt x="107" y="363"/>
                  </a:lnTo>
                  <a:lnTo>
                    <a:pt x="90" y="352"/>
                  </a:lnTo>
                  <a:lnTo>
                    <a:pt x="90" y="332"/>
                  </a:lnTo>
                  <a:lnTo>
                    <a:pt x="57" y="343"/>
                  </a:lnTo>
                  <a:lnTo>
                    <a:pt x="33" y="332"/>
                  </a:lnTo>
                  <a:lnTo>
                    <a:pt x="17" y="312"/>
                  </a:lnTo>
                  <a:lnTo>
                    <a:pt x="9" y="289"/>
                  </a:lnTo>
                  <a:lnTo>
                    <a:pt x="17" y="269"/>
                  </a:lnTo>
                  <a:lnTo>
                    <a:pt x="0" y="300"/>
                  </a:lnTo>
                  <a:lnTo>
                    <a:pt x="9" y="322"/>
                  </a:lnTo>
                  <a:lnTo>
                    <a:pt x="25" y="343"/>
                  </a:lnTo>
                  <a:lnTo>
                    <a:pt x="57" y="352"/>
                  </a:lnTo>
                  <a:lnTo>
                    <a:pt x="42" y="395"/>
                  </a:lnTo>
                  <a:lnTo>
                    <a:pt x="42" y="447"/>
                  </a:lnTo>
                  <a:lnTo>
                    <a:pt x="65" y="529"/>
                  </a:lnTo>
                  <a:lnTo>
                    <a:pt x="90" y="581"/>
                  </a:lnTo>
                  <a:lnTo>
                    <a:pt x="122" y="633"/>
                  </a:lnTo>
                  <a:lnTo>
                    <a:pt x="187" y="664"/>
                  </a:lnTo>
                  <a:lnTo>
                    <a:pt x="219" y="685"/>
                  </a:lnTo>
                  <a:lnTo>
                    <a:pt x="115" y="934"/>
                  </a:lnTo>
                  <a:lnTo>
                    <a:pt x="187" y="976"/>
                  </a:lnTo>
                  <a:lnTo>
                    <a:pt x="259" y="1008"/>
                  </a:lnTo>
                  <a:lnTo>
                    <a:pt x="259" y="852"/>
                  </a:lnTo>
                  <a:lnTo>
                    <a:pt x="364" y="852"/>
                  </a:lnTo>
                  <a:lnTo>
                    <a:pt x="349" y="820"/>
                  </a:lnTo>
                  <a:lnTo>
                    <a:pt x="276" y="789"/>
                  </a:lnTo>
                  <a:lnTo>
                    <a:pt x="332" y="758"/>
                  </a:lnTo>
                  <a:lnTo>
                    <a:pt x="276" y="736"/>
                  </a:lnTo>
                  <a:lnTo>
                    <a:pt x="227" y="685"/>
                  </a:lnTo>
                  <a:lnTo>
                    <a:pt x="316" y="675"/>
                  </a:lnTo>
                  <a:lnTo>
                    <a:pt x="397" y="664"/>
                  </a:lnTo>
                  <a:lnTo>
                    <a:pt x="364" y="633"/>
                  </a:lnTo>
                  <a:lnTo>
                    <a:pt x="341" y="602"/>
                  </a:lnTo>
                  <a:lnTo>
                    <a:pt x="316" y="549"/>
                  </a:lnTo>
                  <a:lnTo>
                    <a:pt x="403" y="572"/>
                  </a:lnTo>
                  <a:lnTo>
                    <a:pt x="381" y="529"/>
                  </a:lnTo>
                  <a:lnTo>
                    <a:pt x="364" y="499"/>
                  </a:lnTo>
                  <a:lnTo>
                    <a:pt x="349" y="447"/>
                  </a:lnTo>
                  <a:lnTo>
                    <a:pt x="421" y="508"/>
                  </a:lnTo>
                  <a:lnTo>
                    <a:pt x="437" y="519"/>
                  </a:lnTo>
                  <a:lnTo>
                    <a:pt x="454" y="519"/>
                  </a:lnTo>
                  <a:lnTo>
                    <a:pt x="583" y="352"/>
                  </a:lnTo>
                  <a:lnTo>
                    <a:pt x="566" y="332"/>
                  </a:lnTo>
                  <a:lnTo>
                    <a:pt x="566" y="300"/>
                  </a:lnTo>
                  <a:lnTo>
                    <a:pt x="574" y="269"/>
                  </a:lnTo>
                  <a:lnTo>
                    <a:pt x="583" y="228"/>
                  </a:lnTo>
                  <a:lnTo>
                    <a:pt x="590" y="196"/>
                  </a:lnTo>
                  <a:lnTo>
                    <a:pt x="583" y="176"/>
                  </a:lnTo>
                  <a:lnTo>
                    <a:pt x="574" y="145"/>
                  </a:lnTo>
                  <a:lnTo>
                    <a:pt x="574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A9199BE0-EC41-78F6-81A4-B7D4925B9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50"/>
              <a:ext cx="203" cy="302"/>
            </a:xfrm>
            <a:custGeom>
              <a:avLst/>
              <a:gdLst>
                <a:gd name="T0" fmla="*/ 162 w 203"/>
                <a:gd name="T1" fmla="*/ 0 h 302"/>
                <a:gd name="T2" fmla="*/ 187 w 203"/>
                <a:gd name="T3" fmla="*/ 11 h 302"/>
                <a:gd name="T4" fmla="*/ 195 w 203"/>
                <a:gd name="T5" fmla="*/ 33 h 302"/>
                <a:gd name="T6" fmla="*/ 203 w 203"/>
                <a:gd name="T7" fmla="*/ 53 h 302"/>
                <a:gd name="T8" fmla="*/ 187 w 203"/>
                <a:gd name="T9" fmla="*/ 84 h 302"/>
                <a:gd name="T10" fmla="*/ 18 w 203"/>
                <a:gd name="T11" fmla="*/ 302 h 302"/>
                <a:gd name="T12" fmla="*/ 26 w 203"/>
                <a:gd name="T13" fmla="*/ 271 h 302"/>
                <a:gd name="T14" fmla="*/ 18 w 203"/>
                <a:gd name="T15" fmla="*/ 250 h 302"/>
                <a:gd name="T16" fmla="*/ 0 w 203"/>
                <a:gd name="T17" fmla="*/ 240 h 302"/>
                <a:gd name="T18" fmla="*/ 32 w 203"/>
                <a:gd name="T19" fmla="*/ 197 h 302"/>
                <a:gd name="T20" fmla="*/ 57 w 203"/>
                <a:gd name="T21" fmla="*/ 220 h 302"/>
                <a:gd name="T22" fmla="*/ 162 w 203"/>
                <a:gd name="T23" fmla="*/ 84 h 302"/>
                <a:gd name="T24" fmla="*/ 162 w 203"/>
                <a:gd name="T25" fmla="*/ 53 h 302"/>
                <a:gd name="T26" fmla="*/ 146 w 203"/>
                <a:gd name="T27" fmla="*/ 43 h 302"/>
                <a:gd name="T28" fmla="*/ 162 w 203"/>
                <a:gd name="T29" fmla="*/ 0 h 302"/>
                <a:gd name="T30" fmla="*/ 162 w 203"/>
                <a:gd name="T3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302">
                  <a:moveTo>
                    <a:pt x="162" y="0"/>
                  </a:moveTo>
                  <a:lnTo>
                    <a:pt x="187" y="11"/>
                  </a:lnTo>
                  <a:lnTo>
                    <a:pt x="195" y="33"/>
                  </a:lnTo>
                  <a:lnTo>
                    <a:pt x="203" y="53"/>
                  </a:lnTo>
                  <a:lnTo>
                    <a:pt x="187" y="84"/>
                  </a:lnTo>
                  <a:lnTo>
                    <a:pt x="18" y="302"/>
                  </a:lnTo>
                  <a:lnTo>
                    <a:pt x="26" y="271"/>
                  </a:lnTo>
                  <a:lnTo>
                    <a:pt x="18" y="250"/>
                  </a:lnTo>
                  <a:lnTo>
                    <a:pt x="0" y="240"/>
                  </a:lnTo>
                  <a:lnTo>
                    <a:pt x="32" y="197"/>
                  </a:lnTo>
                  <a:lnTo>
                    <a:pt x="57" y="220"/>
                  </a:lnTo>
                  <a:lnTo>
                    <a:pt x="162" y="84"/>
                  </a:lnTo>
                  <a:lnTo>
                    <a:pt x="162" y="53"/>
                  </a:lnTo>
                  <a:lnTo>
                    <a:pt x="146" y="43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319C37C6-5EC0-12B1-C911-2B18F984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2410"/>
              <a:ext cx="105" cy="280"/>
            </a:xfrm>
            <a:custGeom>
              <a:avLst/>
              <a:gdLst>
                <a:gd name="T0" fmla="*/ 105 w 105"/>
                <a:gd name="T1" fmla="*/ 10 h 280"/>
                <a:gd name="T2" fmla="*/ 105 w 105"/>
                <a:gd name="T3" fmla="*/ 51 h 280"/>
                <a:gd name="T4" fmla="*/ 90 w 105"/>
                <a:gd name="T5" fmla="*/ 93 h 280"/>
                <a:gd name="T6" fmla="*/ 82 w 105"/>
                <a:gd name="T7" fmla="*/ 135 h 280"/>
                <a:gd name="T8" fmla="*/ 73 w 105"/>
                <a:gd name="T9" fmla="*/ 187 h 280"/>
                <a:gd name="T10" fmla="*/ 82 w 105"/>
                <a:gd name="T11" fmla="*/ 228 h 280"/>
                <a:gd name="T12" fmla="*/ 82 w 105"/>
                <a:gd name="T13" fmla="*/ 237 h 280"/>
                <a:gd name="T14" fmla="*/ 90 w 105"/>
                <a:gd name="T15" fmla="*/ 280 h 280"/>
                <a:gd name="T16" fmla="*/ 73 w 105"/>
                <a:gd name="T17" fmla="*/ 280 h 280"/>
                <a:gd name="T18" fmla="*/ 65 w 105"/>
                <a:gd name="T19" fmla="*/ 228 h 280"/>
                <a:gd name="T20" fmla="*/ 65 w 105"/>
                <a:gd name="T21" fmla="*/ 207 h 280"/>
                <a:gd name="T22" fmla="*/ 73 w 105"/>
                <a:gd name="T23" fmla="*/ 176 h 280"/>
                <a:gd name="T24" fmla="*/ 82 w 105"/>
                <a:gd name="T25" fmla="*/ 135 h 280"/>
                <a:gd name="T26" fmla="*/ 82 w 105"/>
                <a:gd name="T27" fmla="*/ 93 h 280"/>
                <a:gd name="T28" fmla="*/ 98 w 105"/>
                <a:gd name="T29" fmla="*/ 31 h 280"/>
                <a:gd name="T30" fmla="*/ 82 w 105"/>
                <a:gd name="T31" fmla="*/ 20 h 280"/>
                <a:gd name="T32" fmla="*/ 41 w 105"/>
                <a:gd name="T33" fmla="*/ 20 h 280"/>
                <a:gd name="T34" fmla="*/ 0 w 105"/>
                <a:gd name="T35" fmla="*/ 61 h 280"/>
                <a:gd name="T36" fmla="*/ 48 w 105"/>
                <a:gd name="T37" fmla="*/ 0 h 280"/>
                <a:gd name="T38" fmla="*/ 105 w 105"/>
                <a:gd name="T39" fmla="*/ 10 h 280"/>
                <a:gd name="T40" fmla="*/ 105 w 105"/>
                <a:gd name="T4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80">
                  <a:moveTo>
                    <a:pt x="105" y="10"/>
                  </a:moveTo>
                  <a:lnTo>
                    <a:pt x="105" y="51"/>
                  </a:lnTo>
                  <a:lnTo>
                    <a:pt x="90" y="93"/>
                  </a:lnTo>
                  <a:lnTo>
                    <a:pt x="82" y="135"/>
                  </a:lnTo>
                  <a:lnTo>
                    <a:pt x="73" y="187"/>
                  </a:lnTo>
                  <a:lnTo>
                    <a:pt x="82" y="228"/>
                  </a:lnTo>
                  <a:lnTo>
                    <a:pt x="82" y="237"/>
                  </a:lnTo>
                  <a:lnTo>
                    <a:pt x="90" y="280"/>
                  </a:lnTo>
                  <a:lnTo>
                    <a:pt x="73" y="280"/>
                  </a:lnTo>
                  <a:lnTo>
                    <a:pt x="65" y="228"/>
                  </a:lnTo>
                  <a:lnTo>
                    <a:pt x="65" y="207"/>
                  </a:lnTo>
                  <a:lnTo>
                    <a:pt x="73" y="176"/>
                  </a:lnTo>
                  <a:lnTo>
                    <a:pt x="82" y="135"/>
                  </a:lnTo>
                  <a:lnTo>
                    <a:pt x="82" y="93"/>
                  </a:lnTo>
                  <a:lnTo>
                    <a:pt x="98" y="31"/>
                  </a:lnTo>
                  <a:lnTo>
                    <a:pt x="82" y="20"/>
                  </a:lnTo>
                  <a:lnTo>
                    <a:pt x="41" y="20"/>
                  </a:lnTo>
                  <a:lnTo>
                    <a:pt x="0" y="61"/>
                  </a:lnTo>
                  <a:lnTo>
                    <a:pt x="48" y="0"/>
                  </a:lnTo>
                  <a:lnTo>
                    <a:pt x="105" y="10"/>
                  </a:lnTo>
                  <a:lnTo>
                    <a:pt x="10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FE7B13A6-5731-5B39-09A4-B1EA1C30B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357"/>
              <a:ext cx="82" cy="53"/>
            </a:xfrm>
            <a:custGeom>
              <a:avLst/>
              <a:gdLst>
                <a:gd name="T0" fmla="*/ 0 w 82"/>
                <a:gd name="T1" fmla="*/ 53 h 53"/>
                <a:gd name="T2" fmla="*/ 82 w 82"/>
                <a:gd name="T3" fmla="*/ 0 h 53"/>
                <a:gd name="T4" fmla="*/ 82 w 82"/>
                <a:gd name="T5" fmla="*/ 30 h 53"/>
                <a:gd name="T6" fmla="*/ 0 w 82"/>
                <a:gd name="T7" fmla="*/ 53 h 53"/>
                <a:gd name="T8" fmla="*/ 0 w 82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3">
                  <a:moveTo>
                    <a:pt x="0" y="53"/>
                  </a:moveTo>
                  <a:lnTo>
                    <a:pt x="82" y="0"/>
                  </a:lnTo>
                  <a:lnTo>
                    <a:pt x="82" y="3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EB8E1F77-DD06-EF21-279D-8AF05B115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" y="2586"/>
              <a:ext cx="711" cy="135"/>
            </a:xfrm>
            <a:custGeom>
              <a:avLst/>
              <a:gdLst>
                <a:gd name="T0" fmla="*/ 0 w 711"/>
                <a:gd name="T1" fmla="*/ 73 h 135"/>
                <a:gd name="T2" fmla="*/ 113 w 711"/>
                <a:gd name="T3" fmla="*/ 93 h 135"/>
                <a:gd name="T4" fmla="*/ 251 w 711"/>
                <a:gd name="T5" fmla="*/ 104 h 135"/>
                <a:gd name="T6" fmla="*/ 412 w 711"/>
                <a:gd name="T7" fmla="*/ 93 h 135"/>
                <a:gd name="T8" fmla="*/ 517 w 711"/>
                <a:gd name="T9" fmla="*/ 73 h 135"/>
                <a:gd name="T10" fmla="*/ 597 w 711"/>
                <a:gd name="T11" fmla="*/ 52 h 135"/>
                <a:gd name="T12" fmla="*/ 654 w 711"/>
                <a:gd name="T13" fmla="*/ 31 h 135"/>
                <a:gd name="T14" fmla="*/ 711 w 711"/>
                <a:gd name="T15" fmla="*/ 0 h 135"/>
                <a:gd name="T16" fmla="*/ 590 w 711"/>
                <a:gd name="T17" fmla="*/ 135 h 135"/>
                <a:gd name="T18" fmla="*/ 646 w 711"/>
                <a:gd name="T19" fmla="*/ 41 h 135"/>
                <a:gd name="T20" fmla="*/ 542 w 711"/>
                <a:gd name="T21" fmla="*/ 84 h 135"/>
                <a:gd name="T22" fmla="*/ 395 w 711"/>
                <a:gd name="T23" fmla="*/ 114 h 135"/>
                <a:gd name="T24" fmla="*/ 251 w 711"/>
                <a:gd name="T25" fmla="*/ 124 h 135"/>
                <a:gd name="T26" fmla="*/ 113 w 711"/>
                <a:gd name="T27" fmla="*/ 104 h 135"/>
                <a:gd name="T28" fmla="*/ 0 w 711"/>
                <a:gd name="T29" fmla="*/ 73 h 135"/>
                <a:gd name="T30" fmla="*/ 0 w 711"/>
                <a:gd name="T31" fmla="*/ 7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1" h="135">
                  <a:moveTo>
                    <a:pt x="0" y="73"/>
                  </a:moveTo>
                  <a:lnTo>
                    <a:pt x="113" y="93"/>
                  </a:lnTo>
                  <a:lnTo>
                    <a:pt x="251" y="104"/>
                  </a:lnTo>
                  <a:lnTo>
                    <a:pt x="412" y="93"/>
                  </a:lnTo>
                  <a:lnTo>
                    <a:pt x="517" y="73"/>
                  </a:lnTo>
                  <a:lnTo>
                    <a:pt x="597" y="52"/>
                  </a:lnTo>
                  <a:lnTo>
                    <a:pt x="654" y="31"/>
                  </a:lnTo>
                  <a:lnTo>
                    <a:pt x="711" y="0"/>
                  </a:lnTo>
                  <a:lnTo>
                    <a:pt x="590" y="135"/>
                  </a:lnTo>
                  <a:lnTo>
                    <a:pt x="646" y="41"/>
                  </a:lnTo>
                  <a:lnTo>
                    <a:pt x="542" y="84"/>
                  </a:lnTo>
                  <a:lnTo>
                    <a:pt x="395" y="114"/>
                  </a:lnTo>
                  <a:lnTo>
                    <a:pt x="251" y="124"/>
                  </a:lnTo>
                  <a:lnTo>
                    <a:pt x="113" y="104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694C8642-A3AF-4311-FDA1-F4BBE4C53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243"/>
              <a:ext cx="138" cy="155"/>
            </a:xfrm>
            <a:custGeom>
              <a:avLst/>
              <a:gdLst>
                <a:gd name="T0" fmla="*/ 0 w 138"/>
                <a:gd name="T1" fmla="*/ 74 h 155"/>
                <a:gd name="T2" fmla="*/ 33 w 138"/>
                <a:gd name="T3" fmla="*/ 20 h 155"/>
                <a:gd name="T4" fmla="*/ 57 w 138"/>
                <a:gd name="T5" fmla="*/ 0 h 155"/>
                <a:gd name="T6" fmla="*/ 90 w 138"/>
                <a:gd name="T7" fmla="*/ 0 h 155"/>
                <a:gd name="T8" fmla="*/ 106 w 138"/>
                <a:gd name="T9" fmla="*/ 31 h 155"/>
                <a:gd name="T10" fmla="*/ 138 w 138"/>
                <a:gd name="T11" fmla="*/ 62 h 155"/>
                <a:gd name="T12" fmla="*/ 138 w 138"/>
                <a:gd name="T13" fmla="*/ 104 h 155"/>
                <a:gd name="T14" fmla="*/ 113 w 138"/>
                <a:gd name="T15" fmla="*/ 144 h 155"/>
                <a:gd name="T16" fmla="*/ 73 w 138"/>
                <a:gd name="T17" fmla="*/ 155 h 155"/>
                <a:gd name="T18" fmla="*/ 25 w 138"/>
                <a:gd name="T19" fmla="*/ 155 h 155"/>
                <a:gd name="T20" fmla="*/ 17 w 138"/>
                <a:gd name="T21" fmla="*/ 135 h 155"/>
                <a:gd name="T22" fmla="*/ 57 w 138"/>
                <a:gd name="T23" fmla="*/ 124 h 155"/>
                <a:gd name="T24" fmla="*/ 73 w 138"/>
                <a:gd name="T25" fmla="*/ 104 h 155"/>
                <a:gd name="T26" fmla="*/ 90 w 138"/>
                <a:gd name="T27" fmla="*/ 74 h 155"/>
                <a:gd name="T28" fmla="*/ 90 w 138"/>
                <a:gd name="T29" fmla="*/ 42 h 155"/>
                <a:gd name="T30" fmla="*/ 82 w 138"/>
                <a:gd name="T31" fmla="*/ 20 h 155"/>
                <a:gd name="T32" fmla="*/ 65 w 138"/>
                <a:gd name="T33" fmla="*/ 11 h 155"/>
                <a:gd name="T34" fmla="*/ 41 w 138"/>
                <a:gd name="T35" fmla="*/ 42 h 155"/>
                <a:gd name="T36" fmla="*/ 0 w 138"/>
                <a:gd name="T37" fmla="*/ 74 h 155"/>
                <a:gd name="T38" fmla="*/ 0 w 138"/>
                <a:gd name="T39" fmla="*/ 7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8" h="155">
                  <a:moveTo>
                    <a:pt x="0" y="74"/>
                  </a:moveTo>
                  <a:lnTo>
                    <a:pt x="33" y="20"/>
                  </a:lnTo>
                  <a:lnTo>
                    <a:pt x="57" y="0"/>
                  </a:lnTo>
                  <a:lnTo>
                    <a:pt x="90" y="0"/>
                  </a:lnTo>
                  <a:lnTo>
                    <a:pt x="106" y="31"/>
                  </a:lnTo>
                  <a:lnTo>
                    <a:pt x="138" y="62"/>
                  </a:lnTo>
                  <a:lnTo>
                    <a:pt x="138" y="104"/>
                  </a:lnTo>
                  <a:lnTo>
                    <a:pt x="113" y="144"/>
                  </a:lnTo>
                  <a:lnTo>
                    <a:pt x="73" y="155"/>
                  </a:lnTo>
                  <a:lnTo>
                    <a:pt x="25" y="155"/>
                  </a:lnTo>
                  <a:lnTo>
                    <a:pt x="17" y="135"/>
                  </a:lnTo>
                  <a:lnTo>
                    <a:pt x="57" y="124"/>
                  </a:lnTo>
                  <a:lnTo>
                    <a:pt x="73" y="104"/>
                  </a:lnTo>
                  <a:lnTo>
                    <a:pt x="90" y="74"/>
                  </a:lnTo>
                  <a:lnTo>
                    <a:pt x="90" y="42"/>
                  </a:lnTo>
                  <a:lnTo>
                    <a:pt x="82" y="20"/>
                  </a:lnTo>
                  <a:lnTo>
                    <a:pt x="65" y="11"/>
                  </a:lnTo>
                  <a:lnTo>
                    <a:pt x="41" y="4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43834CC2-C432-97CB-5D4D-B1D6D185E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1881"/>
              <a:ext cx="775" cy="1058"/>
            </a:xfrm>
            <a:custGeom>
              <a:avLst/>
              <a:gdLst>
                <a:gd name="T0" fmla="*/ 106 w 775"/>
                <a:gd name="T1" fmla="*/ 342 h 1058"/>
                <a:gd name="T2" fmla="*/ 146 w 775"/>
                <a:gd name="T3" fmla="*/ 258 h 1058"/>
                <a:gd name="T4" fmla="*/ 162 w 775"/>
                <a:gd name="T5" fmla="*/ 196 h 1058"/>
                <a:gd name="T6" fmla="*/ 170 w 775"/>
                <a:gd name="T7" fmla="*/ 144 h 1058"/>
                <a:gd name="T8" fmla="*/ 323 w 775"/>
                <a:gd name="T9" fmla="*/ 144 h 1058"/>
                <a:gd name="T10" fmla="*/ 510 w 775"/>
                <a:gd name="T11" fmla="*/ 93 h 1058"/>
                <a:gd name="T12" fmla="*/ 622 w 775"/>
                <a:gd name="T13" fmla="*/ 40 h 1058"/>
                <a:gd name="T14" fmla="*/ 687 w 775"/>
                <a:gd name="T15" fmla="*/ 0 h 1058"/>
                <a:gd name="T16" fmla="*/ 670 w 775"/>
                <a:gd name="T17" fmla="*/ 93 h 1058"/>
                <a:gd name="T18" fmla="*/ 760 w 775"/>
                <a:gd name="T19" fmla="*/ 82 h 1058"/>
                <a:gd name="T20" fmla="*/ 678 w 775"/>
                <a:gd name="T21" fmla="*/ 206 h 1058"/>
                <a:gd name="T22" fmla="*/ 775 w 775"/>
                <a:gd name="T23" fmla="*/ 228 h 1058"/>
                <a:gd name="T24" fmla="*/ 654 w 775"/>
                <a:gd name="T25" fmla="*/ 320 h 1058"/>
                <a:gd name="T26" fmla="*/ 565 w 775"/>
                <a:gd name="T27" fmla="*/ 424 h 1058"/>
                <a:gd name="T28" fmla="*/ 500 w 775"/>
                <a:gd name="T29" fmla="*/ 549 h 1058"/>
                <a:gd name="T30" fmla="*/ 445 w 775"/>
                <a:gd name="T31" fmla="*/ 705 h 1058"/>
                <a:gd name="T32" fmla="*/ 413 w 775"/>
                <a:gd name="T33" fmla="*/ 819 h 1058"/>
                <a:gd name="T34" fmla="*/ 380 w 775"/>
                <a:gd name="T35" fmla="*/ 923 h 1058"/>
                <a:gd name="T36" fmla="*/ 428 w 775"/>
                <a:gd name="T37" fmla="*/ 757 h 1058"/>
                <a:gd name="T38" fmla="*/ 461 w 775"/>
                <a:gd name="T39" fmla="*/ 632 h 1058"/>
                <a:gd name="T40" fmla="*/ 510 w 775"/>
                <a:gd name="T41" fmla="*/ 529 h 1058"/>
                <a:gd name="T42" fmla="*/ 396 w 775"/>
                <a:gd name="T43" fmla="*/ 778 h 1058"/>
                <a:gd name="T44" fmla="*/ 356 w 775"/>
                <a:gd name="T45" fmla="*/ 913 h 1058"/>
                <a:gd name="T46" fmla="*/ 348 w 775"/>
                <a:gd name="T47" fmla="*/ 1037 h 1058"/>
                <a:gd name="T48" fmla="*/ 323 w 775"/>
                <a:gd name="T49" fmla="*/ 1016 h 1058"/>
                <a:gd name="T50" fmla="*/ 306 w 775"/>
                <a:gd name="T51" fmla="*/ 1058 h 1058"/>
                <a:gd name="T52" fmla="*/ 202 w 775"/>
                <a:gd name="T53" fmla="*/ 985 h 1058"/>
                <a:gd name="T54" fmla="*/ 16 w 775"/>
                <a:gd name="T55" fmla="*/ 881 h 1058"/>
                <a:gd name="T56" fmla="*/ 291 w 775"/>
                <a:gd name="T57" fmla="*/ 1016 h 1058"/>
                <a:gd name="T58" fmla="*/ 9 w 775"/>
                <a:gd name="T59" fmla="*/ 850 h 1058"/>
                <a:gd name="T60" fmla="*/ 306 w 775"/>
                <a:gd name="T61" fmla="*/ 985 h 1058"/>
                <a:gd name="T62" fmla="*/ 331 w 775"/>
                <a:gd name="T63" fmla="*/ 881 h 1058"/>
                <a:gd name="T64" fmla="*/ 356 w 775"/>
                <a:gd name="T65" fmla="*/ 819 h 1058"/>
                <a:gd name="T66" fmla="*/ 371 w 775"/>
                <a:gd name="T67" fmla="*/ 766 h 1058"/>
                <a:gd name="T68" fmla="*/ 323 w 775"/>
                <a:gd name="T69" fmla="*/ 850 h 1058"/>
                <a:gd name="T70" fmla="*/ 266 w 775"/>
                <a:gd name="T71" fmla="*/ 913 h 1058"/>
                <a:gd name="T72" fmla="*/ 244 w 775"/>
                <a:gd name="T73" fmla="*/ 933 h 1058"/>
                <a:gd name="T74" fmla="*/ 0 w 775"/>
                <a:gd name="T75" fmla="*/ 840 h 1058"/>
                <a:gd name="T76" fmla="*/ 211 w 775"/>
                <a:gd name="T77" fmla="*/ 881 h 1058"/>
                <a:gd name="T78" fmla="*/ 323 w 775"/>
                <a:gd name="T79" fmla="*/ 798 h 1058"/>
                <a:gd name="T80" fmla="*/ 396 w 775"/>
                <a:gd name="T81" fmla="*/ 694 h 1058"/>
                <a:gd name="T82" fmla="*/ 445 w 775"/>
                <a:gd name="T83" fmla="*/ 612 h 1058"/>
                <a:gd name="T84" fmla="*/ 500 w 775"/>
                <a:gd name="T85" fmla="*/ 497 h 1058"/>
                <a:gd name="T86" fmla="*/ 557 w 775"/>
                <a:gd name="T87" fmla="*/ 393 h 1058"/>
                <a:gd name="T88" fmla="*/ 590 w 775"/>
                <a:gd name="T89" fmla="*/ 280 h 1058"/>
                <a:gd name="T90" fmla="*/ 614 w 775"/>
                <a:gd name="T91" fmla="*/ 280 h 1058"/>
                <a:gd name="T92" fmla="*/ 712 w 775"/>
                <a:gd name="T93" fmla="*/ 113 h 1058"/>
                <a:gd name="T94" fmla="*/ 687 w 775"/>
                <a:gd name="T95" fmla="*/ 113 h 1058"/>
                <a:gd name="T96" fmla="*/ 597 w 775"/>
                <a:gd name="T97" fmla="*/ 258 h 1058"/>
                <a:gd name="T98" fmla="*/ 662 w 775"/>
                <a:gd name="T99" fmla="*/ 40 h 1058"/>
                <a:gd name="T100" fmla="*/ 478 w 775"/>
                <a:gd name="T101" fmla="*/ 113 h 1058"/>
                <a:gd name="T102" fmla="*/ 339 w 775"/>
                <a:gd name="T103" fmla="*/ 144 h 1058"/>
                <a:gd name="T104" fmla="*/ 185 w 775"/>
                <a:gd name="T105" fmla="*/ 156 h 1058"/>
                <a:gd name="T106" fmla="*/ 106 w 775"/>
                <a:gd name="T107" fmla="*/ 342 h 1058"/>
                <a:gd name="T108" fmla="*/ 106 w 775"/>
                <a:gd name="T109" fmla="*/ 3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5" h="1058">
                  <a:moveTo>
                    <a:pt x="106" y="342"/>
                  </a:moveTo>
                  <a:lnTo>
                    <a:pt x="146" y="258"/>
                  </a:lnTo>
                  <a:lnTo>
                    <a:pt x="162" y="196"/>
                  </a:lnTo>
                  <a:lnTo>
                    <a:pt x="170" y="144"/>
                  </a:lnTo>
                  <a:lnTo>
                    <a:pt x="323" y="144"/>
                  </a:lnTo>
                  <a:lnTo>
                    <a:pt x="510" y="93"/>
                  </a:lnTo>
                  <a:lnTo>
                    <a:pt x="622" y="40"/>
                  </a:lnTo>
                  <a:lnTo>
                    <a:pt x="687" y="0"/>
                  </a:lnTo>
                  <a:lnTo>
                    <a:pt x="670" y="93"/>
                  </a:lnTo>
                  <a:lnTo>
                    <a:pt x="760" y="82"/>
                  </a:lnTo>
                  <a:lnTo>
                    <a:pt x="678" y="206"/>
                  </a:lnTo>
                  <a:lnTo>
                    <a:pt x="775" y="228"/>
                  </a:lnTo>
                  <a:lnTo>
                    <a:pt x="654" y="320"/>
                  </a:lnTo>
                  <a:lnTo>
                    <a:pt x="565" y="424"/>
                  </a:lnTo>
                  <a:lnTo>
                    <a:pt x="500" y="549"/>
                  </a:lnTo>
                  <a:lnTo>
                    <a:pt x="445" y="705"/>
                  </a:lnTo>
                  <a:lnTo>
                    <a:pt x="413" y="819"/>
                  </a:lnTo>
                  <a:lnTo>
                    <a:pt x="380" y="923"/>
                  </a:lnTo>
                  <a:lnTo>
                    <a:pt x="428" y="757"/>
                  </a:lnTo>
                  <a:lnTo>
                    <a:pt x="461" y="632"/>
                  </a:lnTo>
                  <a:lnTo>
                    <a:pt x="510" y="529"/>
                  </a:lnTo>
                  <a:lnTo>
                    <a:pt x="396" y="778"/>
                  </a:lnTo>
                  <a:lnTo>
                    <a:pt x="356" y="913"/>
                  </a:lnTo>
                  <a:lnTo>
                    <a:pt x="348" y="1037"/>
                  </a:lnTo>
                  <a:lnTo>
                    <a:pt x="323" y="1016"/>
                  </a:lnTo>
                  <a:lnTo>
                    <a:pt x="306" y="1058"/>
                  </a:lnTo>
                  <a:lnTo>
                    <a:pt x="202" y="985"/>
                  </a:lnTo>
                  <a:lnTo>
                    <a:pt x="16" y="881"/>
                  </a:lnTo>
                  <a:lnTo>
                    <a:pt x="291" y="1016"/>
                  </a:lnTo>
                  <a:lnTo>
                    <a:pt x="9" y="850"/>
                  </a:lnTo>
                  <a:lnTo>
                    <a:pt x="306" y="985"/>
                  </a:lnTo>
                  <a:lnTo>
                    <a:pt x="331" y="881"/>
                  </a:lnTo>
                  <a:lnTo>
                    <a:pt x="356" y="819"/>
                  </a:lnTo>
                  <a:lnTo>
                    <a:pt x="371" y="766"/>
                  </a:lnTo>
                  <a:lnTo>
                    <a:pt x="323" y="850"/>
                  </a:lnTo>
                  <a:lnTo>
                    <a:pt x="266" y="913"/>
                  </a:lnTo>
                  <a:lnTo>
                    <a:pt x="244" y="933"/>
                  </a:lnTo>
                  <a:lnTo>
                    <a:pt x="0" y="840"/>
                  </a:lnTo>
                  <a:lnTo>
                    <a:pt x="211" y="881"/>
                  </a:lnTo>
                  <a:lnTo>
                    <a:pt x="323" y="798"/>
                  </a:lnTo>
                  <a:lnTo>
                    <a:pt x="396" y="694"/>
                  </a:lnTo>
                  <a:lnTo>
                    <a:pt x="445" y="612"/>
                  </a:lnTo>
                  <a:lnTo>
                    <a:pt x="500" y="497"/>
                  </a:lnTo>
                  <a:lnTo>
                    <a:pt x="557" y="393"/>
                  </a:lnTo>
                  <a:lnTo>
                    <a:pt x="590" y="280"/>
                  </a:lnTo>
                  <a:lnTo>
                    <a:pt x="614" y="280"/>
                  </a:lnTo>
                  <a:lnTo>
                    <a:pt x="712" y="113"/>
                  </a:lnTo>
                  <a:lnTo>
                    <a:pt x="687" y="113"/>
                  </a:lnTo>
                  <a:lnTo>
                    <a:pt x="597" y="258"/>
                  </a:lnTo>
                  <a:lnTo>
                    <a:pt x="662" y="40"/>
                  </a:lnTo>
                  <a:lnTo>
                    <a:pt x="478" y="113"/>
                  </a:lnTo>
                  <a:lnTo>
                    <a:pt x="339" y="144"/>
                  </a:lnTo>
                  <a:lnTo>
                    <a:pt x="185" y="156"/>
                  </a:lnTo>
                  <a:lnTo>
                    <a:pt x="106" y="342"/>
                  </a:lnTo>
                  <a:lnTo>
                    <a:pt x="106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4A097DBB-40B1-1914-97F3-2B1BEA79D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" y="2752"/>
              <a:ext cx="815" cy="394"/>
            </a:xfrm>
            <a:custGeom>
              <a:avLst/>
              <a:gdLst>
                <a:gd name="T0" fmla="*/ 774 w 815"/>
                <a:gd name="T1" fmla="*/ 52 h 394"/>
                <a:gd name="T2" fmla="*/ 791 w 815"/>
                <a:gd name="T3" fmla="*/ 155 h 394"/>
                <a:gd name="T4" fmla="*/ 815 w 815"/>
                <a:gd name="T5" fmla="*/ 301 h 394"/>
                <a:gd name="T6" fmla="*/ 677 w 815"/>
                <a:gd name="T7" fmla="*/ 342 h 394"/>
                <a:gd name="T8" fmla="*/ 669 w 815"/>
                <a:gd name="T9" fmla="*/ 394 h 394"/>
                <a:gd name="T10" fmla="*/ 661 w 815"/>
                <a:gd name="T11" fmla="*/ 384 h 394"/>
                <a:gd name="T12" fmla="*/ 661 w 815"/>
                <a:gd name="T13" fmla="*/ 187 h 394"/>
                <a:gd name="T14" fmla="*/ 0 w 815"/>
                <a:gd name="T15" fmla="*/ 187 h 394"/>
                <a:gd name="T16" fmla="*/ 0 w 815"/>
                <a:gd name="T17" fmla="*/ 155 h 394"/>
                <a:gd name="T18" fmla="*/ 669 w 815"/>
                <a:gd name="T19" fmla="*/ 145 h 394"/>
                <a:gd name="T20" fmla="*/ 613 w 815"/>
                <a:gd name="T21" fmla="*/ 125 h 394"/>
                <a:gd name="T22" fmla="*/ 742 w 815"/>
                <a:gd name="T23" fmla="*/ 104 h 394"/>
                <a:gd name="T24" fmla="*/ 653 w 815"/>
                <a:gd name="T25" fmla="*/ 104 h 394"/>
                <a:gd name="T26" fmla="*/ 734 w 815"/>
                <a:gd name="T27" fmla="*/ 62 h 394"/>
                <a:gd name="T28" fmla="*/ 620 w 815"/>
                <a:gd name="T29" fmla="*/ 62 h 394"/>
                <a:gd name="T30" fmla="*/ 701 w 815"/>
                <a:gd name="T31" fmla="*/ 0 h 394"/>
                <a:gd name="T32" fmla="*/ 774 w 815"/>
                <a:gd name="T33" fmla="*/ 52 h 394"/>
                <a:gd name="T34" fmla="*/ 774 w 815"/>
                <a:gd name="T35" fmla="*/ 5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5" h="394">
                  <a:moveTo>
                    <a:pt x="774" y="52"/>
                  </a:moveTo>
                  <a:lnTo>
                    <a:pt x="791" y="155"/>
                  </a:lnTo>
                  <a:lnTo>
                    <a:pt x="815" y="301"/>
                  </a:lnTo>
                  <a:lnTo>
                    <a:pt x="677" y="342"/>
                  </a:lnTo>
                  <a:lnTo>
                    <a:pt x="669" y="394"/>
                  </a:lnTo>
                  <a:lnTo>
                    <a:pt x="661" y="384"/>
                  </a:lnTo>
                  <a:lnTo>
                    <a:pt x="661" y="187"/>
                  </a:lnTo>
                  <a:lnTo>
                    <a:pt x="0" y="187"/>
                  </a:lnTo>
                  <a:lnTo>
                    <a:pt x="0" y="155"/>
                  </a:lnTo>
                  <a:lnTo>
                    <a:pt x="669" y="145"/>
                  </a:lnTo>
                  <a:lnTo>
                    <a:pt x="613" y="125"/>
                  </a:lnTo>
                  <a:lnTo>
                    <a:pt x="742" y="104"/>
                  </a:lnTo>
                  <a:lnTo>
                    <a:pt x="653" y="104"/>
                  </a:lnTo>
                  <a:lnTo>
                    <a:pt x="734" y="62"/>
                  </a:lnTo>
                  <a:lnTo>
                    <a:pt x="620" y="62"/>
                  </a:lnTo>
                  <a:lnTo>
                    <a:pt x="701" y="0"/>
                  </a:lnTo>
                  <a:lnTo>
                    <a:pt x="774" y="52"/>
                  </a:lnTo>
                  <a:lnTo>
                    <a:pt x="77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600D2147-5805-0EB6-CAC9-D8D0FFDDF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679"/>
              <a:ext cx="785" cy="104"/>
            </a:xfrm>
            <a:custGeom>
              <a:avLst/>
              <a:gdLst>
                <a:gd name="T0" fmla="*/ 40 w 785"/>
                <a:gd name="T1" fmla="*/ 31 h 104"/>
                <a:gd name="T2" fmla="*/ 292 w 785"/>
                <a:gd name="T3" fmla="*/ 52 h 104"/>
                <a:gd name="T4" fmla="*/ 477 w 785"/>
                <a:gd name="T5" fmla="*/ 52 h 104"/>
                <a:gd name="T6" fmla="*/ 607 w 785"/>
                <a:gd name="T7" fmla="*/ 42 h 104"/>
                <a:gd name="T8" fmla="*/ 735 w 785"/>
                <a:gd name="T9" fmla="*/ 11 h 104"/>
                <a:gd name="T10" fmla="*/ 785 w 785"/>
                <a:gd name="T11" fmla="*/ 0 h 104"/>
                <a:gd name="T12" fmla="*/ 735 w 785"/>
                <a:gd name="T13" fmla="*/ 31 h 104"/>
                <a:gd name="T14" fmla="*/ 566 w 785"/>
                <a:gd name="T15" fmla="*/ 62 h 104"/>
                <a:gd name="T16" fmla="*/ 348 w 785"/>
                <a:gd name="T17" fmla="*/ 73 h 104"/>
                <a:gd name="T18" fmla="*/ 703 w 785"/>
                <a:gd name="T19" fmla="*/ 73 h 104"/>
                <a:gd name="T20" fmla="*/ 372 w 785"/>
                <a:gd name="T21" fmla="*/ 94 h 104"/>
                <a:gd name="T22" fmla="*/ 162 w 785"/>
                <a:gd name="T23" fmla="*/ 94 h 104"/>
                <a:gd name="T24" fmla="*/ 0 w 785"/>
                <a:gd name="T25" fmla="*/ 104 h 104"/>
                <a:gd name="T26" fmla="*/ 252 w 785"/>
                <a:gd name="T27" fmla="*/ 73 h 104"/>
                <a:gd name="T28" fmla="*/ 40 w 785"/>
                <a:gd name="T29" fmla="*/ 31 h 104"/>
                <a:gd name="T30" fmla="*/ 40 w 785"/>
                <a:gd name="T31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5" h="104">
                  <a:moveTo>
                    <a:pt x="40" y="31"/>
                  </a:moveTo>
                  <a:lnTo>
                    <a:pt x="292" y="52"/>
                  </a:lnTo>
                  <a:lnTo>
                    <a:pt x="477" y="52"/>
                  </a:lnTo>
                  <a:lnTo>
                    <a:pt x="607" y="42"/>
                  </a:lnTo>
                  <a:lnTo>
                    <a:pt x="735" y="11"/>
                  </a:lnTo>
                  <a:lnTo>
                    <a:pt x="785" y="0"/>
                  </a:lnTo>
                  <a:lnTo>
                    <a:pt x="735" y="31"/>
                  </a:lnTo>
                  <a:lnTo>
                    <a:pt x="566" y="62"/>
                  </a:lnTo>
                  <a:lnTo>
                    <a:pt x="348" y="73"/>
                  </a:lnTo>
                  <a:lnTo>
                    <a:pt x="703" y="73"/>
                  </a:lnTo>
                  <a:lnTo>
                    <a:pt x="372" y="94"/>
                  </a:lnTo>
                  <a:lnTo>
                    <a:pt x="162" y="94"/>
                  </a:lnTo>
                  <a:lnTo>
                    <a:pt x="0" y="104"/>
                  </a:lnTo>
                  <a:lnTo>
                    <a:pt x="252" y="73"/>
                  </a:lnTo>
                  <a:lnTo>
                    <a:pt x="40" y="31"/>
                  </a:lnTo>
                  <a:lnTo>
                    <a:pt x="4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A9B7408F-10FE-BADE-9B66-9DFD5DBE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2690"/>
              <a:ext cx="32" cy="260"/>
            </a:xfrm>
            <a:custGeom>
              <a:avLst/>
              <a:gdLst>
                <a:gd name="T0" fmla="*/ 32 w 32"/>
                <a:gd name="T1" fmla="*/ 0 h 260"/>
                <a:gd name="T2" fmla="*/ 32 w 32"/>
                <a:gd name="T3" fmla="*/ 260 h 260"/>
                <a:gd name="T4" fmla="*/ 0 w 32"/>
                <a:gd name="T5" fmla="*/ 260 h 260"/>
                <a:gd name="T6" fmla="*/ 0 w 32"/>
                <a:gd name="T7" fmla="*/ 62 h 260"/>
                <a:gd name="T8" fmla="*/ 32 w 32"/>
                <a:gd name="T9" fmla="*/ 0 h 260"/>
                <a:gd name="T10" fmla="*/ 32 w 32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60">
                  <a:moveTo>
                    <a:pt x="32" y="0"/>
                  </a:moveTo>
                  <a:lnTo>
                    <a:pt x="32" y="260"/>
                  </a:lnTo>
                  <a:lnTo>
                    <a:pt x="0" y="260"/>
                  </a:lnTo>
                  <a:lnTo>
                    <a:pt x="0" y="6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E9E00B15-FA1B-D039-3314-6FFE147A3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2741"/>
              <a:ext cx="776" cy="1267"/>
            </a:xfrm>
            <a:custGeom>
              <a:avLst/>
              <a:gdLst>
                <a:gd name="T0" fmla="*/ 113 w 776"/>
                <a:gd name="T1" fmla="*/ 93 h 1267"/>
                <a:gd name="T2" fmla="*/ 130 w 776"/>
                <a:gd name="T3" fmla="*/ 198 h 1267"/>
                <a:gd name="T4" fmla="*/ 307 w 776"/>
                <a:gd name="T5" fmla="*/ 291 h 1267"/>
                <a:gd name="T6" fmla="*/ 502 w 776"/>
                <a:gd name="T7" fmla="*/ 374 h 1267"/>
                <a:gd name="T8" fmla="*/ 622 w 776"/>
                <a:gd name="T9" fmla="*/ 529 h 1267"/>
                <a:gd name="T10" fmla="*/ 615 w 776"/>
                <a:gd name="T11" fmla="*/ 706 h 1267"/>
                <a:gd name="T12" fmla="*/ 510 w 776"/>
                <a:gd name="T13" fmla="*/ 873 h 1267"/>
                <a:gd name="T14" fmla="*/ 332 w 776"/>
                <a:gd name="T15" fmla="*/ 987 h 1267"/>
                <a:gd name="T16" fmla="*/ 170 w 776"/>
                <a:gd name="T17" fmla="*/ 1061 h 1267"/>
                <a:gd name="T18" fmla="*/ 56 w 776"/>
                <a:gd name="T19" fmla="*/ 1152 h 1267"/>
                <a:gd name="T20" fmla="*/ 81 w 776"/>
                <a:gd name="T21" fmla="*/ 1215 h 1267"/>
                <a:gd name="T22" fmla="*/ 170 w 776"/>
                <a:gd name="T23" fmla="*/ 1185 h 1267"/>
                <a:gd name="T24" fmla="*/ 186 w 776"/>
                <a:gd name="T25" fmla="*/ 1101 h 1267"/>
                <a:gd name="T26" fmla="*/ 736 w 776"/>
                <a:gd name="T27" fmla="*/ 1225 h 1267"/>
                <a:gd name="T28" fmla="*/ 759 w 776"/>
                <a:gd name="T29" fmla="*/ 1267 h 1267"/>
                <a:gd name="T30" fmla="*/ 219 w 776"/>
                <a:gd name="T31" fmla="*/ 1235 h 1267"/>
                <a:gd name="T32" fmla="*/ 719 w 776"/>
                <a:gd name="T33" fmla="*/ 1205 h 1267"/>
                <a:gd name="T34" fmla="*/ 152 w 776"/>
                <a:gd name="T35" fmla="*/ 1215 h 1267"/>
                <a:gd name="T36" fmla="*/ 56 w 776"/>
                <a:gd name="T37" fmla="*/ 1247 h 1267"/>
                <a:gd name="T38" fmla="*/ 0 w 776"/>
                <a:gd name="T39" fmla="*/ 1205 h 1267"/>
                <a:gd name="T40" fmla="*/ 33 w 776"/>
                <a:gd name="T41" fmla="*/ 1132 h 1267"/>
                <a:gd name="T42" fmla="*/ 121 w 776"/>
                <a:gd name="T43" fmla="*/ 1081 h 1267"/>
                <a:gd name="T44" fmla="*/ 170 w 776"/>
                <a:gd name="T45" fmla="*/ 1029 h 1267"/>
                <a:gd name="T46" fmla="*/ 186 w 776"/>
                <a:gd name="T47" fmla="*/ 1007 h 1267"/>
                <a:gd name="T48" fmla="*/ 437 w 776"/>
                <a:gd name="T49" fmla="*/ 882 h 1267"/>
                <a:gd name="T50" fmla="*/ 502 w 776"/>
                <a:gd name="T51" fmla="*/ 831 h 1267"/>
                <a:gd name="T52" fmla="*/ 606 w 776"/>
                <a:gd name="T53" fmla="*/ 696 h 1267"/>
                <a:gd name="T54" fmla="*/ 590 w 776"/>
                <a:gd name="T55" fmla="*/ 602 h 1267"/>
                <a:gd name="T56" fmla="*/ 581 w 776"/>
                <a:gd name="T57" fmla="*/ 571 h 1267"/>
                <a:gd name="T58" fmla="*/ 542 w 776"/>
                <a:gd name="T59" fmla="*/ 458 h 1267"/>
                <a:gd name="T60" fmla="*/ 412 w 776"/>
                <a:gd name="T61" fmla="*/ 385 h 1267"/>
                <a:gd name="T62" fmla="*/ 388 w 776"/>
                <a:gd name="T63" fmla="*/ 374 h 1267"/>
                <a:gd name="T64" fmla="*/ 170 w 776"/>
                <a:gd name="T65" fmla="*/ 239 h 1267"/>
                <a:gd name="T66" fmla="*/ 177 w 776"/>
                <a:gd name="T67" fmla="*/ 291 h 1267"/>
                <a:gd name="T68" fmla="*/ 105 w 776"/>
                <a:gd name="T69" fmla="*/ 166 h 1267"/>
                <a:gd name="T70" fmla="*/ 121 w 776"/>
                <a:gd name="T71" fmla="*/ 42 h 1267"/>
                <a:gd name="T72" fmla="*/ 163 w 776"/>
                <a:gd name="T73" fmla="*/ 21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6" h="1267">
                  <a:moveTo>
                    <a:pt x="163" y="21"/>
                  </a:moveTo>
                  <a:lnTo>
                    <a:pt x="113" y="93"/>
                  </a:lnTo>
                  <a:lnTo>
                    <a:pt x="113" y="146"/>
                  </a:lnTo>
                  <a:lnTo>
                    <a:pt x="130" y="198"/>
                  </a:lnTo>
                  <a:lnTo>
                    <a:pt x="186" y="239"/>
                  </a:lnTo>
                  <a:lnTo>
                    <a:pt x="307" y="291"/>
                  </a:lnTo>
                  <a:lnTo>
                    <a:pt x="412" y="333"/>
                  </a:lnTo>
                  <a:lnTo>
                    <a:pt x="502" y="374"/>
                  </a:lnTo>
                  <a:lnTo>
                    <a:pt x="581" y="446"/>
                  </a:lnTo>
                  <a:lnTo>
                    <a:pt x="622" y="529"/>
                  </a:lnTo>
                  <a:lnTo>
                    <a:pt x="632" y="602"/>
                  </a:lnTo>
                  <a:lnTo>
                    <a:pt x="615" y="706"/>
                  </a:lnTo>
                  <a:lnTo>
                    <a:pt x="559" y="811"/>
                  </a:lnTo>
                  <a:lnTo>
                    <a:pt x="510" y="873"/>
                  </a:lnTo>
                  <a:lnTo>
                    <a:pt x="429" y="935"/>
                  </a:lnTo>
                  <a:lnTo>
                    <a:pt x="332" y="987"/>
                  </a:lnTo>
                  <a:lnTo>
                    <a:pt x="250" y="1029"/>
                  </a:lnTo>
                  <a:lnTo>
                    <a:pt x="170" y="1061"/>
                  </a:lnTo>
                  <a:lnTo>
                    <a:pt x="105" y="1101"/>
                  </a:lnTo>
                  <a:lnTo>
                    <a:pt x="56" y="1152"/>
                  </a:lnTo>
                  <a:lnTo>
                    <a:pt x="48" y="1194"/>
                  </a:lnTo>
                  <a:lnTo>
                    <a:pt x="81" y="1215"/>
                  </a:lnTo>
                  <a:lnTo>
                    <a:pt x="130" y="1205"/>
                  </a:lnTo>
                  <a:lnTo>
                    <a:pt x="170" y="1185"/>
                  </a:lnTo>
                  <a:lnTo>
                    <a:pt x="203" y="1185"/>
                  </a:lnTo>
                  <a:lnTo>
                    <a:pt x="186" y="1101"/>
                  </a:lnTo>
                  <a:lnTo>
                    <a:pt x="736" y="1101"/>
                  </a:lnTo>
                  <a:lnTo>
                    <a:pt x="736" y="1225"/>
                  </a:lnTo>
                  <a:lnTo>
                    <a:pt x="776" y="1247"/>
                  </a:lnTo>
                  <a:lnTo>
                    <a:pt x="759" y="1267"/>
                  </a:lnTo>
                  <a:lnTo>
                    <a:pt x="177" y="1267"/>
                  </a:lnTo>
                  <a:lnTo>
                    <a:pt x="219" y="1235"/>
                  </a:lnTo>
                  <a:lnTo>
                    <a:pt x="719" y="1225"/>
                  </a:lnTo>
                  <a:lnTo>
                    <a:pt x="719" y="1205"/>
                  </a:lnTo>
                  <a:lnTo>
                    <a:pt x="203" y="1205"/>
                  </a:lnTo>
                  <a:lnTo>
                    <a:pt x="152" y="1215"/>
                  </a:lnTo>
                  <a:lnTo>
                    <a:pt x="90" y="1235"/>
                  </a:lnTo>
                  <a:lnTo>
                    <a:pt x="56" y="1247"/>
                  </a:lnTo>
                  <a:lnTo>
                    <a:pt x="16" y="1225"/>
                  </a:lnTo>
                  <a:lnTo>
                    <a:pt x="0" y="1205"/>
                  </a:lnTo>
                  <a:lnTo>
                    <a:pt x="8" y="1162"/>
                  </a:lnTo>
                  <a:lnTo>
                    <a:pt x="33" y="1132"/>
                  </a:lnTo>
                  <a:lnTo>
                    <a:pt x="56" y="1142"/>
                  </a:lnTo>
                  <a:lnTo>
                    <a:pt x="121" y="1081"/>
                  </a:lnTo>
                  <a:lnTo>
                    <a:pt x="177" y="1049"/>
                  </a:lnTo>
                  <a:lnTo>
                    <a:pt x="170" y="1029"/>
                  </a:lnTo>
                  <a:lnTo>
                    <a:pt x="90" y="1069"/>
                  </a:lnTo>
                  <a:lnTo>
                    <a:pt x="186" y="1007"/>
                  </a:lnTo>
                  <a:lnTo>
                    <a:pt x="323" y="955"/>
                  </a:lnTo>
                  <a:lnTo>
                    <a:pt x="437" y="882"/>
                  </a:lnTo>
                  <a:lnTo>
                    <a:pt x="534" y="779"/>
                  </a:lnTo>
                  <a:lnTo>
                    <a:pt x="502" y="831"/>
                  </a:lnTo>
                  <a:lnTo>
                    <a:pt x="525" y="831"/>
                  </a:lnTo>
                  <a:lnTo>
                    <a:pt x="606" y="696"/>
                  </a:lnTo>
                  <a:lnTo>
                    <a:pt x="606" y="613"/>
                  </a:lnTo>
                  <a:lnTo>
                    <a:pt x="590" y="602"/>
                  </a:lnTo>
                  <a:lnTo>
                    <a:pt x="567" y="696"/>
                  </a:lnTo>
                  <a:lnTo>
                    <a:pt x="581" y="571"/>
                  </a:lnTo>
                  <a:lnTo>
                    <a:pt x="567" y="509"/>
                  </a:lnTo>
                  <a:lnTo>
                    <a:pt x="542" y="458"/>
                  </a:lnTo>
                  <a:lnTo>
                    <a:pt x="494" y="416"/>
                  </a:lnTo>
                  <a:lnTo>
                    <a:pt x="412" y="385"/>
                  </a:lnTo>
                  <a:lnTo>
                    <a:pt x="211" y="312"/>
                  </a:lnTo>
                  <a:lnTo>
                    <a:pt x="388" y="374"/>
                  </a:lnTo>
                  <a:lnTo>
                    <a:pt x="364" y="333"/>
                  </a:lnTo>
                  <a:lnTo>
                    <a:pt x="170" y="239"/>
                  </a:lnTo>
                  <a:lnTo>
                    <a:pt x="163" y="271"/>
                  </a:lnTo>
                  <a:lnTo>
                    <a:pt x="177" y="291"/>
                  </a:lnTo>
                  <a:lnTo>
                    <a:pt x="130" y="229"/>
                  </a:lnTo>
                  <a:lnTo>
                    <a:pt x="105" y="166"/>
                  </a:lnTo>
                  <a:lnTo>
                    <a:pt x="98" y="105"/>
                  </a:lnTo>
                  <a:lnTo>
                    <a:pt x="121" y="42"/>
                  </a:lnTo>
                  <a:lnTo>
                    <a:pt x="163" y="0"/>
                  </a:lnTo>
                  <a:lnTo>
                    <a:pt x="163" y="21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08552EBB-AD0D-623C-260C-0DECCBB8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136"/>
              <a:ext cx="543" cy="634"/>
            </a:xfrm>
            <a:custGeom>
              <a:avLst/>
              <a:gdLst>
                <a:gd name="T0" fmla="*/ 0 w 543"/>
                <a:gd name="T1" fmla="*/ 0 h 634"/>
                <a:gd name="T2" fmla="*/ 372 w 543"/>
                <a:gd name="T3" fmla="*/ 0 h 634"/>
                <a:gd name="T4" fmla="*/ 494 w 543"/>
                <a:gd name="T5" fmla="*/ 51 h 634"/>
                <a:gd name="T6" fmla="*/ 543 w 543"/>
                <a:gd name="T7" fmla="*/ 123 h 634"/>
                <a:gd name="T8" fmla="*/ 518 w 543"/>
                <a:gd name="T9" fmla="*/ 134 h 634"/>
                <a:gd name="T10" fmla="*/ 494 w 543"/>
                <a:gd name="T11" fmla="*/ 250 h 634"/>
                <a:gd name="T12" fmla="*/ 486 w 543"/>
                <a:gd name="T13" fmla="*/ 363 h 634"/>
                <a:gd name="T14" fmla="*/ 469 w 543"/>
                <a:gd name="T15" fmla="*/ 456 h 634"/>
                <a:gd name="T16" fmla="*/ 461 w 543"/>
                <a:gd name="T17" fmla="*/ 384 h 634"/>
                <a:gd name="T18" fmla="*/ 469 w 543"/>
                <a:gd name="T19" fmla="*/ 280 h 634"/>
                <a:gd name="T20" fmla="*/ 478 w 543"/>
                <a:gd name="T21" fmla="*/ 197 h 634"/>
                <a:gd name="T22" fmla="*/ 486 w 543"/>
                <a:gd name="T23" fmla="*/ 134 h 634"/>
                <a:gd name="T24" fmla="*/ 486 w 543"/>
                <a:gd name="T25" fmla="*/ 104 h 634"/>
                <a:gd name="T26" fmla="*/ 453 w 543"/>
                <a:gd name="T27" fmla="*/ 83 h 634"/>
                <a:gd name="T28" fmla="*/ 437 w 543"/>
                <a:gd name="T29" fmla="*/ 114 h 634"/>
                <a:gd name="T30" fmla="*/ 421 w 543"/>
                <a:gd name="T31" fmla="*/ 270 h 634"/>
                <a:gd name="T32" fmla="*/ 421 w 543"/>
                <a:gd name="T33" fmla="*/ 478 h 634"/>
                <a:gd name="T34" fmla="*/ 421 w 543"/>
                <a:gd name="T35" fmla="*/ 146 h 634"/>
                <a:gd name="T36" fmla="*/ 291 w 543"/>
                <a:gd name="T37" fmla="*/ 156 h 634"/>
                <a:gd name="T38" fmla="*/ 274 w 543"/>
                <a:gd name="T39" fmla="*/ 218 h 634"/>
                <a:gd name="T40" fmla="*/ 266 w 543"/>
                <a:gd name="T41" fmla="*/ 384 h 634"/>
                <a:gd name="T42" fmla="*/ 260 w 543"/>
                <a:gd name="T43" fmla="*/ 571 h 634"/>
                <a:gd name="T44" fmla="*/ 251 w 543"/>
                <a:gd name="T45" fmla="*/ 270 h 634"/>
                <a:gd name="T46" fmla="*/ 251 w 543"/>
                <a:gd name="T47" fmla="*/ 156 h 634"/>
                <a:gd name="T48" fmla="*/ 260 w 543"/>
                <a:gd name="T49" fmla="*/ 104 h 634"/>
                <a:gd name="T50" fmla="*/ 226 w 543"/>
                <a:gd name="T51" fmla="*/ 83 h 634"/>
                <a:gd name="T52" fmla="*/ 203 w 543"/>
                <a:gd name="T53" fmla="*/ 104 h 634"/>
                <a:gd name="T54" fmla="*/ 203 w 543"/>
                <a:gd name="T55" fmla="*/ 146 h 634"/>
                <a:gd name="T56" fmla="*/ 219 w 543"/>
                <a:gd name="T57" fmla="*/ 540 h 634"/>
                <a:gd name="T58" fmla="*/ 177 w 543"/>
                <a:gd name="T59" fmla="*/ 156 h 634"/>
                <a:gd name="T60" fmla="*/ 136 w 543"/>
                <a:gd name="T61" fmla="*/ 156 h 634"/>
                <a:gd name="T62" fmla="*/ 105 w 543"/>
                <a:gd name="T63" fmla="*/ 167 h 634"/>
                <a:gd name="T64" fmla="*/ 89 w 543"/>
                <a:gd name="T65" fmla="*/ 176 h 634"/>
                <a:gd name="T66" fmla="*/ 82 w 543"/>
                <a:gd name="T67" fmla="*/ 634 h 634"/>
                <a:gd name="T68" fmla="*/ 65 w 543"/>
                <a:gd name="T69" fmla="*/ 634 h 634"/>
                <a:gd name="T70" fmla="*/ 49 w 543"/>
                <a:gd name="T71" fmla="*/ 51 h 634"/>
                <a:gd name="T72" fmla="*/ 0 w 543"/>
                <a:gd name="T73" fmla="*/ 0 h 634"/>
                <a:gd name="T74" fmla="*/ 0 w 543"/>
                <a:gd name="T75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634">
                  <a:moveTo>
                    <a:pt x="0" y="0"/>
                  </a:moveTo>
                  <a:lnTo>
                    <a:pt x="372" y="0"/>
                  </a:lnTo>
                  <a:lnTo>
                    <a:pt x="494" y="51"/>
                  </a:lnTo>
                  <a:lnTo>
                    <a:pt x="543" y="123"/>
                  </a:lnTo>
                  <a:lnTo>
                    <a:pt x="518" y="134"/>
                  </a:lnTo>
                  <a:lnTo>
                    <a:pt x="494" y="250"/>
                  </a:lnTo>
                  <a:lnTo>
                    <a:pt x="486" y="363"/>
                  </a:lnTo>
                  <a:lnTo>
                    <a:pt x="469" y="456"/>
                  </a:lnTo>
                  <a:lnTo>
                    <a:pt x="461" y="384"/>
                  </a:lnTo>
                  <a:lnTo>
                    <a:pt x="469" y="280"/>
                  </a:lnTo>
                  <a:lnTo>
                    <a:pt x="478" y="197"/>
                  </a:lnTo>
                  <a:lnTo>
                    <a:pt x="486" y="134"/>
                  </a:lnTo>
                  <a:lnTo>
                    <a:pt x="486" y="104"/>
                  </a:lnTo>
                  <a:lnTo>
                    <a:pt x="453" y="83"/>
                  </a:lnTo>
                  <a:lnTo>
                    <a:pt x="437" y="114"/>
                  </a:lnTo>
                  <a:lnTo>
                    <a:pt x="421" y="270"/>
                  </a:lnTo>
                  <a:lnTo>
                    <a:pt x="421" y="478"/>
                  </a:lnTo>
                  <a:lnTo>
                    <a:pt x="421" y="146"/>
                  </a:lnTo>
                  <a:lnTo>
                    <a:pt x="291" y="156"/>
                  </a:lnTo>
                  <a:lnTo>
                    <a:pt x="274" y="218"/>
                  </a:lnTo>
                  <a:lnTo>
                    <a:pt x="266" y="384"/>
                  </a:lnTo>
                  <a:lnTo>
                    <a:pt x="260" y="571"/>
                  </a:lnTo>
                  <a:lnTo>
                    <a:pt x="251" y="270"/>
                  </a:lnTo>
                  <a:lnTo>
                    <a:pt x="251" y="156"/>
                  </a:lnTo>
                  <a:lnTo>
                    <a:pt x="260" y="104"/>
                  </a:lnTo>
                  <a:lnTo>
                    <a:pt x="226" y="83"/>
                  </a:lnTo>
                  <a:lnTo>
                    <a:pt x="203" y="104"/>
                  </a:lnTo>
                  <a:lnTo>
                    <a:pt x="203" y="146"/>
                  </a:lnTo>
                  <a:lnTo>
                    <a:pt x="219" y="540"/>
                  </a:lnTo>
                  <a:lnTo>
                    <a:pt x="177" y="156"/>
                  </a:lnTo>
                  <a:lnTo>
                    <a:pt x="136" y="156"/>
                  </a:lnTo>
                  <a:lnTo>
                    <a:pt x="105" y="167"/>
                  </a:lnTo>
                  <a:lnTo>
                    <a:pt x="89" y="176"/>
                  </a:lnTo>
                  <a:lnTo>
                    <a:pt x="82" y="634"/>
                  </a:lnTo>
                  <a:lnTo>
                    <a:pt x="65" y="634"/>
                  </a:lnTo>
                  <a:lnTo>
                    <a:pt x="49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CC117A26-1D39-2C02-EF84-C9728F4D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" y="3126"/>
              <a:ext cx="411" cy="664"/>
            </a:xfrm>
            <a:custGeom>
              <a:avLst/>
              <a:gdLst>
                <a:gd name="T0" fmla="*/ 0 w 411"/>
                <a:gd name="T1" fmla="*/ 0 h 664"/>
                <a:gd name="T2" fmla="*/ 411 w 411"/>
                <a:gd name="T3" fmla="*/ 0 h 664"/>
                <a:gd name="T4" fmla="*/ 395 w 411"/>
                <a:gd name="T5" fmla="*/ 41 h 664"/>
                <a:gd name="T6" fmla="*/ 315 w 411"/>
                <a:gd name="T7" fmla="*/ 73 h 664"/>
                <a:gd name="T8" fmla="*/ 290 w 411"/>
                <a:gd name="T9" fmla="*/ 664 h 664"/>
                <a:gd name="T10" fmla="*/ 290 w 411"/>
                <a:gd name="T11" fmla="*/ 177 h 664"/>
                <a:gd name="T12" fmla="*/ 258 w 411"/>
                <a:gd name="T13" fmla="*/ 166 h 664"/>
                <a:gd name="T14" fmla="*/ 209 w 411"/>
                <a:gd name="T15" fmla="*/ 177 h 664"/>
                <a:gd name="T16" fmla="*/ 169 w 411"/>
                <a:gd name="T17" fmla="*/ 446 h 664"/>
                <a:gd name="T18" fmla="*/ 137 w 411"/>
                <a:gd name="T19" fmla="*/ 633 h 664"/>
                <a:gd name="T20" fmla="*/ 177 w 411"/>
                <a:gd name="T21" fmla="*/ 93 h 664"/>
                <a:gd name="T22" fmla="*/ 160 w 411"/>
                <a:gd name="T23" fmla="*/ 73 h 664"/>
                <a:gd name="T24" fmla="*/ 128 w 411"/>
                <a:gd name="T25" fmla="*/ 93 h 664"/>
                <a:gd name="T26" fmla="*/ 104 w 411"/>
                <a:gd name="T27" fmla="*/ 602 h 664"/>
                <a:gd name="T28" fmla="*/ 98 w 411"/>
                <a:gd name="T29" fmla="*/ 144 h 664"/>
                <a:gd name="T30" fmla="*/ 64 w 411"/>
                <a:gd name="T31" fmla="*/ 61 h 664"/>
                <a:gd name="T32" fmla="*/ 16 w 411"/>
                <a:gd name="T33" fmla="*/ 10 h 664"/>
                <a:gd name="T34" fmla="*/ 0 w 411"/>
                <a:gd name="T35" fmla="*/ 0 h 664"/>
                <a:gd name="T36" fmla="*/ 0 w 411"/>
                <a:gd name="T3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1" h="664">
                  <a:moveTo>
                    <a:pt x="0" y="0"/>
                  </a:moveTo>
                  <a:lnTo>
                    <a:pt x="411" y="0"/>
                  </a:lnTo>
                  <a:lnTo>
                    <a:pt x="395" y="41"/>
                  </a:lnTo>
                  <a:lnTo>
                    <a:pt x="315" y="73"/>
                  </a:lnTo>
                  <a:lnTo>
                    <a:pt x="290" y="664"/>
                  </a:lnTo>
                  <a:lnTo>
                    <a:pt x="290" y="177"/>
                  </a:lnTo>
                  <a:lnTo>
                    <a:pt x="258" y="166"/>
                  </a:lnTo>
                  <a:lnTo>
                    <a:pt x="209" y="177"/>
                  </a:lnTo>
                  <a:lnTo>
                    <a:pt x="169" y="446"/>
                  </a:lnTo>
                  <a:lnTo>
                    <a:pt x="137" y="633"/>
                  </a:lnTo>
                  <a:lnTo>
                    <a:pt x="177" y="93"/>
                  </a:lnTo>
                  <a:lnTo>
                    <a:pt x="160" y="73"/>
                  </a:lnTo>
                  <a:lnTo>
                    <a:pt x="128" y="93"/>
                  </a:lnTo>
                  <a:lnTo>
                    <a:pt x="104" y="602"/>
                  </a:lnTo>
                  <a:lnTo>
                    <a:pt x="98" y="144"/>
                  </a:lnTo>
                  <a:lnTo>
                    <a:pt x="64" y="61"/>
                  </a:lnTo>
                  <a:lnTo>
                    <a:pt x="16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2ABADE2C-DC87-1AE8-1C94-3A57C973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2990"/>
              <a:ext cx="82" cy="104"/>
            </a:xfrm>
            <a:custGeom>
              <a:avLst/>
              <a:gdLst>
                <a:gd name="T0" fmla="*/ 0 w 82"/>
                <a:gd name="T1" fmla="*/ 104 h 104"/>
                <a:gd name="T2" fmla="*/ 0 w 82"/>
                <a:gd name="T3" fmla="*/ 0 h 104"/>
                <a:gd name="T4" fmla="*/ 82 w 82"/>
                <a:gd name="T5" fmla="*/ 0 h 104"/>
                <a:gd name="T6" fmla="*/ 25 w 82"/>
                <a:gd name="T7" fmla="*/ 22 h 104"/>
                <a:gd name="T8" fmla="*/ 0 w 82"/>
                <a:gd name="T9" fmla="*/ 104 h 104"/>
                <a:gd name="T10" fmla="*/ 0 w 82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4">
                  <a:moveTo>
                    <a:pt x="0" y="104"/>
                  </a:moveTo>
                  <a:lnTo>
                    <a:pt x="0" y="0"/>
                  </a:lnTo>
                  <a:lnTo>
                    <a:pt x="82" y="0"/>
                  </a:lnTo>
                  <a:lnTo>
                    <a:pt x="25" y="2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47">
              <a:extLst>
                <a:ext uri="{FF2B5EF4-FFF2-40B4-BE49-F238E27FC236}">
                  <a16:creationId xmlns:a16="http://schemas.microsoft.com/office/drawing/2014/main" id="{879147AD-31CC-3144-64C1-5A96CA24A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2980"/>
              <a:ext cx="598" cy="103"/>
            </a:xfrm>
            <a:custGeom>
              <a:avLst/>
              <a:gdLst>
                <a:gd name="T0" fmla="*/ 0 w 598"/>
                <a:gd name="T1" fmla="*/ 0 h 103"/>
                <a:gd name="T2" fmla="*/ 598 w 598"/>
                <a:gd name="T3" fmla="*/ 0 h 103"/>
                <a:gd name="T4" fmla="*/ 598 w 598"/>
                <a:gd name="T5" fmla="*/ 103 h 103"/>
                <a:gd name="T6" fmla="*/ 583 w 598"/>
                <a:gd name="T7" fmla="*/ 21 h 103"/>
                <a:gd name="T8" fmla="*/ 17 w 598"/>
                <a:gd name="T9" fmla="*/ 21 h 103"/>
                <a:gd name="T10" fmla="*/ 0 w 598"/>
                <a:gd name="T11" fmla="*/ 0 h 103"/>
                <a:gd name="T12" fmla="*/ 0 w 598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103">
                  <a:moveTo>
                    <a:pt x="0" y="0"/>
                  </a:moveTo>
                  <a:lnTo>
                    <a:pt x="598" y="0"/>
                  </a:lnTo>
                  <a:lnTo>
                    <a:pt x="598" y="103"/>
                  </a:lnTo>
                  <a:lnTo>
                    <a:pt x="583" y="21"/>
                  </a:lnTo>
                  <a:lnTo>
                    <a:pt x="1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787A775A-5B73-A72F-E0CD-B8722391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3832"/>
              <a:ext cx="56" cy="30"/>
            </a:xfrm>
            <a:custGeom>
              <a:avLst/>
              <a:gdLst>
                <a:gd name="T0" fmla="*/ 8 w 56"/>
                <a:gd name="T1" fmla="*/ 0 h 30"/>
                <a:gd name="T2" fmla="*/ 56 w 56"/>
                <a:gd name="T3" fmla="*/ 0 h 30"/>
                <a:gd name="T4" fmla="*/ 56 w 56"/>
                <a:gd name="T5" fmla="*/ 30 h 30"/>
                <a:gd name="T6" fmla="*/ 0 w 56"/>
                <a:gd name="T7" fmla="*/ 30 h 30"/>
                <a:gd name="T8" fmla="*/ 8 w 56"/>
                <a:gd name="T9" fmla="*/ 0 h 30"/>
                <a:gd name="T10" fmla="*/ 8 w 5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0">
                  <a:moveTo>
                    <a:pt x="8" y="0"/>
                  </a:moveTo>
                  <a:lnTo>
                    <a:pt x="56" y="0"/>
                  </a:lnTo>
                  <a:lnTo>
                    <a:pt x="56" y="30"/>
                  </a:lnTo>
                  <a:lnTo>
                    <a:pt x="0" y="3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FB3CE067-CE43-9238-8A35-BA27DB1C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3739"/>
              <a:ext cx="759" cy="227"/>
            </a:xfrm>
            <a:custGeom>
              <a:avLst/>
              <a:gdLst>
                <a:gd name="T0" fmla="*/ 8 w 759"/>
                <a:gd name="T1" fmla="*/ 154 h 227"/>
                <a:gd name="T2" fmla="*/ 129 w 759"/>
                <a:gd name="T3" fmla="*/ 164 h 227"/>
                <a:gd name="T4" fmla="*/ 219 w 759"/>
                <a:gd name="T5" fmla="*/ 144 h 227"/>
                <a:gd name="T6" fmla="*/ 291 w 759"/>
                <a:gd name="T7" fmla="*/ 103 h 227"/>
                <a:gd name="T8" fmla="*/ 332 w 759"/>
                <a:gd name="T9" fmla="*/ 71 h 227"/>
                <a:gd name="T10" fmla="*/ 347 w 759"/>
                <a:gd name="T11" fmla="*/ 51 h 227"/>
                <a:gd name="T12" fmla="*/ 324 w 759"/>
                <a:gd name="T13" fmla="*/ 40 h 227"/>
                <a:gd name="T14" fmla="*/ 347 w 759"/>
                <a:gd name="T15" fmla="*/ 31 h 227"/>
                <a:gd name="T16" fmla="*/ 421 w 759"/>
                <a:gd name="T17" fmla="*/ 40 h 227"/>
                <a:gd name="T18" fmla="*/ 541 w 759"/>
                <a:gd name="T19" fmla="*/ 31 h 227"/>
                <a:gd name="T20" fmla="*/ 646 w 759"/>
                <a:gd name="T21" fmla="*/ 20 h 227"/>
                <a:gd name="T22" fmla="*/ 694 w 759"/>
                <a:gd name="T23" fmla="*/ 9 h 227"/>
                <a:gd name="T24" fmla="*/ 736 w 759"/>
                <a:gd name="T25" fmla="*/ 0 h 227"/>
                <a:gd name="T26" fmla="*/ 759 w 759"/>
                <a:gd name="T27" fmla="*/ 0 h 227"/>
                <a:gd name="T28" fmla="*/ 736 w 759"/>
                <a:gd name="T29" fmla="*/ 51 h 227"/>
                <a:gd name="T30" fmla="*/ 671 w 759"/>
                <a:gd name="T31" fmla="*/ 103 h 227"/>
                <a:gd name="T32" fmla="*/ 623 w 759"/>
                <a:gd name="T33" fmla="*/ 134 h 227"/>
                <a:gd name="T34" fmla="*/ 728 w 759"/>
                <a:gd name="T35" fmla="*/ 154 h 227"/>
                <a:gd name="T36" fmla="*/ 694 w 759"/>
                <a:gd name="T37" fmla="*/ 176 h 227"/>
                <a:gd name="T38" fmla="*/ 638 w 759"/>
                <a:gd name="T39" fmla="*/ 176 h 227"/>
                <a:gd name="T40" fmla="*/ 598 w 759"/>
                <a:gd name="T41" fmla="*/ 196 h 227"/>
                <a:gd name="T42" fmla="*/ 445 w 759"/>
                <a:gd name="T43" fmla="*/ 207 h 227"/>
                <a:gd name="T44" fmla="*/ 267 w 759"/>
                <a:gd name="T45" fmla="*/ 227 h 227"/>
                <a:gd name="T46" fmla="*/ 226 w 759"/>
                <a:gd name="T47" fmla="*/ 227 h 227"/>
                <a:gd name="T48" fmla="*/ 0 w 759"/>
                <a:gd name="T49" fmla="*/ 164 h 227"/>
                <a:gd name="T50" fmla="*/ 242 w 759"/>
                <a:gd name="T51" fmla="*/ 207 h 227"/>
                <a:gd name="T52" fmla="*/ 404 w 759"/>
                <a:gd name="T53" fmla="*/ 176 h 227"/>
                <a:gd name="T54" fmla="*/ 516 w 759"/>
                <a:gd name="T55" fmla="*/ 144 h 227"/>
                <a:gd name="T56" fmla="*/ 606 w 759"/>
                <a:gd name="T57" fmla="*/ 103 h 227"/>
                <a:gd name="T58" fmla="*/ 671 w 759"/>
                <a:gd name="T59" fmla="*/ 63 h 227"/>
                <a:gd name="T60" fmla="*/ 694 w 759"/>
                <a:gd name="T61" fmla="*/ 31 h 227"/>
                <a:gd name="T62" fmla="*/ 590 w 759"/>
                <a:gd name="T63" fmla="*/ 51 h 227"/>
                <a:gd name="T64" fmla="*/ 462 w 759"/>
                <a:gd name="T65" fmla="*/ 63 h 227"/>
                <a:gd name="T66" fmla="*/ 347 w 759"/>
                <a:gd name="T67" fmla="*/ 63 h 227"/>
                <a:gd name="T68" fmla="*/ 291 w 759"/>
                <a:gd name="T69" fmla="*/ 93 h 227"/>
                <a:gd name="T70" fmla="*/ 186 w 759"/>
                <a:gd name="T71" fmla="*/ 154 h 227"/>
                <a:gd name="T72" fmla="*/ 8 w 759"/>
                <a:gd name="T73" fmla="*/ 154 h 227"/>
                <a:gd name="T74" fmla="*/ 8 w 759"/>
                <a:gd name="T75" fmla="*/ 15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9" h="227">
                  <a:moveTo>
                    <a:pt x="8" y="154"/>
                  </a:moveTo>
                  <a:lnTo>
                    <a:pt x="129" y="164"/>
                  </a:lnTo>
                  <a:lnTo>
                    <a:pt x="219" y="144"/>
                  </a:lnTo>
                  <a:lnTo>
                    <a:pt x="291" y="103"/>
                  </a:lnTo>
                  <a:lnTo>
                    <a:pt x="332" y="71"/>
                  </a:lnTo>
                  <a:lnTo>
                    <a:pt x="347" y="51"/>
                  </a:lnTo>
                  <a:lnTo>
                    <a:pt x="324" y="40"/>
                  </a:lnTo>
                  <a:lnTo>
                    <a:pt x="347" y="31"/>
                  </a:lnTo>
                  <a:lnTo>
                    <a:pt x="421" y="40"/>
                  </a:lnTo>
                  <a:lnTo>
                    <a:pt x="541" y="31"/>
                  </a:lnTo>
                  <a:lnTo>
                    <a:pt x="646" y="20"/>
                  </a:lnTo>
                  <a:lnTo>
                    <a:pt x="694" y="9"/>
                  </a:lnTo>
                  <a:lnTo>
                    <a:pt x="736" y="0"/>
                  </a:lnTo>
                  <a:lnTo>
                    <a:pt x="759" y="0"/>
                  </a:lnTo>
                  <a:lnTo>
                    <a:pt x="736" y="51"/>
                  </a:lnTo>
                  <a:lnTo>
                    <a:pt x="671" y="103"/>
                  </a:lnTo>
                  <a:lnTo>
                    <a:pt x="623" y="134"/>
                  </a:lnTo>
                  <a:lnTo>
                    <a:pt x="728" y="154"/>
                  </a:lnTo>
                  <a:lnTo>
                    <a:pt x="694" y="176"/>
                  </a:lnTo>
                  <a:lnTo>
                    <a:pt x="638" y="176"/>
                  </a:lnTo>
                  <a:lnTo>
                    <a:pt x="598" y="196"/>
                  </a:lnTo>
                  <a:lnTo>
                    <a:pt x="445" y="207"/>
                  </a:lnTo>
                  <a:lnTo>
                    <a:pt x="267" y="227"/>
                  </a:lnTo>
                  <a:lnTo>
                    <a:pt x="226" y="227"/>
                  </a:lnTo>
                  <a:lnTo>
                    <a:pt x="0" y="164"/>
                  </a:lnTo>
                  <a:lnTo>
                    <a:pt x="242" y="207"/>
                  </a:lnTo>
                  <a:lnTo>
                    <a:pt x="404" y="176"/>
                  </a:lnTo>
                  <a:lnTo>
                    <a:pt x="516" y="144"/>
                  </a:lnTo>
                  <a:lnTo>
                    <a:pt x="606" y="103"/>
                  </a:lnTo>
                  <a:lnTo>
                    <a:pt x="671" y="63"/>
                  </a:lnTo>
                  <a:lnTo>
                    <a:pt x="694" y="31"/>
                  </a:lnTo>
                  <a:lnTo>
                    <a:pt x="590" y="51"/>
                  </a:lnTo>
                  <a:lnTo>
                    <a:pt x="462" y="63"/>
                  </a:lnTo>
                  <a:lnTo>
                    <a:pt x="347" y="63"/>
                  </a:lnTo>
                  <a:lnTo>
                    <a:pt x="291" y="93"/>
                  </a:lnTo>
                  <a:lnTo>
                    <a:pt x="186" y="154"/>
                  </a:lnTo>
                  <a:lnTo>
                    <a:pt x="8" y="154"/>
                  </a:lnTo>
                  <a:lnTo>
                    <a:pt x="8" y="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0">
              <a:extLst>
                <a:ext uri="{FF2B5EF4-FFF2-40B4-BE49-F238E27FC236}">
                  <a16:creationId xmlns:a16="http://schemas.microsoft.com/office/drawing/2014/main" id="{4AC2A125-78AE-3F36-876A-227B9DD15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770"/>
              <a:ext cx="775" cy="238"/>
            </a:xfrm>
            <a:custGeom>
              <a:avLst/>
              <a:gdLst>
                <a:gd name="T0" fmla="*/ 775 w 775"/>
                <a:gd name="T1" fmla="*/ 20 h 238"/>
                <a:gd name="T2" fmla="*/ 743 w 775"/>
                <a:gd name="T3" fmla="*/ 82 h 238"/>
                <a:gd name="T4" fmla="*/ 750 w 775"/>
                <a:gd name="T5" fmla="*/ 92 h 238"/>
                <a:gd name="T6" fmla="*/ 710 w 775"/>
                <a:gd name="T7" fmla="*/ 165 h 238"/>
                <a:gd name="T8" fmla="*/ 671 w 775"/>
                <a:gd name="T9" fmla="*/ 176 h 238"/>
                <a:gd name="T10" fmla="*/ 663 w 775"/>
                <a:gd name="T11" fmla="*/ 196 h 238"/>
                <a:gd name="T12" fmla="*/ 299 w 775"/>
                <a:gd name="T13" fmla="*/ 228 h 238"/>
                <a:gd name="T14" fmla="*/ 324 w 775"/>
                <a:gd name="T15" fmla="*/ 238 h 238"/>
                <a:gd name="T16" fmla="*/ 202 w 775"/>
                <a:gd name="T17" fmla="*/ 228 h 238"/>
                <a:gd name="T18" fmla="*/ 65 w 775"/>
                <a:gd name="T19" fmla="*/ 238 h 238"/>
                <a:gd name="T20" fmla="*/ 105 w 775"/>
                <a:gd name="T21" fmla="*/ 186 h 238"/>
                <a:gd name="T22" fmla="*/ 0 w 775"/>
                <a:gd name="T23" fmla="*/ 113 h 238"/>
                <a:gd name="T24" fmla="*/ 289 w 775"/>
                <a:gd name="T25" fmla="*/ 0 h 238"/>
                <a:gd name="T26" fmla="*/ 25 w 775"/>
                <a:gd name="T27" fmla="*/ 113 h 238"/>
                <a:gd name="T28" fmla="*/ 145 w 775"/>
                <a:gd name="T29" fmla="*/ 176 h 238"/>
                <a:gd name="T30" fmla="*/ 242 w 775"/>
                <a:gd name="T31" fmla="*/ 186 h 238"/>
                <a:gd name="T32" fmla="*/ 234 w 775"/>
                <a:gd name="T33" fmla="*/ 165 h 238"/>
                <a:gd name="T34" fmla="*/ 299 w 775"/>
                <a:gd name="T35" fmla="*/ 186 h 238"/>
                <a:gd name="T36" fmla="*/ 525 w 775"/>
                <a:gd name="T37" fmla="*/ 176 h 238"/>
                <a:gd name="T38" fmla="*/ 411 w 775"/>
                <a:gd name="T39" fmla="*/ 123 h 238"/>
                <a:gd name="T40" fmla="*/ 590 w 775"/>
                <a:gd name="T41" fmla="*/ 165 h 238"/>
                <a:gd name="T42" fmla="*/ 663 w 775"/>
                <a:gd name="T43" fmla="*/ 156 h 238"/>
                <a:gd name="T44" fmla="*/ 703 w 775"/>
                <a:gd name="T45" fmla="*/ 123 h 238"/>
                <a:gd name="T46" fmla="*/ 743 w 775"/>
                <a:gd name="T47" fmla="*/ 52 h 238"/>
                <a:gd name="T48" fmla="*/ 590 w 775"/>
                <a:gd name="T49" fmla="*/ 92 h 238"/>
                <a:gd name="T50" fmla="*/ 476 w 775"/>
                <a:gd name="T51" fmla="*/ 92 h 238"/>
                <a:gd name="T52" fmla="*/ 411 w 775"/>
                <a:gd name="T53" fmla="*/ 92 h 238"/>
                <a:gd name="T54" fmla="*/ 614 w 775"/>
                <a:gd name="T55" fmla="*/ 72 h 238"/>
                <a:gd name="T56" fmla="*/ 775 w 775"/>
                <a:gd name="T57" fmla="*/ 20 h 238"/>
                <a:gd name="T58" fmla="*/ 775 w 775"/>
                <a:gd name="T59" fmla="*/ 2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5" h="238">
                  <a:moveTo>
                    <a:pt x="775" y="20"/>
                  </a:moveTo>
                  <a:lnTo>
                    <a:pt x="743" y="82"/>
                  </a:lnTo>
                  <a:lnTo>
                    <a:pt x="750" y="92"/>
                  </a:lnTo>
                  <a:lnTo>
                    <a:pt x="710" y="165"/>
                  </a:lnTo>
                  <a:lnTo>
                    <a:pt x="671" y="176"/>
                  </a:lnTo>
                  <a:lnTo>
                    <a:pt x="663" y="196"/>
                  </a:lnTo>
                  <a:lnTo>
                    <a:pt x="299" y="228"/>
                  </a:lnTo>
                  <a:lnTo>
                    <a:pt x="324" y="238"/>
                  </a:lnTo>
                  <a:lnTo>
                    <a:pt x="202" y="228"/>
                  </a:lnTo>
                  <a:lnTo>
                    <a:pt x="65" y="238"/>
                  </a:lnTo>
                  <a:lnTo>
                    <a:pt x="105" y="186"/>
                  </a:lnTo>
                  <a:lnTo>
                    <a:pt x="0" y="113"/>
                  </a:lnTo>
                  <a:lnTo>
                    <a:pt x="289" y="0"/>
                  </a:lnTo>
                  <a:lnTo>
                    <a:pt x="25" y="113"/>
                  </a:lnTo>
                  <a:lnTo>
                    <a:pt x="145" y="176"/>
                  </a:lnTo>
                  <a:lnTo>
                    <a:pt x="242" y="186"/>
                  </a:lnTo>
                  <a:lnTo>
                    <a:pt x="234" y="165"/>
                  </a:lnTo>
                  <a:lnTo>
                    <a:pt x="299" y="186"/>
                  </a:lnTo>
                  <a:lnTo>
                    <a:pt x="525" y="176"/>
                  </a:lnTo>
                  <a:lnTo>
                    <a:pt x="411" y="123"/>
                  </a:lnTo>
                  <a:lnTo>
                    <a:pt x="590" y="165"/>
                  </a:lnTo>
                  <a:lnTo>
                    <a:pt x="663" y="156"/>
                  </a:lnTo>
                  <a:lnTo>
                    <a:pt x="703" y="123"/>
                  </a:lnTo>
                  <a:lnTo>
                    <a:pt x="743" y="52"/>
                  </a:lnTo>
                  <a:lnTo>
                    <a:pt x="590" y="92"/>
                  </a:lnTo>
                  <a:lnTo>
                    <a:pt x="476" y="92"/>
                  </a:lnTo>
                  <a:lnTo>
                    <a:pt x="411" y="92"/>
                  </a:lnTo>
                  <a:lnTo>
                    <a:pt x="614" y="72"/>
                  </a:lnTo>
                  <a:lnTo>
                    <a:pt x="775" y="20"/>
                  </a:lnTo>
                  <a:lnTo>
                    <a:pt x="77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9DBE1E3F-CF99-7ACA-49A5-0F232430B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9"/>
              <a:ext cx="138" cy="114"/>
            </a:xfrm>
            <a:custGeom>
              <a:avLst/>
              <a:gdLst>
                <a:gd name="T0" fmla="*/ 0 w 138"/>
                <a:gd name="T1" fmla="*/ 0 h 114"/>
                <a:gd name="T2" fmla="*/ 138 w 138"/>
                <a:gd name="T3" fmla="*/ 114 h 114"/>
                <a:gd name="T4" fmla="*/ 39 w 138"/>
                <a:gd name="T5" fmla="*/ 11 h 114"/>
                <a:gd name="T6" fmla="*/ 0 w 138"/>
                <a:gd name="T7" fmla="*/ 0 h 114"/>
                <a:gd name="T8" fmla="*/ 0 w 13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4">
                  <a:moveTo>
                    <a:pt x="0" y="0"/>
                  </a:moveTo>
                  <a:lnTo>
                    <a:pt x="138" y="114"/>
                  </a:lnTo>
                  <a:lnTo>
                    <a:pt x="39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24C58B82-F031-F3EA-9941-593E2A6C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985"/>
              <a:ext cx="217" cy="185"/>
            </a:xfrm>
            <a:custGeom>
              <a:avLst/>
              <a:gdLst>
                <a:gd name="T0" fmla="*/ 0 w 217"/>
                <a:gd name="T1" fmla="*/ 9 h 185"/>
                <a:gd name="T2" fmla="*/ 63 w 217"/>
                <a:gd name="T3" fmla="*/ 40 h 185"/>
                <a:gd name="T4" fmla="*/ 120 w 217"/>
                <a:gd name="T5" fmla="*/ 40 h 185"/>
                <a:gd name="T6" fmla="*/ 152 w 217"/>
                <a:gd name="T7" fmla="*/ 82 h 185"/>
                <a:gd name="T8" fmla="*/ 160 w 217"/>
                <a:gd name="T9" fmla="*/ 133 h 185"/>
                <a:gd name="T10" fmla="*/ 200 w 217"/>
                <a:gd name="T11" fmla="*/ 185 h 185"/>
                <a:gd name="T12" fmla="*/ 217 w 217"/>
                <a:gd name="T13" fmla="*/ 133 h 185"/>
                <a:gd name="T14" fmla="*/ 200 w 217"/>
                <a:gd name="T15" fmla="*/ 102 h 185"/>
                <a:gd name="T16" fmla="*/ 152 w 217"/>
                <a:gd name="T17" fmla="*/ 72 h 185"/>
                <a:gd name="T18" fmla="*/ 127 w 217"/>
                <a:gd name="T19" fmla="*/ 18 h 185"/>
                <a:gd name="T20" fmla="*/ 112 w 217"/>
                <a:gd name="T21" fmla="*/ 18 h 185"/>
                <a:gd name="T22" fmla="*/ 56 w 217"/>
                <a:gd name="T23" fmla="*/ 29 h 185"/>
                <a:gd name="T24" fmla="*/ 0 w 217"/>
                <a:gd name="T25" fmla="*/ 0 h 185"/>
                <a:gd name="T26" fmla="*/ 0 w 217"/>
                <a:gd name="T27" fmla="*/ 9 h 185"/>
                <a:gd name="T28" fmla="*/ 0 w 217"/>
                <a:gd name="T29" fmla="*/ 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185">
                  <a:moveTo>
                    <a:pt x="0" y="9"/>
                  </a:moveTo>
                  <a:lnTo>
                    <a:pt x="63" y="40"/>
                  </a:lnTo>
                  <a:lnTo>
                    <a:pt x="120" y="40"/>
                  </a:lnTo>
                  <a:lnTo>
                    <a:pt x="152" y="82"/>
                  </a:lnTo>
                  <a:lnTo>
                    <a:pt x="160" y="133"/>
                  </a:lnTo>
                  <a:lnTo>
                    <a:pt x="200" y="185"/>
                  </a:lnTo>
                  <a:lnTo>
                    <a:pt x="217" y="133"/>
                  </a:lnTo>
                  <a:lnTo>
                    <a:pt x="200" y="102"/>
                  </a:lnTo>
                  <a:lnTo>
                    <a:pt x="152" y="72"/>
                  </a:lnTo>
                  <a:lnTo>
                    <a:pt x="127" y="18"/>
                  </a:lnTo>
                  <a:lnTo>
                    <a:pt x="112" y="18"/>
                  </a:lnTo>
                  <a:lnTo>
                    <a:pt x="56" y="2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451D78BE-53C7-8492-D4E2-B47968E6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025"/>
              <a:ext cx="242" cy="280"/>
            </a:xfrm>
            <a:custGeom>
              <a:avLst/>
              <a:gdLst>
                <a:gd name="T0" fmla="*/ 121 w 242"/>
                <a:gd name="T1" fmla="*/ 62 h 280"/>
                <a:gd name="T2" fmla="*/ 170 w 242"/>
                <a:gd name="T3" fmla="*/ 105 h 280"/>
                <a:gd name="T4" fmla="*/ 225 w 242"/>
                <a:gd name="T5" fmla="*/ 114 h 280"/>
                <a:gd name="T6" fmla="*/ 242 w 242"/>
                <a:gd name="T7" fmla="*/ 114 h 280"/>
                <a:gd name="T8" fmla="*/ 225 w 242"/>
                <a:gd name="T9" fmla="*/ 145 h 280"/>
                <a:gd name="T10" fmla="*/ 225 w 242"/>
                <a:gd name="T11" fmla="*/ 208 h 280"/>
                <a:gd name="T12" fmla="*/ 234 w 242"/>
                <a:gd name="T13" fmla="*/ 238 h 280"/>
                <a:gd name="T14" fmla="*/ 225 w 242"/>
                <a:gd name="T15" fmla="*/ 260 h 280"/>
                <a:gd name="T16" fmla="*/ 210 w 242"/>
                <a:gd name="T17" fmla="*/ 280 h 280"/>
                <a:gd name="T18" fmla="*/ 186 w 242"/>
                <a:gd name="T19" fmla="*/ 260 h 280"/>
                <a:gd name="T20" fmla="*/ 161 w 242"/>
                <a:gd name="T21" fmla="*/ 260 h 280"/>
                <a:gd name="T22" fmla="*/ 170 w 242"/>
                <a:gd name="T23" fmla="*/ 229 h 280"/>
                <a:gd name="T24" fmla="*/ 170 w 242"/>
                <a:gd name="T25" fmla="*/ 198 h 280"/>
                <a:gd name="T26" fmla="*/ 152 w 242"/>
                <a:gd name="T27" fmla="*/ 186 h 280"/>
                <a:gd name="T28" fmla="*/ 138 w 242"/>
                <a:gd name="T29" fmla="*/ 176 h 280"/>
                <a:gd name="T30" fmla="*/ 113 w 242"/>
                <a:gd name="T31" fmla="*/ 186 h 280"/>
                <a:gd name="T32" fmla="*/ 152 w 242"/>
                <a:gd name="T33" fmla="*/ 156 h 280"/>
                <a:gd name="T34" fmla="*/ 145 w 242"/>
                <a:gd name="T35" fmla="*/ 125 h 280"/>
                <a:gd name="T36" fmla="*/ 130 w 242"/>
                <a:gd name="T37" fmla="*/ 105 h 280"/>
                <a:gd name="T38" fmla="*/ 105 w 242"/>
                <a:gd name="T39" fmla="*/ 93 h 280"/>
                <a:gd name="T40" fmla="*/ 80 w 242"/>
                <a:gd name="T41" fmla="*/ 105 h 280"/>
                <a:gd name="T42" fmla="*/ 0 w 242"/>
                <a:gd name="T43" fmla="*/ 156 h 280"/>
                <a:gd name="T44" fmla="*/ 97 w 242"/>
                <a:gd name="T45" fmla="*/ 62 h 280"/>
                <a:gd name="T46" fmla="*/ 97 w 242"/>
                <a:gd name="T47" fmla="*/ 32 h 280"/>
                <a:gd name="T48" fmla="*/ 105 w 242"/>
                <a:gd name="T49" fmla="*/ 0 h 280"/>
                <a:gd name="T50" fmla="*/ 105 w 242"/>
                <a:gd name="T51" fmla="*/ 32 h 280"/>
                <a:gd name="T52" fmla="*/ 121 w 242"/>
                <a:gd name="T53" fmla="*/ 62 h 280"/>
                <a:gd name="T54" fmla="*/ 121 w 242"/>
                <a:gd name="T55" fmla="*/ 6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80">
                  <a:moveTo>
                    <a:pt x="121" y="62"/>
                  </a:moveTo>
                  <a:lnTo>
                    <a:pt x="170" y="105"/>
                  </a:lnTo>
                  <a:lnTo>
                    <a:pt x="225" y="114"/>
                  </a:lnTo>
                  <a:lnTo>
                    <a:pt x="242" y="114"/>
                  </a:lnTo>
                  <a:lnTo>
                    <a:pt x="225" y="145"/>
                  </a:lnTo>
                  <a:lnTo>
                    <a:pt x="225" y="208"/>
                  </a:lnTo>
                  <a:lnTo>
                    <a:pt x="234" y="238"/>
                  </a:lnTo>
                  <a:lnTo>
                    <a:pt x="225" y="260"/>
                  </a:lnTo>
                  <a:lnTo>
                    <a:pt x="210" y="280"/>
                  </a:lnTo>
                  <a:lnTo>
                    <a:pt x="186" y="260"/>
                  </a:lnTo>
                  <a:lnTo>
                    <a:pt x="161" y="260"/>
                  </a:lnTo>
                  <a:lnTo>
                    <a:pt x="170" y="229"/>
                  </a:lnTo>
                  <a:lnTo>
                    <a:pt x="170" y="198"/>
                  </a:lnTo>
                  <a:lnTo>
                    <a:pt x="152" y="186"/>
                  </a:lnTo>
                  <a:lnTo>
                    <a:pt x="138" y="176"/>
                  </a:lnTo>
                  <a:lnTo>
                    <a:pt x="113" y="186"/>
                  </a:lnTo>
                  <a:lnTo>
                    <a:pt x="152" y="156"/>
                  </a:lnTo>
                  <a:lnTo>
                    <a:pt x="145" y="125"/>
                  </a:lnTo>
                  <a:lnTo>
                    <a:pt x="130" y="105"/>
                  </a:lnTo>
                  <a:lnTo>
                    <a:pt x="105" y="93"/>
                  </a:lnTo>
                  <a:lnTo>
                    <a:pt x="80" y="105"/>
                  </a:lnTo>
                  <a:lnTo>
                    <a:pt x="0" y="156"/>
                  </a:lnTo>
                  <a:lnTo>
                    <a:pt x="97" y="62"/>
                  </a:lnTo>
                  <a:lnTo>
                    <a:pt x="97" y="32"/>
                  </a:lnTo>
                  <a:lnTo>
                    <a:pt x="105" y="0"/>
                  </a:lnTo>
                  <a:lnTo>
                    <a:pt x="105" y="32"/>
                  </a:lnTo>
                  <a:lnTo>
                    <a:pt x="121" y="62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56CEBCAF-9334-4D71-F661-C342BED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" y="1371"/>
              <a:ext cx="444" cy="738"/>
            </a:xfrm>
            <a:custGeom>
              <a:avLst/>
              <a:gdLst>
                <a:gd name="T0" fmla="*/ 412 w 444"/>
                <a:gd name="T1" fmla="*/ 738 h 738"/>
                <a:gd name="T2" fmla="*/ 0 w 444"/>
                <a:gd name="T3" fmla="*/ 0 h 738"/>
                <a:gd name="T4" fmla="*/ 419 w 444"/>
                <a:gd name="T5" fmla="*/ 666 h 738"/>
                <a:gd name="T6" fmla="*/ 282 w 444"/>
                <a:gd name="T7" fmla="*/ 467 h 738"/>
                <a:gd name="T8" fmla="*/ 387 w 444"/>
                <a:gd name="T9" fmla="*/ 686 h 738"/>
                <a:gd name="T10" fmla="*/ 419 w 444"/>
                <a:gd name="T11" fmla="*/ 666 h 738"/>
                <a:gd name="T12" fmla="*/ 444 w 444"/>
                <a:gd name="T13" fmla="*/ 716 h 738"/>
                <a:gd name="T14" fmla="*/ 412 w 444"/>
                <a:gd name="T15" fmla="*/ 738 h 738"/>
                <a:gd name="T16" fmla="*/ 412 w 444"/>
                <a:gd name="T17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738">
                  <a:moveTo>
                    <a:pt x="412" y="738"/>
                  </a:moveTo>
                  <a:lnTo>
                    <a:pt x="0" y="0"/>
                  </a:lnTo>
                  <a:lnTo>
                    <a:pt x="419" y="666"/>
                  </a:lnTo>
                  <a:lnTo>
                    <a:pt x="282" y="467"/>
                  </a:lnTo>
                  <a:lnTo>
                    <a:pt x="387" y="686"/>
                  </a:lnTo>
                  <a:lnTo>
                    <a:pt x="419" y="666"/>
                  </a:lnTo>
                  <a:lnTo>
                    <a:pt x="444" y="716"/>
                  </a:lnTo>
                  <a:lnTo>
                    <a:pt x="412" y="738"/>
                  </a:lnTo>
                  <a:lnTo>
                    <a:pt x="412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328E6176-690E-0AC9-1118-862C1F565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" y="2201"/>
              <a:ext cx="98" cy="136"/>
            </a:xfrm>
            <a:custGeom>
              <a:avLst/>
              <a:gdLst>
                <a:gd name="T0" fmla="*/ 17 w 98"/>
                <a:gd name="T1" fmla="*/ 0 h 136"/>
                <a:gd name="T2" fmla="*/ 17 w 98"/>
                <a:gd name="T3" fmla="*/ 32 h 136"/>
                <a:gd name="T4" fmla="*/ 42 w 98"/>
                <a:gd name="T5" fmla="*/ 42 h 136"/>
                <a:gd name="T6" fmla="*/ 74 w 98"/>
                <a:gd name="T7" fmla="*/ 42 h 136"/>
                <a:gd name="T8" fmla="*/ 42 w 98"/>
                <a:gd name="T9" fmla="*/ 84 h 136"/>
                <a:gd name="T10" fmla="*/ 50 w 98"/>
                <a:gd name="T11" fmla="*/ 104 h 136"/>
                <a:gd name="T12" fmla="*/ 65 w 98"/>
                <a:gd name="T13" fmla="*/ 116 h 136"/>
                <a:gd name="T14" fmla="*/ 98 w 98"/>
                <a:gd name="T15" fmla="*/ 125 h 136"/>
                <a:gd name="T16" fmla="*/ 58 w 98"/>
                <a:gd name="T17" fmla="*/ 136 h 136"/>
                <a:gd name="T18" fmla="*/ 25 w 98"/>
                <a:gd name="T19" fmla="*/ 104 h 136"/>
                <a:gd name="T20" fmla="*/ 42 w 98"/>
                <a:gd name="T21" fmla="*/ 62 h 136"/>
                <a:gd name="T22" fmla="*/ 0 w 98"/>
                <a:gd name="T23" fmla="*/ 53 h 136"/>
                <a:gd name="T24" fmla="*/ 0 w 98"/>
                <a:gd name="T25" fmla="*/ 10 h 136"/>
                <a:gd name="T26" fmla="*/ 17 w 98"/>
                <a:gd name="T27" fmla="*/ 0 h 136"/>
                <a:gd name="T28" fmla="*/ 17 w 98"/>
                <a:gd name="T2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36">
                  <a:moveTo>
                    <a:pt x="17" y="0"/>
                  </a:moveTo>
                  <a:lnTo>
                    <a:pt x="17" y="32"/>
                  </a:lnTo>
                  <a:lnTo>
                    <a:pt x="42" y="42"/>
                  </a:lnTo>
                  <a:lnTo>
                    <a:pt x="74" y="42"/>
                  </a:lnTo>
                  <a:lnTo>
                    <a:pt x="42" y="84"/>
                  </a:lnTo>
                  <a:lnTo>
                    <a:pt x="50" y="104"/>
                  </a:lnTo>
                  <a:lnTo>
                    <a:pt x="65" y="116"/>
                  </a:lnTo>
                  <a:lnTo>
                    <a:pt x="98" y="125"/>
                  </a:lnTo>
                  <a:lnTo>
                    <a:pt x="58" y="136"/>
                  </a:lnTo>
                  <a:lnTo>
                    <a:pt x="25" y="104"/>
                  </a:lnTo>
                  <a:lnTo>
                    <a:pt x="42" y="62"/>
                  </a:lnTo>
                  <a:lnTo>
                    <a:pt x="0" y="5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95930AB0-0551-852B-968C-D3C1AE2E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2285"/>
              <a:ext cx="65" cy="93"/>
            </a:xfrm>
            <a:custGeom>
              <a:avLst/>
              <a:gdLst>
                <a:gd name="T0" fmla="*/ 0 w 65"/>
                <a:gd name="T1" fmla="*/ 20 h 93"/>
                <a:gd name="T2" fmla="*/ 17 w 65"/>
                <a:gd name="T3" fmla="*/ 41 h 93"/>
                <a:gd name="T4" fmla="*/ 32 w 65"/>
                <a:gd name="T5" fmla="*/ 93 h 93"/>
                <a:gd name="T6" fmla="*/ 65 w 65"/>
                <a:gd name="T7" fmla="*/ 72 h 93"/>
                <a:gd name="T8" fmla="*/ 39 w 65"/>
                <a:gd name="T9" fmla="*/ 0 h 93"/>
                <a:gd name="T10" fmla="*/ 0 w 65"/>
                <a:gd name="T11" fmla="*/ 20 h 93"/>
                <a:gd name="T12" fmla="*/ 0 w 65"/>
                <a:gd name="T1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93">
                  <a:moveTo>
                    <a:pt x="0" y="20"/>
                  </a:moveTo>
                  <a:lnTo>
                    <a:pt x="17" y="41"/>
                  </a:lnTo>
                  <a:lnTo>
                    <a:pt x="32" y="93"/>
                  </a:lnTo>
                  <a:lnTo>
                    <a:pt x="65" y="72"/>
                  </a:lnTo>
                  <a:lnTo>
                    <a:pt x="39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76D93B6F-3823-96A8-33C9-82C53703A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" y="1671"/>
              <a:ext cx="71" cy="43"/>
            </a:xfrm>
            <a:custGeom>
              <a:avLst/>
              <a:gdLst>
                <a:gd name="T0" fmla="*/ 0 w 71"/>
                <a:gd name="T1" fmla="*/ 22 h 43"/>
                <a:gd name="T2" fmla="*/ 71 w 71"/>
                <a:gd name="T3" fmla="*/ 43 h 43"/>
                <a:gd name="T4" fmla="*/ 65 w 71"/>
                <a:gd name="T5" fmla="*/ 0 h 43"/>
                <a:gd name="T6" fmla="*/ 6 w 71"/>
                <a:gd name="T7" fmla="*/ 0 h 43"/>
                <a:gd name="T8" fmla="*/ 0 w 71"/>
                <a:gd name="T9" fmla="*/ 22 h 43"/>
                <a:gd name="T10" fmla="*/ 0 w 71"/>
                <a:gd name="T11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3">
                  <a:moveTo>
                    <a:pt x="0" y="22"/>
                  </a:moveTo>
                  <a:lnTo>
                    <a:pt x="71" y="43"/>
                  </a:lnTo>
                  <a:lnTo>
                    <a:pt x="65" y="0"/>
                  </a:lnTo>
                  <a:lnTo>
                    <a:pt x="6" y="0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02AA3DFF-ED98-A996-490D-78F24D778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745"/>
              <a:ext cx="56" cy="42"/>
            </a:xfrm>
            <a:custGeom>
              <a:avLst/>
              <a:gdLst>
                <a:gd name="T0" fmla="*/ 0 w 56"/>
                <a:gd name="T1" fmla="*/ 20 h 42"/>
                <a:gd name="T2" fmla="*/ 41 w 56"/>
                <a:gd name="T3" fmla="*/ 42 h 42"/>
                <a:gd name="T4" fmla="*/ 56 w 56"/>
                <a:gd name="T5" fmla="*/ 30 h 42"/>
                <a:gd name="T6" fmla="*/ 8 w 56"/>
                <a:gd name="T7" fmla="*/ 0 h 42"/>
                <a:gd name="T8" fmla="*/ 0 w 56"/>
                <a:gd name="T9" fmla="*/ 20 h 42"/>
                <a:gd name="T10" fmla="*/ 0 w 56"/>
                <a:gd name="T11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0" y="20"/>
                  </a:moveTo>
                  <a:lnTo>
                    <a:pt x="41" y="42"/>
                  </a:lnTo>
                  <a:lnTo>
                    <a:pt x="56" y="30"/>
                  </a:lnTo>
                  <a:lnTo>
                    <a:pt x="8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D92D4578-E8E0-3B41-D90E-F6359D0C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2800"/>
              <a:ext cx="81" cy="47"/>
            </a:xfrm>
            <a:custGeom>
              <a:avLst/>
              <a:gdLst>
                <a:gd name="T0" fmla="*/ 0 w 81"/>
                <a:gd name="T1" fmla="*/ 47 h 47"/>
                <a:gd name="T2" fmla="*/ 45 w 81"/>
                <a:gd name="T3" fmla="*/ 39 h 47"/>
                <a:gd name="T4" fmla="*/ 81 w 81"/>
                <a:gd name="T5" fmla="*/ 39 h 47"/>
                <a:gd name="T6" fmla="*/ 77 w 81"/>
                <a:gd name="T7" fmla="*/ 0 h 47"/>
                <a:gd name="T8" fmla="*/ 61 w 81"/>
                <a:gd name="T9" fmla="*/ 27 h 47"/>
                <a:gd name="T10" fmla="*/ 0 w 81"/>
                <a:gd name="T11" fmla="*/ 47 h 47"/>
                <a:gd name="T12" fmla="*/ 0 w 81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47">
                  <a:moveTo>
                    <a:pt x="0" y="47"/>
                  </a:moveTo>
                  <a:lnTo>
                    <a:pt x="45" y="39"/>
                  </a:lnTo>
                  <a:lnTo>
                    <a:pt x="81" y="39"/>
                  </a:lnTo>
                  <a:lnTo>
                    <a:pt x="77" y="0"/>
                  </a:lnTo>
                  <a:lnTo>
                    <a:pt x="61" y="27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4FCD1CC1-5468-1D4D-59FC-734074857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2795"/>
              <a:ext cx="628" cy="32"/>
            </a:xfrm>
            <a:custGeom>
              <a:avLst/>
              <a:gdLst>
                <a:gd name="T0" fmla="*/ 0 w 628"/>
                <a:gd name="T1" fmla="*/ 32 h 32"/>
                <a:gd name="T2" fmla="*/ 205 w 628"/>
                <a:gd name="T3" fmla="*/ 18 h 32"/>
                <a:gd name="T4" fmla="*/ 344 w 628"/>
                <a:gd name="T5" fmla="*/ 22 h 32"/>
                <a:gd name="T6" fmla="*/ 615 w 628"/>
                <a:gd name="T7" fmla="*/ 22 h 32"/>
                <a:gd name="T8" fmla="*/ 628 w 628"/>
                <a:gd name="T9" fmla="*/ 0 h 32"/>
                <a:gd name="T10" fmla="*/ 174 w 628"/>
                <a:gd name="T11" fmla="*/ 9 h 32"/>
                <a:gd name="T12" fmla="*/ 0 w 628"/>
                <a:gd name="T13" fmla="*/ 32 h 32"/>
                <a:gd name="T14" fmla="*/ 0 w 628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8" h="32">
                  <a:moveTo>
                    <a:pt x="0" y="32"/>
                  </a:moveTo>
                  <a:lnTo>
                    <a:pt x="205" y="18"/>
                  </a:lnTo>
                  <a:lnTo>
                    <a:pt x="344" y="22"/>
                  </a:lnTo>
                  <a:lnTo>
                    <a:pt x="615" y="22"/>
                  </a:lnTo>
                  <a:lnTo>
                    <a:pt x="628" y="0"/>
                  </a:lnTo>
                  <a:lnTo>
                    <a:pt x="174" y="9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5EEE3CC2-3DA0-EB9A-F62B-C2628613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2847"/>
              <a:ext cx="569" cy="25"/>
            </a:xfrm>
            <a:custGeom>
              <a:avLst/>
              <a:gdLst>
                <a:gd name="T0" fmla="*/ 0 w 569"/>
                <a:gd name="T1" fmla="*/ 4 h 25"/>
                <a:gd name="T2" fmla="*/ 216 w 569"/>
                <a:gd name="T3" fmla="*/ 12 h 25"/>
                <a:gd name="T4" fmla="*/ 422 w 569"/>
                <a:gd name="T5" fmla="*/ 25 h 25"/>
                <a:gd name="T6" fmla="*/ 569 w 569"/>
                <a:gd name="T7" fmla="*/ 8 h 25"/>
                <a:gd name="T8" fmla="*/ 463 w 569"/>
                <a:gd name="T9" fmla="*/ 4 h 25"/>
                <a:gd name="T10" fmla="*/ 335 w 569"/>
                <a:gd name="T11" fmla="*/ 8 h 25"/>
                <a:gd name="T12" fmla="*/ 87 w 569"/>
                <a:gd name="T13" fmla="*/ 0 h 25"/>
                <a:gd name="T14" fmla="*/ 0 w 569"/>
                <a:gd name="T15" fmla="*/ 4 h 25"/>
                <a:gd name="T16" fmla="*/ 0 w 569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9" h="25">
                  <a:moveTo>
                    <a:pt x="0" y="4"/>
                  </a:moveTo>
                  <a:lnTo>
                    <a:pt x="216" y="12"/>
                  </a:lnTo>
                  <a:lnTo>
                    <a:pt x="422" y="25"/>
                  </a:lnTo>
                  <a:lnTo>
                    <a:pt x="569" y="8"/>
                  </a:lnTo>
                  <a:lnTo>
                    <a:pt x="463" y="4"/>
                  </a:lnTo>
                  <a:lnTo>
                    <a:pt x="335" y="8"/>
                  </a:lnTo>
                  <a:lnTo>
                    <a:pt x="87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62">
              <a:extLst>
                <a:ext uri="{FF2B5EF4-FFF2-40B4-BE49-F238E27FC236}">
                  <a16:creationId xmlns:a16="http://schemas.microsoft.com/office/drawing/2014/main" id="{23DE67C7-246A-F753-C55D-9DD7DDB96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2872"/>
              <a:ext cx="86" cy="18"/>
            </a:xfrm>
            <a:custGeom>
              <a:avLst/>
              <a:gdLst>
                <a:gd name="T0" fmla="*/ 0 w 86"/>
                <a:gd name="T1" fmla="*/ 18 h 18"/>
                <a:gd name="T2" fmla="*/ 86 w 86"/>
                <a:gd name="T3" fmla="*/ 0 h 18"/>
                <a:gd name="T4" fmla="*/ 86 w 86"/>
                <a:gd name="T5" fmla="*/ 14 h 18"/>
                <a:gd name="T6" fmla="*/ 0 w 86"/>
                <a:gd name="T7" fmla="*/ 18 h 18"/>
                <a:gd name="T8" fmla="*/ 0 w 8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">
                  <a:moveTo>
                    <a:pt x="0" y="18"/>
                  </a:moveTo>
                  <a:lnTo>
                    <a:pt x="86" y="0"/>
                  </a:lnTo>
                  <a:lnTo>
                    <a:pt x="86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63">
              <a:extLst>
                <a:ext uri="{FF2B5EF4-FFF2-40B4-BE49-F238E27FC236}">
                  <a16:creationId xmlns:a16="http://schemas.microsoft.com/office/drawing/2014/main" id="{A84D9E87-3EE9-7F22-3FEC-783E743EB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" y="2411"/>
              <a:ext cx="91" cy="72"/>
            </a:xfrm>
            <a:custGeom>
              <a:avLst/>
              <a:gdLst>
                <a:gd name="T0" fmla="*/ 64 w 91"/>
                <a:gd name="T1" fmla="*/ 4 h 72"/>
                <a:gd name="T2" fmla="*/ 0 w 91"/>
                <a:gd name="T3" fmla="*/ 72 h 72"/>
                <a:gd name="T4" fmla="*/ 91 w 91"/>
                <a:gd name="T5" fmla="*/ 0 h 72"/>
                <a:gd name="T6" fmla="*/ 64 w 91"/>
                <a:gd name="T7" fmla="*/ 4 h 72"/>
                <a:gd name="T8" fmla="*/ 64 w 91"/>
                <a:gd name="T9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64" y="4"/>
                  </a:moveTo>
                  <a:lnTo>
                    <a:pt x="0" y="72"/>
                  </a:lnTo>
                  <a:lnTo>
                    <a:pt x="91" y="0"/>
                  </a:lnTo>
                  <a:lnTo>
                    <a:pt x="64" y="4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28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7157-CAA9-3617-0A7F-68AE0FA9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0BFF-63FE-AE07-BE2D-E7FFEA61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7880-C1A9-5B3A-1227-BCE35E9A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4BB-90CC-5143-8CE5-FC8C0083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3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D6A6053-5884-3864-FF7A-ADFEC8B2BB5E}"/>
              </a:ext>
            </a:extLst>
          </p:cNvPr>
          <p:cNvGrpSpPr>
            <a:grpSpLocks/>
          </p:cNvGrpSpPr>
          <p:nvPr/>
        </p:nvGrpSpPr>
        <p:grpSpPr bwMode="auto">
          <a:xfrm>
            <a:off x="2462557" y="646535"/>
            <a:ext cx="6705600" cy="1219200"/>
            <a:chOff x="850" y="286"/>
            <a:chExt cx="4224" cy="864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5000BA85-B8D8-F088-9F3A-EDC8E5E3C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86"/>
              <a:ext cx="4224" cy="864"/>
            </a:xfrm>
            <a:prstGeom prst="rect">
              <a:avLst/>
            </a:prstGeom>
            <a:solidFill>
              <a:srgbClr val="80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800000"/>
              </a:extrusionClr>
              <a:contourClr>
                <a:srgbClr val="80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4" name="WordArt 6">
              <a:extLst>
                <a:ext uri="{FF2B5EF4-FFF2-40B4-BE49-F238E27FC236}">
                  <a16:creationId xmlns:a16="http://schemas.microsoft.com/office/drawing/2014/main" id="{7C5EF064-9B8C-AAB1-69A9-8DC7CADFD5B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1" y="514"/>
              <a:ext cx="2568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Equity Accounts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D7116718-33F3-424E-46E5-124ABA48A4D0}"/>
              </a:ext>
            </a:extLst>
          </p:cNvPr>
          <p:cNvGrpSpPr>
            <a:grpSpLocks/>
          </p:cNvGrpSpPr>
          <p:nvPr/>
        </p:nvGrpSpPr>
        <p:grpSpPr bwMode="auto">
          <a:xfrm>
            <a:off x="1706012" y="2352675"/>
            <a:ext cx="1828800" cy="2152650"/>
            <a:chOff x="144" y="1536"/>
            <a:chExt cx="1152" cy="1356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F0012891-D7D8-C9D9-6244-D75FFA75C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WordArt 9">
              <a:extLst>
                <a:ext uri="{FF2B5EF4-FFF2-40B4-BE49-F238E27FC236}">
                  <a16:creationId xmlns:a16="http://schemas.microsoft.com/office/drawing/2014/main" id="{1007876D-7C3F-88A6-F021-2C2C17AFAB2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96"/>
              <a:ext cx="912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533EB-F2C3-1773-FD85-3A90F3C938E6}"/>
              </a:ext>
            </a:extLst>
          </p:cNvPr>
          <p:cNvGrpSpPr>
            <a:grpSpLocks/>
          </p:cNvGrpSpPr>
          <p:nvPr/>
        </p:nvGrpSpPr>
        <p:grpSpPr bwMode="auto">
          <a:xfrm>
            <a:off x="4770782" y="4150278"/>
            <a:ext cx="1828800" cy="2228850"/>
            <a:chOff x="144" y="1536"/>
            <a:chExt cx="1152" cy="14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1310A7-CA63-D1F7-0749-061BA636C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WordArt 9">
              <a:extLst>
                <a:ext uri="{FF2B5EF4-FFF2-40B4-BE49-F238E27FC236}">
                  <a16:creationId xmlns:a16="http://schemas.microsoft.com/office/drawing/2014/main" id="{7C6E50D6-0FDC-81BE-273F-4AB791F7E9E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00"/>
              <a:ext cx="882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Common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Stock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1B47D-4512-0866-321F-EAA72EC88E81}"/>
              </a:ext>
            </a:extLst>
          </p:cNvPr>
          <p:cNvGrpSpPr>
            <a:grpSpLocks/>
          </p:cNvGrpSpPr>
          <p:nvPr/>
        </p:nvGrpSpPr>
        <p:grpSpPr bwMode="auto">
          <a:xfrm>
            <a:off x="8215935" y="2397678"/>
            <a:ext cx="1828800" cy="2133600"/>
            <a:chOff x="4320" y="1536"/>
            <a:chExt cx="1152" cy="134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03C4A5-B53E-5B89-DB40-DBCB59799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WordArt 12">
              <a:extLst>
                <a:ext uri="{FF2B5EF4-FFF2-40B4-BE49-F238E27FC236}">
                  <a16:creationId xmlns:a16="http://schemas.microsoft.com/office/drawing/2014/main" id="{49137C0D-4759-2184-523B-317B4929A76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464" y="2400"/>
              <a:ext cx="912" cy="4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Retained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Earnings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2D3490-25C8-FBA3-B153-CF3E2B780CBC}"/>
              </a:ext>
            </a:extLst>
          </p:cNvPr>
          <p:cNvSpPr txBox="1"/>
          <p:nvPr/>
        </p:nvSpPr>
        <p:spPr>
          <a:xfrm>
            <a:off x="-427588" y="38766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OWNER’S</a:t>
            </a:r>
          </a:p>
          <a:p>
            <a:pPr algn="ctr"/>
            <a:r>
              <a:rPr lang="en-US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rPr>
              <a:t>Capital</a:t>
            </a:r>
          </a:p>
          <a:p>
            <a:pPr algn="ctr"/>
            <a:endParaRPr lang="en-US" sz="1800" kern="10" dirty="0">
              <a:ln w="9525">
                <a:solidFill>
                  <a:srgbClr val="800000"/>
                </a:solidFill>
                <a:round/>
                <a:headEnd/>
                <a:tailEnd/>
              </a:ln>
              <a:solidFill>
                <a:srgbClr val="8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CB60-FAA1-F435-7254-98D1E339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1325563"/>
          </a:xfrm>
        </p:spPr>
        <p:txBody>
          <a:bodyPr/>
          <a:lstStyle/>
          <a:p>
            <a:r>
              <a:rPr lang="en-US" dirty="0"/>
              <a:t>1) Measurable Transactions: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5481-77B1-6A7C-4F39-0EACB853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Transactions: Any Monetary Business event that impacts a business's financial Records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2E566A-E4CE-95B2-B685-FF835F26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74888"/>
              </p:ext>
            </p:extLst>
          </p:nvPr>
        </p:nvGraphicFramePr>
        <p:xfrm>
          <a:off x="3180521" y="3173527"/>
          <a:ext cx="5367130" cy="2804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67130">
                  <a:extLst>
                    <a:ext uri="{9D8B030D-6E8A-4147-A177-3AD203B41FA5}">
                      <a16:colId xmlns:a16="http://schemas.microsoft.com/office/drawing/2014/main" val="898693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Investment By Share 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8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Purchase of Equipment on 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Purchase of Supplies On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1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4) Service Provided For 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5) Purchase of Advertise on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3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6) Payment Of Expenses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1F57-B60F-9C68-F7E6-3654AC8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0CC3-53C8-090B-ED87-7E2A4061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(1). Investment By Share holders</a:t>
            </a:r>
            <a:r>
              <a:rPr lang="en-US" dirty="0"/>
              <a:t>: X and Y decide to open a computer programming service . They Invest $ 15000 cash in exchange for capital shares on 1 Oct . The effect of this transaction on the basic equations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Assets         =          Liabilities          +           Equity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>
                <a:solidFill>
                  <a:srgbClr val="FF0000"/>
                </a:solidFill>
              </a:rPr>
              <a:t>Cash           =                                           Share Capital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+15000       =                                               +15000 (Issued Shares)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3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020C-DC74-31A5-09EA-FB5041FA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" y="337930"/>
            <a:ext cx="12019721" cy="652007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(2). Purchase of Equipment on Cash</a:t>
            </a:r>
            <a:r>
              <a:rPr lang="en-US" dirty="0"/>
              <a:t>: The Company Purchase Equipment on cash $7000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Assets                           =          Liabilities                   +                        Equity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Cash       +    Equipment              =                                                                               Share Capital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$15000                                                                                                                                +15000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2400" b="1" dirty="0">
                <a:solidFill>
                  <a:srgbClr val="FF0000"/>
                </a:solidFill>
              </a:rPr>
              <a:t>-7000      +          7000                              </a:t>
            </a: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New Bal: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8000     +           7000                  =                                                                        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232933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2188</Words>
  <Application>Microsoft Office PowerPoint</Application>
  <PresentationFormat>Widescreen</PresentationFormat>
  <Paragraphs>572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</vt:lpstr>
      <vt:lpstr>Arial Black</vt:lpstr>
      <vt:lpstr>Arial MT Black</vt:lpstr>
      <vt:lpstr>Calibri</vt:lpstr>
      <vt:lpstr>Calibri Light</vt:lpstr>
      <vt:lpstr>Chlorinar</vt:lpstr>
      <vt:lpstr>Comic Sans MS</vt:lpstr>
      <vt:lpstr>Wingdings</vt:lpstr>
      <vt:lpstr>Office Theme</vt:lpstr>
      <vt:lpstr>Worksheet</vt:lpstr>
      <vt:lpstr>Accounting Information System</vt:lpstr>
      <vt:lpstr>Accounting information System:</vt:lpstr>
      <vt:lpstr>General Accounting Equation:                                                     </vt:lpstr>
      <vt:lpstr>PowerPoint Presentation</vt:lpstr>
      <vt:lpstr>PowerPoint Presentation</vt:lpstr>
      <vt:lpstr>PowerPoint Presentation</vt:lpstr>
      <vt:lpstr>1) Measurable Transactions:</vt:lpstr>
      <vt:lpstr>Example:</vt:lpstr>
      <vt:lpstr>PowerPoint Presentation</vt:lpstr>
      <vt:lpstr>PowerPoint Presentation</vt:lpstr>
      <vt:lpstr>PowerPoint Presentation</vt:lpstr>
      <vt:lpstr>PowerPoint Presentation</vt:lpstr>
      <vt:lpstr>2)Journal Entries and Process</vt:lpstr>
      <vt:lpstr>2.2) Transactions for O2C Cycle + Journal Entries </vt:lpstr>
      <vt:lpstr>PowerPoint Presentation</vt:lpstr>
      <vt:lpstr>2.3) Post To T-accounts</vt:lpstr>
      <vt:lpstr>2.4) Trial Balance: Listing of all accounts and their balances at a point in Time</vt:lpstr>
      <vt:lpstr>2.5) Adjusting Entries:</vt:lpstr>
      <vt:lpstr>PowerPoint Presentation</vt:lpstr>
      <vt:lpstr>2.5.2) Depreciation:</vt:lpstr>
      <vt:lpstr>PowerPoint Presentation</vt:lpstr>
      <vt:lpstr>Depreciation of Asset :</vt:lpstr>
      <vt:lpstr>2.5.3) Unearned Revenue:</vt:lpstr>
      <vt:lpstr>The Balance Of the Accounts:</vt:lpstr>
      <vt:lpstr>2.6) Closing Entries:</vt:lpstr>
      <vt:lpstr>A) Closing Revenue:</vt:lpstr>
      <vt:lpstr>B) Closing Expense:</vt:lpstr>
      <vt:lpstr>C) Closing Dividends:</vt:lpstr>
      <vt:lpstr>PowerPoint Presentation</vt:lpstr>
      <vt:lpstr>PowerPoint Presentation</vt:lpstr>
      <vt:lpstr>1) Income Statements:</vt:lpstr>
      <vt:lpstr>PowerPoint Presentation</vt:lpstr>
      <vt:lpstr>2) Statement of Change equity :</vt:lpstr>
      <vt:lpstr>3) Balance Sheet :</vt:lpstr>
      <vt:lpstr>3.1) Current Asset:</vt:lpstr>
      <vt:lpstr>3.2) Non Current Asset:</vt:lpstr>
      <vt:lpstr>3.3) Current Liabilities:</vt:lpstr>
      <vt:lpstr>3.4) Non Current Liabilities:</vt:lpstr>
      <vt:lpstr>3.5) Equity:</vt:lpstr>
      <vt:lpstr>4) Cash Flow Statement:</vt:lpstr>
      <vt:lpstr>PowerPoint Presentation</vt:lpstr>
      <vt:lpstr>PowerPoint Presentation</vt:lpstr>
      <vt:lpstr>Account</vt:lpstr>
      <vt:lpstr>PowerPoint Presentation</vt:lpstr>
      <vt:lpstr>DEBITS:</vt:lpstr>
      <vt:lpstr>Credits:</vt:lpstr>
      <vt:lpstr>PowerPoint Presentation</vt:lpstr>
      <vt:lpstr>PowerPoint Presentation</vt:lpstr>
      <vt:lpstr>The Second Equality:</vt:lpstr>
      <vt:lpstr>Debit-Credit Rules . . .</vt:lpstr>
      <vt:lpstr>PowerPoint Presentation</vt:lpstr>
      <vt:lpstr>1) Analyze Transactions:</vt:lpstr>
      <vt:lpstr>2) Recording Trans in Journal Entries: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Nabil</dc:creator>
  <cp:lastModifiedBy>George Nabil</cp:lastModifiedBy>
  <cp:revision>11</cp:revision>
  <dcterms:created xsi:type="dcterms:W3CDTF">2022-07-13T10:46:59Z</dcterms:created>
  <dcterms:modified xsi:type="dcterms:W3CDTF">2022-07-18T19:35:58Z</dcterms:modified>
</cp:coreProperties>
</file>