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9" r:id="rId4"/>
    <p:sldId id="268" r:id="rId5"/>
    <p:sldId id="275" r:id="rId6"/>
    <p:sldId id="274" r:id="rId7"/>
    <p:sldId id="273" r:id="rId8"/>
    <p:sldId id="258" r:id="rId9"/>
    <p:sldId id="263" r:id="rId10"/>
    <p:sldId id="259" r:id="rId11"/>
    <p:sldId id="272" r:id="rId12"/>
    <p:sldId id="271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ED136"/>
    <a:srgbClr val="FFF5BA"/>
    <a:srgbClr val="70AD47"/>
    <a:srgbClr val="5B9BD5"/>
    <a:srgbClr val="8AB69D"/>
    <a:srgbClr val="4D8EB4"/>
    <a:srgbClr val="F5F5F5"/>
    <a:srgbClr val="355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2" autoAdjust="0"/>
  </p:normalViewPr>
  <p:slideViewPr>
    <p:cSldViewPr snapToGrid="0">
      <p:cViewPr varScale="1">
        <p:scale>
          <a:sx n="107" d="100"/>
          <a:sy n="107" d="100"/>
        </p:scale>
        <p:origin x="7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A3BB-471F-4956-8BBB-49E0BB6B77CF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08DF0-C290-4C3F-A2F4-7BC380A0A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08DF0-C290-4C3F-A2F4-7BC380A0A3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9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08DF0-C290-4C3F-A2F4-7BC380A0A3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08DF0-C290-4C3F-A2F4-7BC380A0A3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1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5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8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1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43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3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7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8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97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5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DC0B-BB91-45D1-8B38-F5834A0BD772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9CFB-181F-4996-BDCC-20B1079983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6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</p:spTree>
    <p:extLst>
      <p:ext uri="{BB962C8B-B14F-4D97-AF65-F5344CB8AC3E}">
        <p14:creationId xmlns:p14="http://schemas.microsoft.com/office/powerpoint/2010/main" val="16681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122" y="1381820"/>
            <a:ext cx="5164131" cy="516413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36804" y="2893325"/>
            <a:ext cx="3375890" cy="1828799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251083" y="3546114"/>
            <a:ext cx="274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ED13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FADED05-F8AD-47BC-AD69-B5A7CC228A22}"/>
              </a:ext>
            </a:extLst>
          </p:cNvPr>
          <p:cNvSpPr/>
          <p:nvPr/>
        </p:nvSpPr>
        <p:spPr>
          <a:xfrm>
            <a:off x="7352223" y="6281197"/>
            <a:ext cx="1810139" cy="167951"/>
          </a:xfrm>
          <a:prstGeom prst="rect">
            <a:avLst/>
          </a:prstGeom>
          <a:solidFill>
            <a:srgbClr val="FFF5BA"/>
          </a:solidFill>
          <a:ln>
            <a:solidFill>
              <a:srgbClr val="FFF5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5B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11C8C55-4969-42BE-A056-105FC86FE087}"/>
              </a:ext>
            </a:extLst>
          </p:cNvPr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40222A91-8C82-4160-B9E9-4450018BF42F}"/>
              </a:ext>
            </a:extLst>
          </p:cNvPr>
          <p:cNvSpPr txBox="1"/>
          <p:nvPr/>
        </p:nvSpPr>
        <p:spPr>
          <a:xfrm>
            <a:off x="4124132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2869BE59-F40B-40A8-A450-83D8C7A1458C}"/>
              </a:ext>
            </a:extLst>
          </p:cNvPr>
          <p:cNvSpPr txBox="1"/>
          <p:nvPr/>
        </p:nvSpPr>
        <p:spPr>
          <a:xfrm>
            <a:off x="7631448" y="300619"/>
            <a:ext cx="32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84529B89-91A5-4423-82C5-296B7A054631}"/>
              </a:ext>
            </a:extLst>
          </p:cNvPr>
          <p:cNvSpPr txBox="1"/>
          <p:nvPr/>
        </p:nvSpPr>
        <p:spPr>
          <a:xfrm>
            <a:off x="10504187" y="336701"/>
            <a:ext cx="1618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125956E-01E8-4B2F-A781-7088C8E29E57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9983F05-9538-4FA2-9290-C04D8BA11A6D}"/>
              </a:ext>
            </a:extLst>
          </p:cNvPr>
          <p:cNvSpPr/>
          <p:nvPr/>
        </p:nvSpPr>
        <p:spPr>
          <a:xfrm>
            <a:off x="7729770" y="728235"/>
            <a:ext cx="2132687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F58E4B64-D2F7-4167-B1BB-314D718DAE9C}"/>
              </a:ext>
            </a:extLst>
          </p:cNvPr>
          <p:cNvSpPr txBox="1"/>
          <p:nvPr/>
        </p:nvSpPr>
        <p:spPr>
          <a:xfrm>
            <a:off x="2338076" y="328125"/>
            <a:ext cx="15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F589AEAA-091E-482F-A99F-B77C77C0A98E}"/>
              </a:ext>
            </a:extLst>
          </p:cNvPr>
          <p:cNvSpPr txBox="1"/>
          <p:nvPr/>
        </p:nvSpPr>
        <p:spPr>
          <a:xfrm>
            <a:off x="5737585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3BCD99F2-2515-40F3-BA4E-459850331BD9}"/>
              </a:ext>
            </a:extLst>
          </p:cNvPr>
          <p:cNvSpPr txBox="1"/>
          <p:nvPr/>
        </p:nvSpPr>
        <p:spPr>
          <a:xfrm>
            <a:off x="992919" y="2025665"/>
            <a:ext cx="105598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Quelles seront les futures fonctionnalités ?</a:t>
            </a:r>
          </a:p>
          <a:p>
            <a:endParaRPr lang="fr-FR" sz="3200" b="1" dirty="0"/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/>
              <a:t>Accompagnement des membres</a:t>
            </a:r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/>
              <a:t>Responsive design </a:t>
            </a:r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/>
              <a:t>Forum</a:t>
            </a:r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/>
              <a:t>Vie sociale </a:t>
            </a:r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/>
              <a:t>Partage du </a:t>
            </a:r>
            <a:r>
              <a:rPr lang="fr-FR" sz="3200" dirty="0" smtClean="0"/>
              <a:t>code</a:t>
            </a:r>
          </a:p>
          <a:p>
            <a:pPr marL="457200" indent="-457200">
              <a:buClr>
                <a:srgbClr val="FED136"/>
              </a:buClr>
              <a:buFont typeface="Wingdings" panose="05000000000000000000" pitchFamily="2" charset="2"/>
              <a:buChar char="§"/>
            </a:pPr>
            <a:r>
              <a:rPr lang="fr-FR" sz="3200" dirty="0" smtClean="0"/>
              <a:t>Administration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1480033-2307-4047-A026-72BFE8A70722}"/>
              </a:ext>
            </a:extLst>
          </p:cNvPr>
          <p:cNvSpPr/>
          <p:nvPr/>
        </p:nvSpPr>
        <p:spPr>
          <a:xfrm>
            <a:off x="1091242" y="2670129"/>
            <a:ext cx="7127898" cy="92735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1E5D891-8675-4144-B366-6E198488737B}"/>
              </a:ext>
            </a:extLst>
          </p:cNvPr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492450B0-6FDC-4546-A70F-B0C9AF7F0E6C}"/>
              </a:ext>
            </a:extLst>
          </p:cNvPr>
          <p:cNvSpPr txBox="1"/>
          <p:nvPr/>
        </p:nvSpPr>
        <p:spPr>
          <a:xfrm>
            <a:off x="4104466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764F016E-EFA7-4784-A410-A4FB75CEE8EE}"/>
              </a:ext>
            </a:extLst>
          </p:cNvPr>
          <p:cNvSpPr txBox="1"/>
          <p:nvPr/>
        </p:nvSpPr>
        <p:spPr>
          <a:xfrm>
            <a:off x="7546168" y="340360"/>
            <a:ext cx="232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="" xmlns:a16="http://schemas.microsoft.com/office/drawing/2014/main" id="{972A8600-1890-47F8-A640-263A137EDE9E}"/>
              </a:ext>
            </a:extLst>
          </p:cNvPr>
          <p:cNvSpPr txBox="1"/>
          <p:nvPr/>
        </p:nvSpPr>
        <p:spPr>
          <a:xfrm>
            <a:off x="9871004" y="305922"/>
            <a:ext cx="19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6D33896-D7C2-4619-8CC5-B47FC50B995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6C58312-F4E0-45FA-8E35-377576804CC2}"/>
              </a:ext>
            </a:extLst>
          </p:cNvPr>
          <p:cNvSpPr/>
          <p:nvPr/>
        </p:nvSpPr>
        <p:spPr>
          <a:xfrm>
            <a:off x="9999407" y="767587"/>
            <a:ext cx="1608723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76BEB4E1-CBFC-4C4E-B356-795F6E509E11}"/>
              </a:ext>
            </a:extLst>
          </p:cNvPr>
          <p:cNvSpPr txBox="1"/>
          <p:nvPr/>
        </p:nvSpPr>
        <p:spPr>
          <a:xfrm>
            <a:off x="2318411" y="328125"/>
            <a:ext cx="15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14463EEA-F05B-4376-A3BD-9E01434C3292}"/>
              </a:ext>
            </a:extLst>
          </p:cNvPr>
          <p:cNvSpPr txBox="1"/>
          <p:nvPr/>
        </p:nvSpPr>
        <p:spPr>
          <a:xfrm>
            <a:off x="5649094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11C8C55-4969-42BE-A056-105FC86FE087}"/>
              </a:ext>
            </a:extLst>
          </p:cNvPr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40222A91-8C82-4160-B9E9-4450018BF42F}"/>
              </a:ext>
            </a:extLst>
          </p:cNvPr>
          <p:cNvSpPr txBox="1"/>
          <p:nvPr/>
        </p:nvSpPr>
        <p:spPr>
          <a:xfrm>
            <a:off x="4104466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2869BE59-F40B-40A8-A450-83D8C7A1458C}"/>
              </a:ext>
            </a:extLst>
          </p:cNvPr>
          <p:cNvSpPr txBox="1"/>
          <p:nvPr/>
        </p:nvSpPr>
        <p:spPr>
          <a:xfrm>
            <a:off x="7546168" y="340360"/>
            <a:ext cx="232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84529B89-91A5-4423-82C5-296B7A054631}"/>
              </a:ext>
            </a:extLst>
          </p:cNvPr>
          <p:cNvSpPr txBox="1"/>
          <p:nvPr/>
        </p:nvSpPr>
        <p:spPr>
          <a:xfrm>
            <a:off x="9871004" y="305922"/>
            <a:ext cx="198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125956E-01E8-4B2F-A781-7088C8E29E57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9983F05-9538-4FA2-9290-C04D8BA11A6D}"/>
              </a:ext>
            </a:extLst>
          </p:cNvPr>
          <p:cNvSpPr/>
          <p:nvPr/>
        </p:nvSpPr>
        <p:spPr>
          <a:xfrm>
            <a:off x="9999407" y="767587"/>
            <a:ext cx="1608723" cy="49161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F58E4B64-D2F7-4167-B1BB-314D718DAE9C}"/>
              </a:ext>
            </a:extLst>
          </p:cNvPr>
          <p:cNvSpPr txBox="1"/>
          <p:nvPr/>
        </p:nvSpPr>
        <p:spPr>
          <a:xfrm>
            <a:off x="2318411" y="328125"/>
            <a:ext cx="15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F589AEAA-091E-482F-A99F-B77C77C0A98E}"/>
              </a:ext>
            </a:extLst>
          </p:cNvPr>
          <p:cNvSpPr txBox="1"/>
          <p:nvPr/>
        </p:nvSpPr>
        <p:spPr>
          <a:xfrm>
            <a:off x="5649094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53A4780A-3AB5-4942-8D01-2C394B4F10E3}"/>
              </a:ext>
            </a:extLst>
          </p:cNvPr>
          <p:cNvSpPr txBox="1"/>
          <p:nvPr/>
        </p:nvSpPr>
        <p:spPr>
          <a:xfrm>
            <a:off x="668594" y="1553497"/>
            <a:ext cx="10884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fr-FR" sz="2800" b="1" dirty="0"/>
              <a:t> Difficultés rencontrées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Projet ambitieux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Estimation des charges de travail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Intégration Front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6609B406-1D92-40E3-9810-8BD6C902731A}"/>
              </a:ext>
            </a:extLst>
          </p:cNvPr>
          <p:cNvSpPr txBox="1"/>
          <p:nvPr/>
        </p:nvSpPr>
        <p:spPr>
          <a:xfrm>
            <a:off x="668593" y="3875223"/>
            <a:ext cx="10884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fr-FR" sz="2800" b="1" dirty="0"/>
              <a:t> Les plus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Communication, entraide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Organisation (réunions régulières)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Complémentarité des profils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/>
              <a:t>Montée en compétences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7EB25A7-E388-4FCA-B60B-A74BDCC62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ED13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5F17D84-F36E-4B32-B153-9744EE164F65}"/>
              </a:ext>
            </a:extLst>
          </p:cNvPr>
          <p:cNvSpPr/>
          <p:nvPr/>
        </p:nvSpPr>
        <p:spPr>
          <a:xfrm>
            <a:off x="0" y="3057832"/>
            <a:ext cx="12192000" cy="3539613"/>
          </a:xfrm>
          <a:prstGeom prst="rect">
            <a:avLst/>
          </a:prstGeom>
          <a:solidFill>
            <a:srgbClr val="FED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ED13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A7385BA-7208-45F6-B68C-602CCB76BF97}"/>
              </a:ext>
            </a:extLst>
          </p:cNvPr>
          <p:cNvSpPr/>
          <p:nvPr/>
        </p:nvSpPr>
        <p:spPr>
          <a:xfrm>
            <a:off x="1244550" y="1613533"/>
            <a:ext cx="470096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0" b="1" dirty="0">
                <a:solidFill>
                  <a:srgbClr val="FED136"/>
                </a:solidFill>
                <a:latin typeface="Montserrat"/>
              </a:rPr>
              <a:t>Merci !</a:t>
            </a:r>
            <a:endParaRPr lang="fr-FR" sz="12000" b="1" dirty="0">
              <a:solidFill>
                <a:srgbClr val="FED136"/>
              </a:solidFill>
              <a:latin typeface="Montserra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67F1C6D2-5529-4B8D-A474-09E6211A64FD}"/>
              </a:ext>
            </a:extLst>
          </p:cNvPr>
          <p:cNvSpPr txBox="1"/>
          <p:nvPr/>
        </p:nvSpPr>
        <p:spPr>
          <a:xfrm>
            <a:off x="1913143" y="4412139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212121"/>
                </a:solidFill>
                <a:latin typeface="Montserrat"/>
              </a:rPr>
              <a:t>Des questions? </a:t>
            </a:r>
            <a:r>
              <a:rPr lang="fr-FR" sz="4800" dirty="0">
                <a:solidFill>
                  <a:srgbClr val="212121"/>
                </a:solidFill>
                <a:latin typeface="Montserrat"/>
                <a:sym typeface="Wingdings" panose="05000000000000000000" pitchFamily="2" charset="2"/>
              </a:rPr>
              <a:t></a:t>
            </a:r>
            <a:endParaRPr lang="fr-FR" sz="4800" dirty="0">
              <a:solidFill>
                <a:srgbClr val="212121"/>
              </a:solidFill>
              <a:latin typeface="Montserra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83" y="6185387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53" name="Shape 81">
            <a:extLst>
              <a:ext uri="{FF2B5EF4-FFF2-40B4-BE49-F238E27FC236}">
                <a16:creationId xmlns="" xmlns:a16="http://schemas.microsoft.com/office/drawing/2014/main" id="{B20B4501-FD90-423A-8A9B-0EF40ED7E225}"/>
              </a:ext>
            </a:extLst>
          </p:cNvPr>
          <p:cNvSpPr txBox="1">
            <a:spLocks noGrp="1"/>
          </p:cNvSpPr>
          <p:nvPr/>
        </p:nvSpPr>
        <p:spPr>
          <a:xfrm>
            <a:off x="2648287" y="1108352"/>
            <a:ext cx="9061931" cy="5749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ct val="100000"/>
              <a:buFont typeface="Montserrat"/>
              <a:buNone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>
              <a:buNone/>
            </a:pPr>
            <a:r>
              <a:rPr lang="fr-FR" sz="2600" b="1" dirty="0"/>
              <a:t>Christopher GOUVEIA</a:t>
            </a:r>
          </a:p>
          <a:p>
            <a:pPr lvl="0">
              <a:buNone/>
            </a:pPr>
            <a:r>
              <a:rPr lang="fr-FR" sz="2600" dirty="0"/>
              <a:t>	</a:t>
            </a:r>
            <a:r>
              <a:rPr lang="fr-FR" sz="2600" dirty="0" err="1"/>
              <a:t>Bachelor</a:t>
            </a:r>
            <a:r>
              <a:rPr lang="fr-FR" sz="2600" dirty="0"/>
              <a:t> Business Management</a:t>
            </a:r>
          </a:p>
          <a:p>
            <a:pPr lvl="0">
              <a:buNone/>
            </a:pPr>
            <a:endParaRPr lang="fr-FR" sz="2600" dirty="0"/>
          </a:p>
          <a:p>
            <a:pPr lvl="0">
              <a:buNone/>
            </a:pPr>
            <a:r>
              <a:rPr lang="fr-FR" sz="2600" b="1" dirty="0"/>
              <a:t>Kévin LY</a:t>
            </a:r>
          </a:p>
          <a:p>
            <a:pPr lvl="0">
              <a:buNone/>
            </a:pPr>
            <a:r>
              <a:rPr lang="fr-FR" sz="2600" dirty="0"/>
              <a:t>	Master E-Business</a:t>
            </a:r>
          </a:p>
          <a:p>
            <a:pPr lvl="0">
              <a:buNone/>
            </a:pPr>
            <a:endParaRPr lang="fr-FR" sz="2600" dirty="0"/>
          </a:p>
          <a:p>
            <a:pPr lvl="0">
              <a:buNone/>
            </a:pPr>
            <a:r>
              <a:rPr lang="fr-FR" sz="2600" b="1" dirty="0"/>
              <a:t>Alexis MASSON</a:t>
            </a:r>
          </a:p>
          <a:p>
            <a:pPr lvl="0">
              <a:buNone/>
            </a:pPr>
            <a:r>
              <a:rPr lang="fr-FR" sz="2600" dirty="0"/>
              <a:t>	Licence Economie Ingénierie Financière</a:t>
            </a:r>
          </a:p>
          <a:p>
            <a:pPr lvl="0">
              <a:buNone/>
            </a:pPr>
            <a:endParaRPr lang="fr-FR" sz="2600" dirty="0"/>
          </a:p>
          <a:p>
            <a:pPr lvl="0">
              <a:buNone/>
            </a:pPr>
            <a:r>
              <a:rPr lang="fr-FR" sz="2600" b="1" dirty="0"/>
              <a:t>Guillaume NADRAULT </a:t>
            </a:r>
          </a:p>
          <a:p>
            <a:pPr lvl="0">
              <a:buNone/>
            </a:pPr>
            <a:r>
              <a:rPr lang="fr-FR" sz="2600" dirty="0"/>
              <a:t>	Master 2 Energétique</a:t>
            </a:r>
          </a:p>
          <a:p>
            <a:pPr lvl="0">
              <a:buNone/>
            </a:pPr>
            <a:endParaRPr lang="fr-FR" sz="2600" dirty="0"/>
          </a:p>
          <a:p>
            <a:pPr lvl="0">
              <a:buNone/>
            </a:pPr>
            <a:r>
              <a:rPr lang="fr-FR" sz="2600" b="1" dirty="0"/>
              <a:t>Brahima TRAORE</a:t>
            </a:r>
          </a:p>
          <a:p>
            <a:pPr lvl="0">
              <a:buNone/>
            </a:pPr>
            <a:r>
              <a:rPr lang="fr-FR" sz="2600" dirty="0"/>
              <a:t>	Master 1 Biologie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5859F3A5-EEEE-4EF8-AFD4-558546593A88}"/>
              </a:ext>
            </a:extLst>
          </p:cNvPr>
          <p:cNvSpPr txBox="1"/>
          <p:nvPr/>
        </p:nvSpPr>
        <p:spPr>
          <a:xfrm>
            <a:off x="5027645" y="136645"/>
            <a:ext cx="3310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ED136"/>
                </a:solidFill>
                <a:latin typeface="Montserrat"/>
              </a:rPr>
              <a:t>L’équipe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5B1F4271-674C-483C-A626-E9DC35CB6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7" t="7027" r="38297" b="39656"/>
          <a:stretch/>
        </p:blipFill>
        <p:spPr>
          <a:xfrm>
            <a:off x="1175592" y="1128313"/>
            <a:ext cx="1104418" cy="1104418"/>
          </a:xfrm>
          <a:prstGeom prst="flowChartConnector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BF3EBD8-55DF-44DD-A2D2-8524C6CDCE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592" y="3423995"/>
            <a:ext cx="1104418" cy="1104418"/>
          </a:xfrm>
          <a:prstGeom prst="flowChartConnector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39961F7D-7342-47DF-8803-DD46A379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2" y="2273184"/>
            <a:ext cx="1104418" cy="1104418"/>
          </a:xfrm>
          <a:prstGeom prst="flowChartConnector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0D599EF0-8002-4BA3-A3CC-3CCBDB871D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2" y="4559099"/>
            <a:ext cx="1104418" cy="1104418"/>
          </a:xfrm>
          <a:prstGeom prst="flowChartConnector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73D3E764-020B-4A17-990F-AE1FC0E571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92" y="5724228"/>
            <a:ext cx="1104418" cy="1104418"/>
          </a:xfrm>
          <a:prstGeom prst="flowChartConnector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5859F3A5-EEEE-4EF8-AFD4-558546593A88}"/>
              </a:ext>
            </a:extLst>
          </p:cNvPr>
          <p:cNvSpPr txBox="1"/>
          <p:nvPr/>
        </p:nvSpPr>
        <p:spPr>
          <a:xfrm>
            <a:off x="3044135" y="136645"/>
            <a:ext cx="8675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ED136"/>
                </a:solidFill>
                <a:latin typeface="Montserrat"/>
              </a:rPr>
              <a:t>Les étapes de la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0915DE13-B516-4220-891A-492E24040149}"/>
              </a:ext>
            </a:extLst>
          </p:cNvPr>
          <p:cNvSpPr txBox="1"/>
          <p:nvPr/>
        </p:nvSpPr>
        <p:spPr>
          <a:xfrm>
            <a:off x="1514168" y="1170061"/>
            <a:ext cx="1081548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3200" b="1" dirty="0">
                <a:solidFill>
                  <a:srgbClr val="212121"/>
                </a:solidFill>
                <a:latin typeface="Montserrat" panose="00000500000000000000" pitchFamily="2" charset="0"/>
              </a:rPr>
              <a:t>Contexte</a:t>
            </a: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endParaRPr lang="fr-FR" sz="3200" b="1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3200" b="1" dirty="0">
                <a:solidFill>
                  <a:srgbClr val="212121"/>
                </a:solidFill>
                <a:latin typeface="Montserrat" panose="00000500000000000000" pitchFamily="2" charset="0"/>
              </a:rPr>
              <a:t>Moyens utilisés</a:t>
            </a: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endParaRPr lang="fr-FR" sz="3200" b="1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3200" b="1" dirty="0">
                <a:solidFill>
                  <a:srgbClr val="212121"/>
                </a:solidFill>
                <a:latin typeface="Montserrat" panose="00000500000000000000" pitchFamily="2" charset="0"/>
              </a:rPr>
              <a:t>Méthodes de travail</a:t>
            </a: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endParaRPr lang="fr-FR" sz="3200" b="1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3200" b="1" dirty="0">
                <a:solidFill>
                  <a:srgbClr val="212121"/>
                </a:solidFill>
                <a:latin typeface="Montserrat" panose="00000500000000000000" pitchFamily="2" charset="0"/>
              </a:rPr>
              <a:t>Démonstration de notre application</a:t>
            </a: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endParaRPr lang="fr-FR" sz="3200" b="1" dirty="0">
              <a:solidFill>
                <a:srgbClr val="212121"/>
              </a:solidFill>
              <a:latin typeface="Montserrat" panose="00000500000000000000" pitchFamily="2" charset="0"/>
            </a:endParaRPr>
          </a:p>
          <a:p>
            <a:pPr marL="571500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3200" b="1" dirty="0">
                <a:solidFill>
                  <a:srgbClr val="212121"/>
                </a:solidFill>
                <a:latin typeface="Montserrat" panose="00000500000000000000" pitchFamily="2" charset="0"/>
              </a:rPr>
              <a:t>Conclusion</a:t>
            </a:r>
          </a:p>
          <a:p>
            <a:pPr marL="1028700" lvl="1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2800" dirty="0">
                <a:solidFill>
                  <a:srgbClr val="212121"/>
                </a:solidFill>
                <a:latin typeface="Montserrat" panose="00000500000000000000" pitchFamily="2" charset="0"/>
              </a:rPr>
              <a:t>Futures fonctionnalités</a:t>
            </a:r>
          </a:p>
          <a:p>
            <a:pPr marL="1028700" lvl="1" indent="-571500">
              <a:buClr>
                <a:srgbClr val="FFC000"/>
              </a:buClr>
              <a:buFont typeface="+mj-lt"/>
              <a:buAutoNum type="romanUcPeriod"/>
            </a:pPr>
            <a:r>
              <a:rPr lang="fr-FR" sz="2800" dirty="0">
                <a:solidFill>
                  <a:srgbClr val="212121"/>
                </a:solidFill>
                <a:latin typeface="Montserrat" panose="00000500000000000000" pitchFamily="2" charset="0"/>
              </a:rPr>
              <a:t>Que tirons-nous de cette expérience?</a:t>
            </a:r>
          </a:p>
          <a:p>
            <a:pPr marL="857250" lvl="1" indent="-400050">
              <a:buFont typeface="+mj-lt"/>
              <a:buAutoNum type="romanUcPeriod"/>
            </a:pPr>
            <a:endParaRPr lang="fr-FR" dirty="0"/>
          </a:p>
          <a:p>
            <a:pPr marL="857250" lvl="1" indent="-400050">
              <a:buFont typeface="+mj-lt"/>
              <a:buAutoNum type="romanUcPeriod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315744" y="4659466"/>
            <a:ext cx="7329728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20728" y="290005"/>
            <a:ext cx="16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83124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3729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36857" y="328125"/>
            <a:ext cx="221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504187" y="336701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5534" y="2415336"/>
            <a:ext cx="33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 Mars 2018 – 22 Mars 2018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8595333" y="4634117"/>
            <a:ext cx="321635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465559" y="4659466"/>
            <a:ext cx="819979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D122222-3017-4F9B-9E64-5A2AE14B1C35}"/>
              </a:ext>
            </a:extLst>
          </p:cNvPr>
          <p:cNvSpPr/>
          <p:nvPr/>
        </p:nvSpPr>
        <p:spPr>
          <a:xfrm>
            <a:off x="2338499" y="731242"/>
            <a:ext cx="1238651" cy="45777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8F823E-BE0E-4849-8366-BC67F40633A3}"/>
              </a:ext>
            </a:extLst>
          </p:cNvPr>
          <p:cNvSpPr/>
          <p:nvPr/>
        </p:nvSpPr>
        <p:spPr>
          <a:xfrm>
            <a:off x="552210" y="1319737"/>
            <a:ext cx="791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latin typeface="Montserrat" panose="00000500000000000000" pitchFamily="2" charset="0"/>
              </a:rPr>
              <a:t>Notre solution développée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BEDA1C5-02BD-4DA1-AAC0-BB63BAF68D40}"/>
              </a:ext>
            </a:extLst>
          </p:cNvPr>
          <p:cNvSpPr txBox="1"/>
          <p:nvPr/>
        </p:nvSpPr>
        <p:spPr>
          <a:xfrm>
            <a:off x="1728596" y="2784668"/>
            <a:ext cx="11123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Montserrat" panose="00000500000000000000" pitchFamily="2" charset="0"/>
              </a:rPr>
              <a:t>Economie de plus en plus numérisée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fr-FR" sz="2800" dirty="0">
              <a:latin typeface="Montserrat" panose="00000500000000000000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fr-FR" sz="2800" dirty="0">
              <a:latin typeface="Montserrat" panose="00000500000000000000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fr-FR" sz="2800" dirty="0">
              <a:latin typeface="Montserrat" panose="00000500000000000000" pitchFamily="2" charset="0"/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fr-FR" sz="2800" dirty="0">
                <a:latin typeface="Montserrat" panose="00000500000000000000" pitchFamily="2" charset="0"/>
              </a:rPr>
              <a:t>Popularité des jeux-vidéos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315744" y="4659466"/>
            <a:ext cx="7329728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20728" y="290005"/>
            <a:ext cx="16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83124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3729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36857" y="328125"/>
            <a:ext cx="221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504187" y="336701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5534" y="2415336"/>
            <a:ext cx="33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 Mars 2018 – 22 Mars 2018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8595333" y="4634117"/>
            <a:ext cx="321635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D122222-3017-4F9B-9E64-5A2AE14B1C35}"/>
              </a:ext>
            </a:extLst>
          </p:cNvPr>
          <p:cNvSpPr/>
          <p:nvPr/>
        </p:nvSpPr>
        <p:spPr>
          <a:xfrm>
            <a:off x="2338499" y="731242"/>
            <a:ext cx="1238651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8F823E-BE0E-4849-8366-BC67F40633A3}"/>
              </a:ext>
            </a:extLst>
          </p:cNvPr>
          <p:cNvSpPr/>
          <p:nvPr/>
        </p:nvSpPr>
        <p:spPr>
          <a:xfrm>
            <a:off x="552210" y="1319737"/>
            <a:ext cx="791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Montserrat" panose="00000500000000000000" pitchFamily="2" charset="0"/>
              </a:rPr>
              <a:t>Nos objectifs</a:t>
            </a:r>
            <a:endParaRPr lang="fr-FR" sz="3200" b="1" dirty="0"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C42D8803-8284-402A-B8A5-B5E1AC51E24B}"/>
              </a:ext>
            </a:extLst>
          </p:cNvPr>
          <p:cNvSpPr txBox="1"/>
          <p:nvPr/>
        </p:nvSpPr>
        <p:spPr>
          <a:xfrm>
            <a:off x="877954" y="2679915"/>
            <a:ext cx="2506634" cy="578882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Apprendre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E9BC6E30-E29C-41A6-B0CA-87F17CFE20CC}"/>
              </a:ext>
            </a:extLst>
          </p:cNvPr>
          <p:cNvSpPr txBox="1"/>
          <p:nvPr/>
        </p:nvSpPr>
        <p:spPr>
          <a:xfrm>
            <a:off x="2263805" y="4576296"/>
            <a:ext cx="2506634" cy="578882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S’exercer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28FF9376-3626-43AC-B065-F3C6BCFD2614}"/>
              </a:ext>
            </a:extLst>
          </p:cNvPr>
          <p:cNvSpPr txBox="1"/>
          <p:nvPr/>
        </p:nvSpPr>
        <p:spPr>
          <a:xfrm>
            <a:off x="5371757" y="2611608"/>
            <a:ext cx="2506634" cy="578882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S’amuser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12B8B11F-57C8-48CB-89F9-80C963A70E43}"/>
              </a:ext>
            </a:extLst>
          </p:cNvPr>
          <p:cNvSpPr txBox="1"/>
          <p:nvPr/>
        </p:nvSpPr>
        <p:spPr>
          <a:xfrm>
            <a:off x="7752313" y="4576296"/>
            <a:ext cx="2506634" cy="578882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Partager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20728" y="290005"/>
            <a:ext cx="16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83124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3729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36857" y="328125"/>
            <a:ext cx="221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504187" y="336701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D122222-3017-4F9B-9E64-5A2AE14B1C35}"/>
              </a:ext>
            </a:extLst>
          </p:cNvPr>
          <p:cNvSpPr/>
          <p:nvPr/>
        </p:nvSpPr>
        <p:spPr>
          <a:xfrm>
            <a:off x="2338499" y="731242"/>
            <a:ext cx="1238651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7C9EAECA-0F2D-4A5B-A715-63F5D1D76645}"/>
              </a:ext>
            </a:extLst>
          </p:cNvPr>
          <p:cNvSpPr txBox="1"/>
          <p:nvPr/>
        </p:nvSpPr>
        <p:spPr>
          <a:xfrm>
            <a:off x="4842683" y="1756930"/>
            <a:ext cx="2506634" cy="1055608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Partage de jeux vidéo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79679498-7C6E-41FE-9297-5E2297F0C5FE}"/>
              </a:ext>
            </a:extLst>
          </p:cNvPr>
          <p:cNvSpPr txBox="1"/>
          <p:nvPr/>
        </p:nvSpPr>
        <p:spPr>
          <a:xfrm>
            <a:off x="4664456" y="3740144"/>
            <a:ext cx="2863087" cy="1055608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Recueil d’avis et de conseils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E536AE2F-49C1-4E67-8EB4-6E1CF621EF16}"/>
              </a:ext>
            </a:extLst>
          </p:cNvPr>
          <p:cNvSpPr txBox="1"/>
          <p:nvPr/>
        </p:nvSpPr>
        <p:spPr>
          <a:xfrm>
            <a:off x="4664456" y="5723358"/>
            <a:ext cx="2863087" cy="1055608"/>
          </a:xfrm>
          <a:prstGeom prst="roundRect">
            <a:avLst/>
          </a:prstGeom>
          <a:solidFill>
            <a:srgbClr val="21212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ED136"/>
                </a:solidFill>
              </a:rPr>
              <a:t>Promotion de leurs univers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B46A1F5C-B206-4F45-BE81-996AB250822E}"/>
              </a:ext>
            </a:extLst>
          </p:cNvPr>
          <p:cNvCxnSpPr/>
          <p:nvPr/>
        </p:nvCxnSpPr>
        <p:spPr>
          <a:xfrm>
            <a:off x="6096000" y="2824414"/>
            <a:ext cx="0" cy="927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CCBB603D-3DF2-4E89-8C56-0755F34302F7}"/>
              </a:ext>
            </a:extLst>
          </p:cNvPr>
          <p:cNvCxnSpPr>
            <a:cxnSpLocks/>
          </p:cNvCxnSpPr>
          <p:nvPr/>
        </p:nvCxnSpPr>
        <p:spPr>
          <a:xfrm>
            <a:off x="6096000" y="4807628"/>
            <a:ext cx="0" cy="927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8F823E-BE0E-4849-8366-BC67F40633A3}"/>
              </a:ext>
            </a:extLst>
          </p:cNvPr>
          <p:cNvSpPr/>
          <p:nvPr/>
        </p:nvSpPr>
        <p:spPr>
          <a:xfrm>
            <a:off x="356267" y="1127837"/>
            <a:ext cx="791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Montserrat" panose="00000500000000000000" pitchFamily="2" charset="0"/>
              </a:rPr>
              <a:t>Les fonctionnalités</a:t>
            </a:r>
            <a:endParaRPr lang="fr-FR" sz="3200" b="1" dirty="0">
              <a:latin typeface="Montserrat" panose="000005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315744" y="4659466"/>
            <a:ext cx="7329728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60058" y="341618"/>
            <a:ext cx="167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26774" y="297347"/>
            <a:ext cx="142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63729" y="336700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036857" y="328125"/>
            <a:ext cx="221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504187" y="336701"/>
            <a:ext cx="16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45534" y="2415336"/>
            <a:ext cx="33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 Mars 2018 – 22 Mars 2018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8595333" y="4634117"/>
            <a:ext cx="321635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465559" y="4659466"/>
            <a:ext cx="819979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D122222-3017-4F9B-9E64-5A2AE14B1C35}"/>
              </a:ext>
            </a:extLst>
          </p:cNvPr>
          <p:cNvSpPr/>
          <p:nvPr/>
        </p:nvSpPr>
        <p:spPr>
          <a:xfrm>
            <a:off x="4109272" y="738642"/>
            <a:ext cx="1109933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03DB90-20F6-49F6-A807-7BB87731E4FF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="" xmlns:a16="http://schemas.microsoft.com/office/drawing/2014/main" id="{33A5DB0F-A766-452B-BB17-E7AF9E61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59462"/>
              </p:ext>
            </p:extLst>
          </p:nvPr>
        </p:nvGraphicFramePr>
        <p:xfrm>
          <a:off x="453887" y="1379436"/>
          <a:ext cx="11357802" cy="5011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78901">
                  <a:extLst>
                    <a:ext uri="{9D8B030D-6E8A-4147-A177-3AD203B41FA5}">
                      <a16:colId xmlns="" xmlns:a16="http://schemas.microsoft.com/office/drawing/2014/main" val="4134338242"/>
                    </a:ext>
                  </a:extLst>
                </a:gridCol>
                <a:gridCol w="5678901">
                  <a:extLst>
                    <a:ext uri="{9D8B030D-6E8A-4147-A177-3AD203B41FA5}">
                      <a16:colId xmlns="" xmlns:a16="http://schemas.microsoft.com/office/drawing/2014/main" val="1685179047"/>
                    </a:ext>
                  </a:extLst>
                </a:gridCol>
              </a:tblGrid>
              <a:tr h="1006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Équipe </a:t>
                      </a:r>
                      <a:r>
                        <a:rPr lang="fr-FR" sz="2800" b="1" i="0" kern="1200" dirty="0" err="1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Back-End</a:t>
                      </a:r>
                      <a:endParaRPr lang="fr-FR" sz="28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i="0" kern="1200" dirty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Équipe </a:t>
                      </a:r>
                      <a:r>
                        <a:rPr lang="fr-FR" sz="2800" b="1" i="0" kern="1200" dirty="0" err="1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Front-End</a:t>
                      </a:r>
                      <a:endParaRPr lang="fr-FR" sz="28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2696927"/>
                  </a:ext>
                </a:extLst>
              </a:tr>
              <a:tr h="40046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903903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F7F310DC-E691-407E-BE43-FEDD85ADD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7" t="7027" r="38297" b="39656"/>
          <a:stretch/>
        </p:blipFill>
        <p:spPr>
          <a:xfrm>
            <a:off x="6493640" y="2467242"/>
            <a:ext cx="1104418" cy="1104418"/>
          </a:xfrm>
          <a:prstGeom prst="flowChartConnector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B411883F-A8B8-4881-B0D9-D444990060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350" y="3807762"/>
            <a:ext cx="1104418" cy="1104418"/>
          </a:xfrm>
          <a:prstGeom prst="flowChartConnector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228802D1-F999-43FC-8EB9-9F95973D2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66" y="3809632"/>
            <a:ext cx="1104418" cy="1104418"/>
          </a:xfrm>
          <a:prstGeom prst="flowChartConnector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0C6B2D30-CCE2-4952-AC02-F486426DFF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0" y="2467242"/>
            <a:ext cx="1104418" cy="1104418"/>
          </a:xfrm>
          <a:prstGeom prst="flowChartConnector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5FD28280-8209-441A-A02B-653CDABAC3DF}"/>
              </a:ext>
            </a:extLst>
          </p:cNvPr>
          <p:cNvSpPr txBox="1"/>
          <p:nvPr/>
        </p:nvSpPr>
        <p:spPr>
          <a:xfrm>
            <a:off x="7836310" y="2566219"/>
            <a:ext cx="3716593" cy="100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="" xmlns:a16="http://schemas.microsoft.com/office/drawing/2014/main" id="{73D3E764-020B-4A17-990F-AE1FC0E571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3" y="5148282"/>
            <a:ext cx="1104418" cy="1104418"/>
          </a:xfrm>
          <a:prstGeom prst="flowChartConnector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44A2AA5D-D685-4B5C-AF80-6E9489C93A72}"/>
              </a:ext>
            </a:extLst>
          </p:cNvPr>
          <p:cNvSpPr txBox="1"/>
          <p:nvPr/>
        </p:nvSpPr>
        <p:spPr>
          <a:xfrm>
            <a:off x="2104103" y="2600002"/>
            <a:ext cx="3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Guillaume NADRAULT</a:t>
            </a:r>
          </a:p>
          <a:p>
            <a:r>
              <a:rPr lang="fr-FR" dirty="0"/>
              <a:t>    Référent Back / Développeur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A57F4464-D377-475C-A07B-93FE1BDE5A5F}"/>
              </a:ext>
            </a:extLst>
          </p:cNvPr>
          <p:cNvSpPr txBox="1"/>
          <p:nvPr/>
        </p:nvSpPr>
        <p:spPr>
          <a:xfrm>
            <a:off x="2104103" y="4039042"/>
            <a:ext cx="3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Alexis MASSON</a:t>
            </a:r>
          </a:p>
          <a:p>
            <a:r>
              <a:rPr lang="fr-FR" dirty="0"/>
              <a:t>    Développeur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74E2EEBE-7D00-44FF-AF0C-58097DB18E44}"/>
              </a:ext>
            </a:extLst>
          </p:cNvPr>
          <p:cNvSpPr txBox="1"/>
          <p:nvPr/>
        </p:nvSpPr>
        <p:spPr>
          <a:xfrm>
            <a:off x="2104103" y="5347022"/>
            <a:ext cx="3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Brahima TRAORE</a:t>
            </a:r>
          </a:p>
          <a:p>
            <a:r>
              <a:rPr lang="fr-FR" dirty="0"/>
              <a:t>    Développeur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DF0066A7-2C60-4F8E-AD01-EC6405E0D47B}"/>
              </a:ext>
            </a:extLst>
          </p:cNvPr>
          <p:cNvSpPr txBox="1"/>
          <p:nvPr/>
        </p:nvSpPr>
        <p:spPr>
          <a:xfrm>
            <a:off x="7775060" y="2640284"/>
            <a:ext cx="3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Christopher GOUVEIA</a:t>
            </a:r>
          </a:p>
          <a:p>
            <a:r>
              <a:rPr lang="fr-FR" dirty="0"/>
              <a:t>    Référent Front / Développeur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F811727E-5C1A-4522-A838-680D92BF3B1B}"/>
              </a:ext>
            </a:extLst>
          </p:cNvPr>
          <p:cNvSpPr txBox="1"/>
          <p:nvPr/>
        </p:nvSpPr>
        <p:spPr>
          <a:xfrm>
            <a:off x="7819511" y="4041181"/>
            <a:ext cx="38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Kévin LY</a:t>
            </a:r>
          </a:p>
          <a:p>
            <a:r>
              <a:rPr lang="fr-FR" dirty="0"/>
              <a:t>   Référent Design / Développeur 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à coins arrondis 27"/>
          <p:cNvSpPr/>
          <p:nvPr/>
        </p:nvSpPr>
        <p:spPr>
          <a:xfrm>
            <a:off x="315744" y="4659466"/>
            <a:ext cx="7329728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74300" y="1146293"/>
            <a:ext cx="660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ORGANISATION DU TRAVAIL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322968" y="1928434"/>
            <a:ext cx="3216356" cy="2632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5534" y="2415336"/>
            <a:ext cx="331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 Mars 2018 – 22 Mars 2018</a:t>
            </a:r>
          </a:p>
        </p:txBody>
      </p:sp>
      <p:pic>
        <p:nvPicPr>
          <p:cNvPr id="1026" name="Picture 2" descr="https://lh3.googleusercontent.com/3XeY18J2y7QzlUEbYtmmNxf6Xf0n7AQ3fJRWXxI-GLnb0Av65qZC8aBehC4XZwpkbxUWVwb7EjpkK_QyKI1Zosm5cw2GlhclGCWbbeGrhpGlGUTZwNvxw4THdNLlEn2uEhug-E9Wz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83" y="5390908"/>
            <a:ext cx="1849282" cy="5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ats4SGqnmUsN_8kejoQnVyVEmWLxyrKpilenstLvBOrSTZYbnYkUgnD4rROiLBuN-0VMvmdvLMRfiz0ehCuDe8NwMfl8FvE44nxwAQqVPUTbmowUnzn1ZPZHpJUM0NWfKQHwfVunDY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36" y="5278182"/>
            <a:ext cx="1849282" cy="91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wYJpooHKog8YDQQhSteNU68s1hngYvGIgEWNR1qPBww6PLhM_E1XnBu_TcTHzjsH41G_qQTbx_n-ysL4UG7CC0qMhBN71PqNPxxn6Kt_L8cafFYJk5ryFOsJYV3xFE8ZNrMIolWd2H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9" y="4659466"/>
            <a:ext cx="1644821" cy="113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49" y="5185782"/>
            <a:ext cx="1104793" cy="1104793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507055" y="2046004"/>
            <a:ext cx="284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 1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16939" y="2889408"/>
            <a:ext cx="3012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 et conception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Objectifs fonctionnels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 d’utilisation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Diagramme d’entités</a:t>
            </a: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430311" y="1928434"/>
            <a:ext cx="3216356" cy="2632537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424282" y="2415336"/>
            <a:ext cx="32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 Mars 2018 – 06 Avril 2018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14398" y="2046004"/>
            <a:ext cx="284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 2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459163" y="2889408"/>
            <a:ext cx="3216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Spécifications techniques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utilisées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Diagrammes de services et de déploiement</a:t>
            </a: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8595333" y="1896840"/>
            <a:ext cx="3216356" cy="2632537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589304" y="2383742"/>
            <a:ext cx="322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 Avril 2018 – 23 Avril 2018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8779420" y="2014410"/>
            <a:ext cx="284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LIVRABLE 3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8570642" y="2857814"/>
            <a:ext cx="343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Réalisation de la 1</a:t>
            </a:r>
            <a:r>
              <a:rPr lang="fr-FR" b="1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ère</a:t>
            </a:r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version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Développement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Tests unitaires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3564725" y="3244702"/>
            <a:ext cx="831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679402" y="3244702"/>
            <a:ext cx="890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/>
          <p:cNvSpPr/>
          <p:nvPr/>
        </p:nvSpPr>
        <p:spPr>
          <a:xfrm>
            <a:off x="8595333" y="4634117"/>
            <a:ext cx="321635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20" y="4727339"/>
            <a:ext cx="1866592" cy="50351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21" y="4643734"/>
            <a:ext cx="855133" cy="85513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212" y="5799388"/>
            <a:ext cx="1800454" cy="667368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99" y="5324074"/>
            <a:ext cx="1644494" cy="386456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923" y="5522534"/>
            <a:ext cx="726327" cy="72632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" y="5738178"/>
            <a:ext cx="800869" cy="800869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2465559" y="4659466"/>
            <a:ext cx="8199796" cy="2072142"/>
          </a:xfrm>
          <a:prstGeom prst="roundRect">
            <a:avLst>
              <a:gd name="adj" fmla="val 107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 panose="020B0500000000000000" pitchFamily="34" charset="0"/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88" y="4073333"/>
            <a:ext cx="3242912" cy="3242912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4652263" y="5211559"/>
            <a:ext cx="505284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- Démarche itérative et incrémentale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- Réunions </a:t>
            </a:r>
            <a:r>
              <a:rPr lang="fr-FR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quotidiennes 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(Daily </a:t>
            </a:r>
            <a:r>
              <a:rPr lang="fr-FR" sz="2000" dirty="0" err="1">
                <a:latin typeface="Roboto" panose="02000000000000000000" pitchFamily="2" charset="0"/>
                <a:ea typeface="Roboto" panose="02000000000000000000" pitchFamily="2" charset="0"/>
              </a:rPr>
              <a:t>Scrum</a:t>
            </a:r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1B1904A-4C55-43F9-9B48-BDF72892E314}"/>
              </a:ext>
            </a:extLst>
          </p:cNvPr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="" xmlns:a16="http://schemas.microsoft.com/office/drawing/2014/main" id="{C75C7A94-22EA-4199-817C-16C8912608C5}"/>
              </a:ext>
            </a:extLst>
          </p:cNvPr>
          <p:cNvSpPr txBox="1"/>
          <p:nvPr/>
        </p:nvSpPr>
        <p:spPr>
          <a:xfrm>
            <a:off x="2249583" y="328125"/>
            <a:ext cx="15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2806CDB3-4330-4856-B64B-848C43416443}"/>
              </a:ext>
            </a:extLst>
          </p:cNvPr>
          <p:cNvSpPr txBox="1"/>
          <p:nvPr/>
        </p:nvSpPr>
        <p:spPr>
          <a:xfrm>
            <a:off x="4124131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0F279714-6471-4423-9FC0-874974B6333D}"/>
              </a:ext>
            </a:extLst>
          </p:cNvPr>
          <p:cNvSpPr txBox="1"/>
          <p:nvPr/>
        </p:nvSpPr>
        <p:spPr>
          <a:xfrm>
            <a:off x="5793074" y="288021"/>
            <a:ext cx="185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5B87DFE5-73C9-43E8-AF07-2FACBBC938DA}"/>
              </a:ext>
            </a:extLst>
          </p:cNvPr>
          <p:cNvSpPr txBox="1"/>
          <p:nvPr/>
        </p:nvSpPr>
        <p:spPr>
          <a:xfrm>
            <a:off x="7948365" y="328125"/>
            <a:ext cx="233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58910432-9F54-4996-BDC9-D81A4538BA54}"/>
              </a:ext>
            </a:extLst>
          </p:cNvPr>
          <p:cNvSpPr txBox="1"/>
          <p:nvPr/>
        </p:nvSpPr>
        <p:spPr>
          <a:xfrm>
            <a:off x="10533684" y="336701"/>
            <a:ext cx="160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C27807E6-2F6C-4079-AAB8-20C4A6FA4722}"/>
              </a:ext>
            </a:extLst>
          </p:cNvPr>
          <p:cNvSpPr/>
          <p:nvPr/>
        </p:nvSpPr>
        <p:spPr>
          <a:xfrm>
            <a:off x="5900490" y="742558"/>
            <a:ext cx="1406306" cy="5254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380C8306-1AF0-4C06-9D3B-D231F730BC98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</p:spTree>
    <p:extLst>
      <p:ext uri="{BB962C8B-B14F-4D97-AF65-F5344CB8AC3E}">
        <p14:creationId xmlns:p14="http://schemas.microsoft.com/office/powerpoint/2010/main" val="39825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6" grpId="0" animBg="1"/>
      <p:bldP spid="18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50" grpId="0" animBg="1"/>
      <p:bldP spid="50" grpId="1" animBg="1"/>
      <p:bldP spid="43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à coins arrondis 23"/>
          <p:cNvSpPr/>
          <p:nvPr/>
        </p:nvSpPr>
        <p:spPr>
          <a:xfrm>
            <a:off x="6059138" y="3849750"/>
            <a:ext cx="2512104" cy="2633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9357933" y="3849750"/>
            <a:ext cx="2464619" cy="1358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0" y="134126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PROJET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365102" y="2278130"/>
            <a:ext cx="2457450" cy="13053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410959" y="2505465"/>
            <a:ext cx="236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 de données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059138" y="2278130"/>
            <a:ext cx="2457450" cy="130538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096000" y="2718282"/>
            <a:ext cx="236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Contrôleurs</a:t>
            </a:r>
          </a:p>
        </p:txBody>
      </p:sp>
      <p:pic>
        <p:nvPicPr>
          <p:cNvPr id="2052" name="Picture 4" descr="https://lh4.googleusercontent.com/JxVAlBEu3e3-V0tqauz-9kSqVHQUa3tGI17Dr_EW688tE74XURnbWwEhWihbSrYcbpw7n44WBoTgXICURgREFJSvDj1EO7dUwdVbNdo3z1dLTt1uf5sRFrkcJdH-mvzcKUtvfElJ6Z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02" y="5783624"/>
            <a:ext cx="978051" cy="53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à coins arrondis 24"/>
          <p:cNvSpPr/>
          <p:nvPr/>
        </p:nvSpPr>
        <p:spPr>
          <a:xfrm>
            <a:off x="2704902" y="2278130"/>
            <a:ext cx="2543123" cy="13053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55865" y="2670154"/>
            <a:ext cx="24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Présentation</a:t>
            </a:r>
            <a:endParaRPr lang="fr-FR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59" name="Connecteur droit avec flèche 2058"/>
          <p:cNvCxnSpPr>
            <a:stCxn id="25" idx="3"/>
            <a:endCxn id="19" idx="1"/>
          </p:cNvCxnSpPr>
          <p:nvPr/>
        </p:nvCxnSpPr>
        <p:spPr>
          <a:xfrm>
            <a:off x="5248025" y="2930824"/>
            <a:ext cx="81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avec flèche 2069"/>
          <p:cNvCxnSpPr>
            <a:stCxn id="19" idx="3"/>
            <a:endCxn id="2" idx="1"/>
          </p:cNvCxnSpPr>
          <p:nvPr/>
        </p:nvCxnSpPr>
        <p:spPr>
          <a:xfrm>
            <a:off x="8516588" y="2930824"/>
            <a:ext cx="84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droit avec flèche 2071"/>
          <p:cNvCxnSpPr/>
          <p:nvPr/>
        </p:nvCxnSpPr>
        <p:spPr>
          <a:xfrm flipH="1">
            <a:off x="8516588" y="3314700"/>
            <a:ext cx="84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eur droit avec flèche 2073"/>
          <p:cNvCxnSpPr/>
          <p:nvPr/>
        </p:nvCxnSpPr>
        <p:spPr>
          <a:xfrm flipH="1">
            <a:off x="5238704" y="3336462"/>
            <a:ext cx="82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droit avec flèche 2075"/>
          <p:cNvCxnSpPr/>
          <p:nvPr/>
        </p:nvCxnSpPr>
        <p:spPr>
          <a:xfrm flipH="1">
            <a:off x="2099733" y="3314700"/>
            <a:ext cx="78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600" y="4030887"/>
            <a:ext cx="1699283" cy="87463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28" y="5056922"/>
            <a:ext cx="1897124" cy="616565"/>
          </a:xfrm>
          <a:prstGeom prst="rect">
            <a:avLst/>
          </a:prstGeom>
        </p:spPr>
      </p:pic>
      <p:cxnSp>
        <p:nvCxnSpPr>
          <p:cNvPr id="54" name="Connecteur droit avec flèche 53"/>
          <p:cNvCxnSpPr/>
          <p:nvPr/>
        </p:nvCxnSpPr>
        <p:spPr>
          <a:xfrm>
            <a:off x="2066925" y="2920963"/>
            <a:ext cx="63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93595" y="2266055"/>
            <a:ext cx="23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FRONT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087744" y="2285457"/>
            <a:ext cx="236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44" y="5707337"/>
            <a:ext cx="1413405" cy="70670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0" y="2048127"/>
            <a:ext cx="1801623" cy="1801623"/>
          </a:xfrm>
          <a:prstGeom prst="flowChartConnector">
            <a:avLst/>
          </a:prstGeom>
        </p:spPr>
      </p:pic>
      <p:sp>
        <p:nvSpPr>
          <p:cNvPr id="61" name="Rectangle à coins arrondis 60"/>
          <p:cNvSpPr/>
          <p:nvPr/>
        </p:nvSpPr>
        <p:spPr>
          <a:xfrm>
            <a:off x="2714338" y="3849750"/>
            <a:ext cx="2512104" cy="2633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506" y="3909758"/>
            <a:ext cx="1055768" cy="105576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29" y="4983284"/>
            <a:ext cx="930574" cy="93057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02" y="5208556"/>
            <a:ext cx="543761" cy="543761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47" y="5976588"/>
            <a:ext cx="1464733" cy="394013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39" y="3882551"/>
            <a:ext cx="1701754" cy="1041255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5281749" y="2964366"/>
            <a:ext cx="73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8579379" y="2957405"/>
            <a:ext cx="73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8B34759A-A4BC-45E3-9B55-E1F0C6BDCDAD}"/>
              </a:ext>
            </a:extLst>
          </p:cNvPr>
          <p:cNvSpPr/>
          <p:nvPr/>
        </p:nvSpPr>
        <p:spPr>
          <a:xfrm>
            <a:off x="0" y="0"/>
            <a:ext cx="12192000" cy="1042737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7AF53C0B-B396-4869-A867-5346F63F6F16}"/>
              </a:ext>
            </a:extLst>
          </p:cNvPr>
          <p:cNvSpPr txBox="1"/>
          <p:nvPr/>
        </p:nvSpPr>
        <p:spPr>
          <a:xfrm>
            <a:off x="2249583" y="328125"/>
            <a:ext cx="153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Contexte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="" xmlns:a16="http://schemas.microsoft.com/office/drawing/2014/main" id="{068AFD14-495B-4D63-AC66-CA729FC9CD6A}"/>
              </a:ext>
            </a:extLst>
          </p:cNvPr>
          <p:cNvSpPr txBox="1"/>
          <p:nvPr/>
        </p:nvSpPr>
        <p:spPr>
          <a:xfrm>
            <a:off x="4124131" y="336702"/>
            <a:ext cx="1174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Moyens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="" xmlns:a16="http://schemas.microsoft.com/office/drawing/2014/main" id="{818D1B49-5C92-42DF-BD71-9A16B55ACCA2}"/>
              </a:ext>
            </a:extLst>
          </p:cNvPr>
          <p:cNvSpPr txBox="1"/>
          <p:nvPr/>
        </p:nvSpPr>
        <p:spPr>
          <a:xfrm>
            <a:off x="5793074" y="288021"/>
            <a:ext cx="185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Méthodes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="" xmlns:a16="http://schemas.microsoft.com/office/drawing/2014/main" id="{7C3F36AE-98CE-49F6-A833-2552CA936286}"/>
              </a:ext>
            </a:extLst>
          </p:cNvPr>
          <p:cNvSpPr txBox="1"/>
          <p:nvPr/>
        </p:nvSpPr>
        <p:spPr>
          <a:xfrm>
            <a:off x="7948365" y="328125"/>
            <a:ext cx="233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Démonstration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="" xmlns:a16="http://schemas.microsoft.com/office/drawing/2014/main" id="{07ED0F68-26A6-46DD-99EE-6CF798029208}"/>
              </a:ext>
            </a:extLst>
          </p:cNvPr>
          <p:cNvSpPr txBox="1"/>
          <p:nvPr/>
        </p:nvSpPr>
        <p:spPr>
          <a:xfrm>
            <a:off x="10533684" y="336701"/>
            <a:ext cx="160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ED136"/>
                </a:solidFill>
                <a:latin typeface="Montserrat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A93DAB2-D9C6-472D-828F-80401EF87482}"/>
              </a:ext>
            </a:extLst>
          </p:cNvPr>
          <p:cNvSpPr/>
          <p:nvPr/>
        </p:nvSpPr>
        <p:spPr>
          <a:xfrm>
            <a:off x="5900490" y="742558"/>
            <a:ext cx="1406306" cy="45719"/>
          </a:xfrm>
          <a:prstGeom prst="rect">
            <a:avLst/>
          </a:prstGeom>
          <a:solidFill>
            <a:srgbClr val="FED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8EE059C9-E430-4176-9238-48254178A080}"/>
              </a:ext>
            </a:extLst>
          </p:cNvPr>
          <p:cNvSpPr/>
          <p:nvPr/>
        </p:nvSpPr>
        <p:spPr>
          <a:xfrm>
            <a:off x="453888" y="33670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rgbClr val="FED136"/>
                </a:solidFill>
                <a:latin typeface="Kaushan Script" panose="03060602040705080205" pitchFamily="66" charset="0"/>
              </a:rPr>
              <a:t>Gaming Lab</a:t>
            </a: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96" y="6365173"/>
            <a:ext cx="1301605" cy="3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" grpId="0" animBg="1"/>
      <p:bldP spid="18" grpId="0"/>
      <p:bldP spid="19" grpId="0" animBg="1"/>
      <p:bldP spid="20" grpId="0"/>
      <p:bldP spid="25" grpId="0" animBg="1"/>
      <p:bldP spid="26" grpId="0"/>
      <p:bldP spid="50" grpId="0"/>
      <p:bldP spid="51" grpId="0"/>
      <p:bldP spid="61" grpId="0" animBg="1"/>
      <p:bldP spid="68" grpId="0"/>
      <p:bldP spid="6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325</Words>
  <Application>Microsoft Office PowerPoint</Application>
  <PresentationFormat>Grand écran</PresentationFormat>
  <Paragraphs>168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Kaushan Script</vt:lpstr>
      <vt:lpstr>Montserrat</vt:lpstr>
      <vt:lpstr>Roboto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</dc:creator>
  <cp:lastModifiedBy>Guillaume Nadrault</cp:lastModifiedBy>
  <cp:revision>174</cp:revision>
  <dcterms:created xsi:type="dcterms:W3CDTF">2018-02-22T18:51:10Z</dcterms:created>
  <dcterms:modified xsi:type="dcterms:W3CDTF">2018-04-23T12:12:51Z</dcterms:modified>
</cp:coreProperties>
</file>