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446" r:id="rId4"/>
    <p:sldId id="463" r:id="rId5"/>
    <p:sldId id="448" r:id="rId6"/>
    <p:sldId id="435" r:id="rId7"/>
    <p:sldId id="261" r:id="rId8"/>
    <p:sldId id="461" r:id="rId9"/>
    <p:sldId id="459" r:id="rId10"/>
    <p:sldId id="464" r:id="rId11"/>
    <p:sldId id="264" r:id="rId12"/>
    <p:sldId id="437" r:id="rId13"/>
    <p:sldId id="436" r:id="rId14"/>
    <p:sldId id="454" r:id="rId15"/>
    <p:sldId id="452" r:id="rId16"/>
    <p:sldId id="453" r:id="rId17"/>
    <p:sldId id="271" r:id="rId18"/>
    <p:sldId id="272" r:id="rId19"/>
    <p:sldId id="265" r:id="rId20"/>
    <p:sldId id="441" r:id="rId21"/>
    <p:sldId id="442" r:id="rId22"/>
    <p:sldId id="445" r:id="rId23"/>
    <p:sldId id="443" r:id="rId24"/>
    <p:sldId id="450" r:id="rId25"/>
    <p:sldId id="465" r:id="rId26"/>
    <p:sldId id="462" r:id="rId27"/>
    <p:sldId id="438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322"/>
    <a:srgbClr val="10181E"/>
    <a:srgbClr val="91B0C5"/>
    <a:srgbClr val="19262F"/>
    <a:srgbClr val="414142"/>
    <a:srgbClr val="617787"/>
    <a:srgbClr val="546775"/>
    <a:srgbClr val="456A83"/>
    <a:srgbClr val="517C99"/>
    <a:srgbClr val="4E7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91773" autoAdjust="0"/>
  </p:normalViewPr>
  <p:slideViewPr>
    <p:cSldViewPr snapToGrid="0">
      <p:cViewPr>
        <p:scale>
          <a:sx n="60" d="100"/>
          <a:sy n="60" d="100"/>
        </p:scale>
        <p:origin x="36" y="10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03037B-ED7F-4559-8FCD-A0EBCD7E44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33D306-0D31-4710-9C63-BE246E29AE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C71EB-C1D1-499B-B0DD-F38C386F4EAA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26A4C8-4F31-4960-B7AC-BCD5CA5D1A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BA4314-267B-4B9A-AFAD-421C7B1B8F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8A0AC-5AE5-4131-AB0C-E9717E06AD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91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22AC-22B9-4FB2-A6DA-3665137E288F}" type="datetimeFigureOut">
              <a:rPr lang="fr-FR" smtClean="0"/>
              <a:t>08/11/2020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10ED8-E311-4BD0-84EC-DA4ED90500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3412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0843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0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67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94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5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90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441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87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782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5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59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151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10ED8-E311-4BD0-84EC-DA4ED905006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86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BF793-76BF-493C-A561-217A4B3D6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028F7-A198-4311-A5FB-73FC948D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489C50-97C6-4604-BDDE-C936DD75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A840-BBDD-4E3F-B5E2-AAE0F040BD60}" type="datetime1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8E0D4-5A0E-44E3-9054-4AAA6A04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F4E6AC-7DB6-4491-8189-90FC419C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96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8D69E-CD99-4924-8F8B-E18DDB2F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26F524-C224-48AF-9B01-FF5040CC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43046-B46A-446A-865C-54C20C1F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8CD-5573-4A7E-BBC7-955A3AD3B7AB}" type="datetime1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643BF-09E1-4DCC-9880-2667ACA2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DAB5E-CFA4-46C0-9BB9-FD824BF4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1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2117404-A5D3-46D3-8C5C-C951A112F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87B69D-68E8-45CB-8CE2-5E5D3D8EF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81170-E30E-42C3-8F8A-01DE8734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A2DD-FB59-466C-AE84-7ABD56D23481}" type="datetime1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EADA1B-F48A-4D62-9B37-30A62CB4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8AE43-A8E8-4CAB-857F-5175CF80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42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F4900-6928-4DC5-B3D4-A6D94BA9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6D02CF-6D43-4B4A-A913-0B38D5C8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B7D04F-340D-4EE5-AB38-3724C654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3074-22A3-412C-B158-260923D78B0B}" type="datetime1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EEFA3-DA26-4F69-A2D3-FD39DB9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761E8-19AD-4BBB-8113-EDD9BA72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43543-013F-493B-8664-D42BAFCC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7235C2-D9EF-4765-9A5C-1A226382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48C99-7DC4-4463-A72D-D4D62AE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787FA-A41D-4925-A1FA-2B73210CD8CE}" type="datetime1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546EF-F0F1-45EA-9EC9-0752AC63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C1F00-7A90-4408-82F7-D4803A11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25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899FB-409A-475E-A72D-3A29502B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5D714-0B78-4F8E-8E7D-CEADDE285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DE4200-A071-4813-92C0-B08CFD471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C66825-7A08-445E-8014-2B62A5CC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D425-94E4-437B-9624-BE9A2A7E63A2}" type="datetime1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F01473-D221-40BB-844E-F6D4B2E2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4DD8E1-7FA4-4355-A9E7-6F511F56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07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208E7-6410-43B2-89C6-CFE476FA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5D5A30-4D3C-43CA-BC61-8D1B9681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B29E8F-0C1C-4935-ACD4-485FC5750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554B8E-732A-425E-A100-EFB60FF66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214A4B-0909-4417-BDA2-9715BD570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2325A5-C5AD-4513-B7E8-E6EA3428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64D4-050F-4FCD-A0D8-EEED4C8297DF}" type="datetime1">
              <a:rPr lang="fr-FR" smtClean="0"/>
              <a:t>08/11/2020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32E35C-D03E-486E-AE0A-59AC3E1D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F306C9-E353-42E1-A549-D79A07D5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12134-3F91-45B7-ACC7-7E8C9B2D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95F05-E896-4FEA-A1E7-040D9E06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DD71-5790-4A8A-BD26-AAFA91C7737E}" type="datetime1">
              <a:rPr lang="fr-FR" smtClean="0"/>
              <a:t>08/11/2020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20CDFF-903E-4AC7-85FF-540FCE07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0B94EE-6659-4E8C-9CC3-E6D1F084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4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7E21E8-20FD-4AAF-9138-70D27E6CA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33A2-131B-4CED-8B5B-C4F024941AC8}" type="datetime1">
              <a:rPr lang="fr-FR" smtClean="0"/>
              <a:t>08/11/2020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06CAA9-9C2A-4123-B46E-252ABBF0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46946B-1DEB-445C-90E3-7D8D7D2B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0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B66F-0181-4F50-A50B-A6C1A510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CD9C27-EA5F-44EC-B21D-1D80B609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9B7612-26CC-4EED-AD17-E6F81EA0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137D6-DCBC-4020-A95A-48062A97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2EE-1EE3-4DBF-B56C-8BAF1343442A}" type="datetime1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A64562-5DAC-4132-85E3-4C0737C3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B93F89-4ACD-4B18-BB90-BE313A81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A12EA3-8F57-4210-B047-D70E61371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6E7E20-CFD2-4D71-BD1D-88055E6D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3DD7E0-0118-47C6-AB65-184E39E3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EFACE5-C251-4BB5-96AA-E025EA7A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69AE-9C52-490F-B741-55D385EA3071}" type="datetime1">
              <a:rPr lang="fr-FR" smtClean="0"/>
              <a:t>08/11/2020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DB4666-F8BF-4F39-B32D-D5686FAE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B4E08C-47EB-4148-BB14-C9348F82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E70782-B12D-4A23-8655-2592D829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510774-AB3C-4084-BBE4-2B52383A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667FC2-2A43-436C-9406-05728E3D8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8869-7813-4017-8622-7B54BD6C85CE}" type="datetime1">
              <a:rPr lang="fr-FR" smtClean="0"/>
              <a:t>08/11/2020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58BB8F-11DE-44AB-B5DB-AB7F434F5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16C75E-ED1C-4122-A4C4-3AB83828C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C5A7-DE05-41CC-BFDC-AF420C94D2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13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E134B5-32B6-4808-9AC7-F3403921CF52}"/>
              </a:ext>
            </a:extLst>
          </p:cNvPr>
          <p:cNvSpPr/>
          <p:nvPr/>
        </p:nvSpPr>
        <p:spPr>
          <a:xfrm>
            <a:off x="-1" y="16393"/>
            <a:ext cx="12192000" cy="6857999"/>
          </a:xfrm>
          <a:prstGeom prst="rect">
            <a:avLst/>
          </a:prstGeom>
          <a:solidFill>
            <a:srgbClr val="7EA3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 : avec coins rognés en diagonale 20">
            <a:extLst>
              <a:ext uri="{FF2B5EF4-FFF2-40B4-BE49-F238E27FC236}">
                <a16:creationId xmlns:a16="http://schemas.microsoft.com/office/drawing/2014/main" id="{20A48682-EEEC-43E9-806E-83AAD4E9C8CB}"/>
              </a:ext>
            </a:extLst>
          </p:cNvPr>
          <p:cNvSpPr/>
          <p:nvPr/>
        </p:nvSpPr>
        <p:spPr>
          <a:xfrm>
            <a:off x="-419102" y="988680"/>
            <a:ext cx="13058775" cy="2461619"/>
          </a:xfrm>
          <a:prstGeom prst="snip2DiagRect">
            <a:avLst/>
          </a:prstGeom>
          <a:solidFill>
            <a:srgbClr val="10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BD123DD-845A-42BE-AFEA-9C9A32EBAD1C}"/>
              </a:ext>
            </a:extLst>
          </p:cNvPr>
          <p:cNvSpPr txBox="1"/>
          <p:nvPr/>
        </p:nvSpPr>
        <p:spPr>
          <a:xfrm>
            <a:off x="500062" y="1434659"/>
            <a:ext cx="11191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 Multi-UAV Data Collection for IoT Networks with Time Deadlines</a:t>
            </a:r>
            <a:endParaRPr lang="fr-FR" sz="48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D4681A4-C496-429C-8FA7-70509680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82" y="111569"/>
            <a:ext cx="1499235" cy="59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302B7D-3B3A-4627-921C-CBBC3C7E0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4" y="6315684"/>
            <a:ext cx="1524979" cy="48211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36DB89C-96BC-41F8-8D80-3F267C5CBB3B}"/>
              </a:ext>
            </a:extLst>
          </p:cNvPr>
          <p:cNvSpPr txBox="1"/>
          <p:nvPr/>
        </p:nvSpPr>
        <p:spPr>
          <a:xfrm>
            <a:off x="8055570" y="6261284"/>
            <a:ext cx="3440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0" i="0" dirty="0" err="1">
                <a:solidFill>
                  <a:srgbClr val="414142"/>
                </a:solidFill>
                <a:effectLst/>
                <a:latin typeface="Franklin Gothic Heavy" panose="020B0903020102020204" pitchFamily="34" charset="0"/>
              </a:rPr>
              <a:t>December</a:t>
            </a:r>
            <a:r>
              <a:rPr lang="fr-FR" sz="2400" b="0" i="0" dirty="0">
                <a:solidFill>
                  <a:srgbClr val="414142"/>
                </a:solidFill>
                <a:effectLst/>
                <a:latin typeface="Franklin Gothic Heavy" panose="020B0903020102020204" pitchFamily="34" charset="0"/>
              </a:rPr>
              <a:t> 9, 2020</a:t>
            </a:r>
            <a:endParaRPr lang="en-US" sz="2400" dirty="0">
              <a:solidFill>
                <a:srgbClr val="414142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E8299E-B436-4562-8244-720A84ECAB2E}"/>
              </a:ext>
            </a:extLst>
          </p:cNvPr>
          <p:cNvSpPr/>
          <p:nvPr/>
        </p:nvSpPr>
        <p:spPr>
          <a:xfrm>
            <a:off x="-1" y="3445393"/>
            <a:ext cx="12192000" cy="144000"/>
          </a:xfrm>
          <a:prstGeom prst="rect">
            <a:avLst/>
          </a:prstGeom>
          <a:solidFill>
            <a:srgbClr val="45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3E9A9-C890-40FB-BAA3-9FE137AB7FC6}"/>
              </a:ext>
            </a:extLst>
          </p:cNvPr>
          <p:cNvSpPr/>
          <p:nvPr/>
        </p:nvSpPr>
        <p:spPr>
          <a:xfrm>
            <a:off x="-1" y="881916"/>
            <a:ext cx="12192000" cy="144000"/>
          </a:xfrm>
          <a:prstGeom prst="rect">
            <a:avLst/>
          </a:prstGeom>
          <a:solidFill>
            <a:srgbClr val="456A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C9B5972-45DE-4BA4-BBE4-A99E6694B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8" y="-25921"/>
            <a:ext cx="2562225" cy="85061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E0420B5-9977-4C98-B779-5E445915DF64}"/>
              </a:ext>
            </a:extLst>
          </p:cNvPr>
          <p:cNvSpPr txBox="1"/>
          <p:nvPr/>
        </p:nvSpPr>
        <p:spPr>
          <a:xfrm>
            <a:off x="1078112" y="3951097"/>
            <a:ext cx="6884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Oussama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Ghdiri</a:t>
            </a:r>
            <a:r>
              <a:rPr lang="en-US" sz="2000" dirty="0">
                <a:solidFill>
                  <a:srgbClr val="10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Esprit School of engineering – Tunisia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Wael Jaafar</a:t>
            </a:r>
            <a:r>
              <a:rPr lang="en-US" sz="2000" dirty="0">
                <a:solidFill>
                  <a:srgbClr val="10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Carleton University – Canada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Safwan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Alfattani</a:t>
            </a:r>
            <a:r>
              <a:rPr lang="en-US" sz="2000" dirty="0">
                <a:solidFill>
                  <a:srgbClr val="10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University of Ottawa – Canada</a:t>
            </a:r>
          </a:p>
          <a:p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Jihene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Ben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Abderrazak</a:t>
            </a:r>
            <a:r>
              <a:rPr lang="en-US" sz="2000" dirty="0">
                <a:solidFill>
                  <a:srgbClr val="10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Esprit School of engineering – Tunisia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Halim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Yanikomeroglu</a:t>
            </a:r>
            <a:r>
              <a:rPr lang="en-US" sz="2000" dirty="0">
                <a:solidFill>
                  <a:srgbClr val="1018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Carleton University – Canada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C797616B-FB28-42AF-A45C-FBBA3E9154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8"/>
          <a:stretch/>
        </p:blipFill>
        <p:spPr>
          <a:xfrm>
            <a:off x="9139236" y="42775"/>
            <a:ext cx="1185682" cy="680363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926411E4-61F1-4BC8-8B39-09AB906444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62"/>
          <a:stretch/>
        </p:blipFill>
        <p:spPr>
          <a:xfrm>
            <a:off x="10192611" y="188950"/>
            <a:ext cx="1185682" cy="3025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93C854-0C7F-4E76-9E8D-A57660E85EC2}"/>
              </a:ext>
            </a:extLst>
          </p:cNvPr>
          <p:cNvSpPr/>
          <p:nvPr/>
        </p:nvSpPr>
        <p:spPr>
          <a:xfrm>
            <a:off x="696000" y="6166156"/>
            <a:ext cx="10800000" cy="36000"/>
          </a:xfrm>
          <a:prstGeom prst="rect">
            <a:avLst/>
          </a:prstGeom>
          <a:solidFill>
            <a:srgbClr val="10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5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10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8F5F8D-95FD-48A2-BDA0-E7973BA123AA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1| Related Works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2|PROBLEM FORMULATION     3|PROPOSED SOLUTION     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4FB5A-EDC7-41A1-B1F7-5F213E287C31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0B925A-C53B-4680-A24B-ECFE1CC50D4E}"/>
              </a:ext>
            </a:extLst>
          </p:cNvPr>
          <p:cNvSpPr txBox="1"/>
          <p:nvPr/>
        </p:nvSpPr>
        <p:spPr>
          <a:xfrm>
            <a:off x="1363980" y="1572246"/>
            <a:ext cx="9464040" cy="428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  <a:cs typeface="Arial" panose="020B0604020202020204" pitchFamily="34" charset="0"/>
              </a:rPr>
              <a:t>Our Solution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UAVs </a:t>
            </a:r>
          </a:p>
          <a:p>
            <a:pPr lvl="1">
              <a:lnSpc>
                <a:spcPct val="200000"/>
              </a:lnSpc>
            </a:pP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IoT network</a:t>
            </a:r>
          </a:p>
          <a:p>
            <a:pPr lvl="1">
              <a:lnSpc>
                <a:spcPct val="200000"/>
              </a:lnSpc>
            </a:pP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deployed UAVs</a:t>
            </a:r>
          </a:p>
          <a:p>
            <a:pPr lvl="1">
              <a:lnSpc>
                <a:spcPct val="200000"/>
              </a:lnSpc>
            </a:pP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UAVs’ trajectories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total energy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DF77517-437B-4C30-8562-187F01BDA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7" y="1981046"/>
            <a:ext cx="1345353" cy="134535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BE98B07-553A-4672-99C0-5F0F539AE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1" y="1981047"/>
            <a:ext cx="1345353" cy="13453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6F09D0-7ACD-4549-943D-3B2AE8243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77" y="3715525"/>
            <a:ext cx="1696017" cy="16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ACDAE0-B181-465A-BE91-DD1FF8AB1D14}"/>
              </a:ext>
            </a:extLst>
          </p:cNvPr>
          <p:cNvSpPr txBox="1"/>
          <p:nvPr/>
        </p:nvSpPr>
        <p:spPr>
          <a:xfrm>
            <a:off x="1323474" y="3017165"/>
            <a:ext cx="945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PROBLEM FORMULATION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6D433F-40CF-4289-974B-08A40514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9" y="5791958"/>
            <a:ext cx="2594340" cy="820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4C8FF-61B4-42FF-8390-994E016EE247}"/>
              </a:ext>
            </a:extLst>
          </p:cNvPr>
          <p:cNvSpPr/>
          <p:nvPr/>
        </p:nvSpPr>
        <p:spPr>
          <a:xfrm>
            <a:off x="1416000" y="4517180"/>
            <a:ext cx="93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C7FB89-7675-4D3F-B0C1-2B11BE8A873C}"/>
              </a:ext>
            </a:extLst>
          </p:cNvPr>
          <p:cNvSpPr/>
          <p:nvPr/>
        </p:nvSpPr>
        <p:spPr>
          <a:xfrm>
            <a:off x="5646000" y="1801261"/>
            <a:ext cx="900000" cy="900000"/>
          </a:xfrm>
          <a:prstGeom prst="ellipse">
            <a:avLst/>
          </a:prstGeom>
          <a:solidFill>
            <a:srgbClr val="F7B3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A366F-9941-4968-BAFD-18DBE5CF5B05}"/>
              </a:ext>
            </a:extLst>
          </p:cNvPr>
          <p:cNvSpPr/>
          <p:nvPr/>
        </p:nvSpPr>
        <p:spPr>
          <a:xfrm>
            <a:off x="1416001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F92FC-D49A-4110-BF05-09EF9C33D270}"/>
              </a:ext>
            </a:extLst>
          </p:cNvPr>
          <p:cNvSpPr/>
          <p:nvPr/>
        </p:nvSpPr>
        <p:spPr>
          <a:xfrm>
            <a:off x="6815999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0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12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9262F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7B5B67-05EB-4138-927E-4C6991BD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41" y="2601668"/>
            <a:ext cx="5933025" cy="32961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2BDCD11-A2B7-4387-9EAA-E898791A8B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86"/>
          <a:stretch/>
        </p:blipFill>
        <p:spPr>
          <a:xfrm>
            <a:off x="1644652" y="1296076"/>
            <a:ext cx="6376969" cy="85970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563FABD-3000-404D-A317-BF98215EEE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2" b="64924"/>
          <a:stretch/>
        </p:blipFill>
        <p:spPr>
          <a:xfrm>
            <a:off x="1644652" y="2312167"/>
            <a:ext cx="6376969" cy="28127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42E74E3-0B1D-45E1-8AC9-2952F004C2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2" b="52549"/>
          <a:stretch/>
        </p:blipFill>
        <p:spPr>
          <a:xfrm>
            <a:off x="1644652" y="3072076"/>
            <a:ext cx="6376969" cy="307778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390A162-2EDF-4164-96EE-A46555662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5" b="26456"/>
          <a:stretch/>
        </p:blipFill>
        <p:spPr>
          <a:xfrm>
            <a:off x="1644652" y="3602267"/>
            <a:ext cx="6376969" cy="77724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81DAD56-32BA-4A35-B718-34132F58D3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18" b="13178"/>
          <a:stretch/>
        </p:blipFill>
        <p:spPr>
          <a:xfrm>
            <a:off x="1644650" y="4513280"/>
            <a:ext cx="6376969" cy="49065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0662105F-ACCD-4A36-82A4-75D61F900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t="6632" r="58938" b="40048"/>
          <a:stretch/>
        </p:blipFill>
        <p:spPr>
          <a:xfrm>
            <a:off x="2990861" y="3539492"/>
            <a:ext cx="3002480" cy="243877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A5BF9447-ABE4-4832-B124-3DF72A2730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t="7871" r="28375" b="62824"/>
          <a:stretch/>
        </p:blipFill>
        <p:spPr>
          <a:xfrm>
            <a:off x="2387114" y="5088622"/>
            <a:ext cx="4892040" cy="139961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581BB578-463C-4D29-9564-0FDBBF1E531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" t="2830" r="47694" b="24740"/>
          <a:stretch/>
        </p:blipFill>
        <p:spPr>
          <a:xfrm>
            <a:off x="2106959" y="2452806"/>
            <a:ext cx="4493270" cy="371543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3F2C74F-E10C-4487-AC2E-7AB4D073D2EC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DE26C5-0119-4700-A20B-41A58C4227D8}"/>
              </a:ext>
            </a:extLst>
          </p:cNvPr>
          <p:cNvSpPr txBox="1"/>
          <p:nvPr/>
        </p:nvSpPr>
        <p:spPr>
          <a:xfrm>
            <a:off x="8300802" y="1479367"/>
            <a:ext cx="3453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 the total consumed energy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D753D8C-A7F4-4C19-BA4E-0B88143838E2}"/>
              </a:ext>
            </a:extLst>
          </p:cNvPr>
          <p:cNvSpPr txBox="1"/>
          <p:nvPr/>
        </p:nvSpPr>
        <p:spPr>
          <a:xfrm>
            <a:off x="8300803" y="2161215"/>
            <a:ext cx="34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a successful communication between SN and CH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17C834-77B9-4F7C-9BBD-94E908818C05}"/>
              </a:ext>
            </a:extLst>
          </p:cNvPr>
          <p:cNvSpPr txBox="1"/>
          <p:nvPr/>
        </p:nvSpPr>
        <p:spPr>
          <a:xfrm>
            <a:off x="8300802" y="2930404"/>
            <a:ext cx="34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 that enough energy is available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1E5315-9135-4017-99DF-316FA4B8A5C5}"/>
              </a:ext>
            </a:extLst>
          </p:cNvPr>
          <p:cNvSpPr txBox="1"/>
          <p:nvPr/>
        </p:nvSpPr>
        <p:spPr>
          <a:xfrm>
            <a:off x="8300802" y="3704504"/>
            <a:ext cx="34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Satisfy that UAV collects data from CHs before deadlines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40D5D3-D741-4319-A7A5-B21921A23F71}"/>
              </a:ext>
            </a:extLst>
          </p:cNvPr>
          <p:cNvSpPr txBox="1"/>
          <p:nvPr/>
        </p:nvSpPr>
        <p:spPr>
          <a:xfrm>
            <a:off x="8303096" y="4471785"/>
            <a:ext cx="3450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no collisions occurs between UAVs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F1EF1CF-8682-40FA-A0AD-56EC7BC52B9F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2|PROBLEM FORMULATION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3|PROPOSED SOLUTION     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45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ACDAE0-B181-465A-BE91-DD1FF8AB1D14}"/>
              </a:ext>
            </a:extLst>
          </p:cNvPr>
          <p:cNvSpPr txBox="1"/>
          <p:nvPr/>
        </p:nvSpPr>
        <p:spPr>
          <a:xfrm>
            <a:off x="1416000" y="3017165"/>
            <a:ext cx="93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PROPOSED SOLUTION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6D433F-40CF-4289-974B-08A40514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9" y="5791958"/>
            <a:ext cx="2594340" cy="820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4C8FF-61B4-42FF-8390-994E016EE247}"/>
              </a:ext>
            </a:extLst>
          </p:cNvPr>
          <p:cNvSpPr/>
          <p:nvPr/>
        </p:nvSpPr>
        <p:spPr>
          <a:xfrm>
            <a:off x="1416000" y="4517180"/>
            <a:ext cx="93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C7FB89-7675-4D3F-B0C1-2B11BE8A873C}"/>
              </a:ext>
            </a:extLst>
          </p:cNvPr>
          <p:cNvSpPr/>
          <p:nvPr/>
        </p:nvSpPr>
        <p:spPr>
          <a:xfrm>
            <a:off x="5646000" y="1801261"/>
            <a:ext cx="900000" cy="900000"/>
          </a:xfrm>
          <a:prstGeom prst="ellipse">
            <a:avLst/>
          </a:prstGeom>
          <a:solidFill>
            <a:srgbClr val="F7B3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Britannic Bold" panose="020B0903060703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A366F-9941-4968-BAFD-18DBE5CF5B05}"/>
              </a:ext>
            </a:extLst>
          </p:cNvPr>
          <p:cNvSpPr/>
          <p:nvPr/>
        </p:nvSpPr>
        <p:spPr>
          <a:xfrm>
            <a:off x="1416001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7B32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F92FC-D49A-4110-BF05-09EF9C33D270}"/>
              </a:ext>
            </a:extLst>
          </p:cNvPr>
          <p:cNvSpPr/>
          <p:nvPr/>
        </p:nvSpPr>
        <p:spPr>
          <a:xfrm>
            <a:off x="6815999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22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14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2CEB7F-BF1A-4BB0-8B4A-3A8C83C842A8}"/>
              </a:ext>
            </a:extLst>
          </p:cNvPr>
          <p:cNvSpPr txBox="1"/>
          <p:nvPr/>
        </p:nvSpPr>
        <p:spPr>
          <a:xfrm>
            <a:off x="1363979" y="1735177"/>
            <a:ext cx="9464039" cy="344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(P1) is complicated to be directly solved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(P1) can be divided to two subproblems</a:t>
            </a:r>
          </a:p>
          <a:p>
            <a:pPr lvl="1">
              <a:lnSpc>
                <a:spcPct val="250000"/>
              </a:lnSpc>
            </a:pPr>
            <a:r>
              <a:rPr lang="en-US" sz="32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Sensors clustering and CHs placement</a:t>
            </a:r>
          </a:p>
          <a:p>
            <a:pPr lvl="1">
              <a:lnSpc>
                <a:spcPct val="250000"/>
              </a:lnSpc>
            </a:pPr>
            <a:r>
              <a:rPr lang="en-US" sz="32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UAVs trajectory planning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60975-0711-47B4-90D1-95FAEF6F8283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7564E8-AA33-4CF9-AA53-78A6FB974F13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3|PROPOSED SOLUTION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9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15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2CEB7F-BF1A-4BB0-8B4A-3A8C83C842A8}"/>
              </a:ext>
            </a:extLst>
          </p:cNvPr>
          <p:cNvSpPr txBox="1"/>
          <p:nvPr/>
        </p:nvSpPr>
        <p:spPr>
          <a:xfrm>
            <a:off x="1363981" y="1514533"/>
            <a:ext cx="5924060" cy="410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IoT </a:t>
            </a:r>
            <a:r>
              <a:rPr lang="fr-FR" sz="4000" dirty="0" err="1">
                <a:solidFill>
                  <a:srgbClr val="F7B322"/>
                </a:solidFill>
                <a:latin typeface="Berlin Sans FB Demi" panose="020E0802020502020306" pitchFamily="34" charset="0"/>
              </a:rPr>
              <a:t>Sensors</a:t>
            </a: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 Clustering</a:t>
            </a:r>
          </a:p>
          <a:p>
            <a:pPr lvl="1">
              <a:lnSpc>
                <a:spcPct val="150000"/>
              </a:lnSpc>
            </a:pP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age of information (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CHs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CHs closer to dock station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60975-0711-47B4-90D1-95FAEF6F8283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67BB56-A93B-4405-BADC-19444F5175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b="5500"/>
          <a:stretch/>
        </p:blipFill>
        <p:spPr>
          <a:xfrm>
            <a:off x="6976637" y="1717035"/>
            <a:ext cx="4327632" cy="43126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B2F8FB-6AB4-4C77-9FFC-4DF9AD2C86F9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3|PROPOSED SOLUTION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27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16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2CEB7F-BF1A-4BB0-8B4A-3A8C83C842A8}"/>
              </a:ext>
            </a:extLst>
          </p:cNvPr>
          <p:cNvSpPr txBox="1"/>
          <p:nvPr/>
        </p:nvSpPr>
        <p:spPr>
          <a:xfrm>
            <a:off x="1203158" y="1514533"/>
            <a:ext cx="6015789" cy="457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IoT </a:t>
            </a:r>
            <a:r>
              <a:rPr lang="fr-FR" sz="4000" dirty="0" err="1">
                <a:solidFill>
                  <a:srgbClr val="F7B322"/>
                </a:solidFill>
                <a:latin typeface="Berlin Sans FB Demi" panose="020E0802020502020306" pitchFamily="34" charset="0"/>
              </a:rPr>
              <a:t>Sensors</a:t>
            </a: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 Clustering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fr-F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Centroid</a:t>
            </a:r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fr-F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fr-F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(Proposed) Customize K-means (Algo. 1)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Clustering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Cluster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60975-0711-47B4-90D1-95FAEF6F8283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BC6C751-5CE3-46DE-9729-F6C9C9E2C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b="5500"/>
          <a:stretch/>
        </p:blipFill>
        <p:spPr>
          <a:xfrm>
            <a:off x="7440855" y="1647671"/>
            <a:ext cx="4327632" cy="43126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A2287F7-8A47-4CA3-B004-71854EBCDB2B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3|PROPOSED SOLUTION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9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17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2CEB7F-BF1A-4BB0-8B4A-3A8C83C842A8}"/>
              </a:ext>
            </a:extLst>
          </p:cNvPr>
          <p:cNvSpPr txBox="1"/>
          <p:nvPr/>
        </p:nvSpPr>
        <p:spPr>
          <a:xfrm>
            <a:off x="1363980" y="1514533"/>
            <a:ext cx="10049691" cy="342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Multi-UAV </a:t>
            </a:r>
            <a:r>
              <a:rPr lang="fr-FR" sz="4000" dirty="0" err="1">
                <a:solidFill>
                  <a:srgbClr val="F7B322"/>
                </a:solidFill>
                <a:latin typeface="Berlin Sans FB Demi" panose="020E0802020502020306" pitchFamily="34" charset="0"/>
              </a:rPr>
              <a:t>Trajectory</a:t>
            </a: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 Planning</a:t>
            </a:r>
          </a:p>
          <a:p>
            <a:pPr lvl="1">
              <a:lnSpc>
                <a:spcPct val="200000"/>
              </a:lnSpc>
            </a:pP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Graph-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Shortest path</a:t>
            </a:r>
          </a:p>
          <a:p>
            <a:pPr lvl="1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Routing Problem with Time 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BC7F0E-CA30-4548-8F77-9B602628DECB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tsp_animation">
            <a:extLst>
              <a:ext uri="{FF2B5EF4-FFF2-40B4-BE49-F238E27FC236}">
                <a16:creationId xmlns:a16="http://schemas.microsoft.com/office/drawing/2014/main" id="{A9337D0A-2D9F-4822-BD29-2882AFC604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D52FAE7E-7CB4-4A2C-87AD-BE6024207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53" y="2713256"/>
            <a:ext cx="3350399" cy="328155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3EA6491-5030-4976-B0FE-9BB9C9B52028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3|PROPOSED SOLUTION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07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18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2CEB7F-BF1A-4BB0-8B4A-3A8C83C842A8}"/>
              </a:ext>
            </a:extLst>
          </p:cNvPr>
          <p:cNvSpPr txBox="1"/>
          <p:nvPr/>
        </p:nvSpPr>
        <p:spPr>
          <a:xfrm>
            <a:off x="1363980" y="1514533"/>
            <a:ext cx="10049691" cy="416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Multi-UAV </a:t>
            </a:r>
            <a:r>
              <a:rPr lang="fr-FR" sz="4000" dirty="0" err="1">
                <a:solidFill>
                  <a:srgbClr val="F7B322"/>
                </a:solidFill>
                <a:latin typeface="Berlin Sans FB Demi" panose="020E0802020502020306" pitchFamily="34" charset="0"/>
              </a:rPr>
              <a:t>Trajectory</a:t>
            </a:r>
            <a:r>
              <a:rPr lang="fr-FR" sz="4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 Planning</a:t>
            </a:r>
          </a:p>
          <a:p>
            <a:pPr lvl="1">
              <a:lnSpc>
                <a:spcPct val="200000"/>
              </a:lnSpc>
            </a:pP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metaheuristics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local search</a:t>
            </a:r>
          </a:p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annealing</a:t>
            </a:r>
          </a:p>
          <a:p>
            <a:pPr lvl="2"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 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3492B-67E6-407B-A3A6-8273453D9BAD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234C05F-226B-40C0-9300-41CE8AC06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53" y="2713256"/>
            <a:ext cx="3350399" cy="328155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FECCC07-8DA4-44A7-A1D1-19FEF79C6FC3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3|PROPOSED SOLUTION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11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ACDAE0-B181-465A-BE91-DD1FF8AB1D14}"/>
              </a:ext>
            </a:extLst>
          </p:cNvPr>
          <p:cNvSpPr txBox="1"/>
          <p:nvPr/>
        </p:nvSpPr>
        <p:spPr>
          <a:xfrm>
            <a:off x="1416000" y="3013501"/>
            <a:ext cx="954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6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RESULTS AND DISCUSSION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6D433F-40CF-4289-974B-08A40514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9" y="5791958"/>
            <a:ext cx="2594340" cy="820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4C8FF-61B4-42FF-8390-994E016EE247}"/>
              </a:ext>
            </a:extLst>
          </p:cNvPr>
          <p:cNvSpPr/>
          <p:nvPr/>
        </p:nvSpPr>
        <p:spPr>
          <a:xfrm>
            <a:off x="1416000" y="4517180"/>
            <a:ext cx="93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C7FB89-7675-4D3F-B0C1-2B11BE8A873C}"/>
              </a:ext>
            </a:extLst>
          </p:cNvPr>
          <p:cNvSpPr/>
          <p:nvPr/>
        </p:nvSpPr>
        <p:spPr>
          <a:xfrm>
            <a:off x="5646000" y="1801261"/>
            <a:ext cx="900000" cy="900000"/>
          </a:xfrm>
          <a:prstGeom prst="ellipse">
            <a:avLst/>
          </a:prstGeom>
          <a:solidFill>
            <a:srgbClr val="F7B3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Britannic Bold" panose="020B090306070302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A366F-9941-4968-BAFD-18DBE5CF5B05}"/>
              </a:ext>
            </a:extLst>
          </p:cNvPr>
          <p:cNvSpPr/>
          <p:nvPr/>
        </p:nvSpPr>
        <p:spPr>
          <a:xfrm>
            <a:off x="1416001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F92FC-D49A-4110-BF05-09EF9C33D270}"/>
              </a:ext>
            </a:extLst>
          </p:cNvPr>
          <p:cNvSpPr/>
          <p:nvPr/>
        </p:nvSpPr>
        <p:spPr>
          <a:xfrm>
            <a:off x="6815999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00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ACDAE0-B181-465A-BE91-DD1FF8AB1D14}"/>
              </a:ext>
            </a:extLst>
          </p:cNvPr>
          <p:cNvSpPr txBox="1"/>
          <p:nvPr/>
        </p:nvSpPr>
        <p:spPr>
          <a:xfrm>
            <a:off x="1416000" y="3017165"/>
            <a:ext cx="935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INTRODUCTION</a:t>
            </a:r>
            <a:endParaRPr lang="fr-FR" sz="5400" b="1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6D433F-40CF-4289-974B-08A40514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9" y="5791958"/>
            <a:ext cx="2594340" cy="820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4C8FF-61B4-42FF-8390-994E016EE247}"/>
              </a:ext>
            </a:extLst>
          </p:cNvPr>
          <p:cNvSpPr/>
          <p:nvPr/>
        </p:nvSpPr>
        <p:spPr>
          <a:xfrm>
            <a:off x="1416000" y="4517180"/>
            <a:ext cx="93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A366F-9941-4968-BAFD-18DBE5CF5B05}"/>
              </a:ext>
            </a:extLst>
          </p:cNvPr>
          <p:cNvSpPr/>
          <p:nvPr/>
        </p:nvSpPr>
        <p:spPr>
          <a:xfrm>
            <a:off x="1416001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F92FC-D49A-4110-BF05-09EF9C33D270}"/>
              </a:ext>
            </a:extLst>
          </p:cNvPr>
          <p:cNvSpPr/>
          <p:nvPr/>
        </p:nvSpPr>
        <p:spPr>
          <a:xfrm>
            <a:off x="5376001" y="2169032"/>
            <a:ext cx="5399998" cy="179116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53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20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403E0-74DA-4118-8268-C72A559670B8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75B72B6D-CF81-40EB-BE8D-2FBA7EF08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763526"/>
              </p:ext>
            </p:extLst>
          </p:nvPr>
        </p:nvGraphicFramePr>
        <p:xfrm>
          <a:off x="1955999" y="2128583"/>
          <a:ext cx="511492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Acrobat Document" r:id="rId3" imgW="5114792" imgH="4000204" progId="AcroExch.Document.DC">
                  <p:embed/>
                </p:oleObj>
              </mc:Choice>
              <mc:Fallback>
                <p:oleObj name="Acrobat Document" r:id="rId3" imgW="5114792" imgH="400020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999" y="2128583"/>
                        <a:ext cx="5114925" cy="40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EBFCDAD6-43AB-4771-A53A-9C81713BAE2E}"/>
              </a:ext>
            </a:extLst>
          </p:cNvPr>
          <p:cNvSpPr txBox="1"/>
          <p:nvPr/>
        </p:nvSpPr>
        <p:spPr>
          <a:xfrm>
            <a:off x="1278111" y="1199707"/>
            <a:ext cx="10049691" cy="61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Required number of CHs for different </a:t>
            </a:r>
            <a:r>
              <a:rPr lang="en-US" sz="2000" dirty="0" err="1">
                <a:solidFill>
                  <a:srgbClr val="F7B322"/>
                </a:solidFill>
                <a:latin typeface="Berlin Sans FB Demi" panose="020E0802020502020306" pitchFamily="34" charset="0"/>
              </a:rPr>
              <a:t>d</a:t>
            </a:r>
            <a:r>
              <a:rPr lang="en-US" sz="2000" baseline="-18000" dirty="0" err="1">
                <a:solidFill>
                  <a:srgbClr val="F7B322"/>
                </a:solidFill>
                <a:latin typeface="Berlin Sans FB Demi" panose="020E0802020502020306" pitchFamily="34" charset="0"/>
              </a:rPr>
              <a:t>th</a:t>
            </a:r>
            <a:endParaRPr lang="fr-FR" sz="2000" baseline="-18000" dirty="0">
              <a:solidFill>
                <a:srgbClr val="F7B32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813B92-2986-449B-9DE9-049D36BF308C}"/>
              </a:ext>
            </a:extLst>
          </p:cNvPr>
          <p:cNvSpPr txBox="1"/>
          <p:nvPr/>
        </p:nvSpPr>
        <p:spPr>
          <a:xfrm>
            <a:off x="7297947" y="2793881"/>
            <a:ext cx="44857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omparing the performance of clustering algorithms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Higher number of 		CHs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Algo. 1 provides the best clustering performance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B3D697-D056-4CE0-8A5A-4172D41FBAC6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3|PROPOSED SOLUTION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4|RESULTS AND DISCUSSION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5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21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403E0-74DA-4118-8268-C72A559670B8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FCDAD6-43AB-4771-A53A-9C81713BAE2E}"/>
              </a:ext>
            </a:extLst>
          </p:cNvPr>
          <p:cNvSpPr txBox="1"/>
          <p:nvPr/>
        </p:nvSpPr>
        <p:spPr>
          <a:xfrm>
            <a:off x="1278111" y="1199707"/>
            <a:ext cx="10049691" cy="61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CHs placement and UAVs trajectories</a:t>
            </a:r>
            <a:endParaRPr lang="fr-FR" sz="2000" baseline="-18000" dirty="0">
              <a:solidFill>
                <a:srgbClr val="F7B32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B7F7472B-FA8B-4E02-9D04-21CB7E31A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191930"/>
              </p:ext>
            </p:extLst>
          </p:nvPr>
        </p:nvGraphicFramePr>
        <p:xfrm>
          <a:off x="1955999" y="1933321"/>
          <a:ext cx="5065903" cy="401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Acrobat Document" r:id="rId3" imgW="5533715" imgH="4390897" progId="AcroExch.Document.DC">
                  <p:embed/>
                </p:oleObj>
              </mc:Choice>
              <mc:Fallback>
                <p:oleObj name="Acrobat Document" r:id="rId3" imgW="5533715" imgH="4390897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999" y="1933321"/>
                        <a:ext cx="5065903" cy="4019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2760FA01-DEE5-4F54-B244-CD399F17099D}"/>
              </a:ext>
            </a:extLst>
          </p:cNvPr>
          <p:cNvSpPr txBox="1"/>
          <p:nvPr/>
        </p:nvSpPr>
        <p:spPr>
          <a:xfrm>
            <a:off x="7297947" y="2793881"/>
            <a:ext cx="4485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UAVs trajectories</a:t>
            </a:r>
            <a:endParaRPr lang="en-US" sz="24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 SNs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 clusters and CHs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D2B7FD-618E-4BCB-921C-FA1A9F0E1BD5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3|PROPOSED SOLUTION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4|RESULTS AND DISCUSSION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00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22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403E0-74DA-4118-8268-C72A559670B8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FCDAD6-43AB-4771-A53A-9C81713BAE2E}"/>
              </a:ext>
            </a:extLst>
          </p:cNvPr>
          <p:cNvSpPr txBox="1"/>
          <p:nvPr/>
        </p:nvSpPr>
        <p:spPr>
          <a:xfrm>
            <a:off x="1278111" y="1199707"/>
            <a:ext cx="10049691" cy="61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Consumed Energy for different deadlines</a:t>
            </a:r>
            <a:endParaRPr lang="fr-FR" sz="2000" baseline="-18000" dirty="0">
              <a:solidFill>
                <a:srgbClr val="F7B32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CB2259DA-9C85-4558-B4FE-DE2B797C8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98121"/>
              </p:ext>
            </p:extLst>
          </p:nvPr>
        </p:nvGraphicFramePr>
        <p:xfrm>
          <a:off x="1363980" y="1940344"/>
          <a:ext cx="4385165" cy="324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4" name="Acrobat Document" r:id="rId3" imgW="5581561" imgH="4133455" progId="AcroExch.Document.DC">
                  <p:embed/>
                </p:oleObj>
              </mc:Choice>
              <mc:Fallback>
                <p:oleObj name="Acrobat Document" r:id="rId3" imgW="5581561" imgH="413345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980" y="1940344"/>
                        <a:ext cx="4385165" cy="3247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 13">
            <a:extLst>
              <a:ext uri="{FF2B5EF4-FFF2-40B4-BE49-F238E27FC236}">
                <a16:creationId xmlns:a16="http://schemas.microsoft.com/office/drawing/2014/main" id="{CA7AEFAF-9B7B-463E-8B18-E41C4F8D2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72510"/>
              </p:ext>
            </p:extLst>
          </p:nvPr>
        </p:nvGraphicFramePr>
        <p:xfrm>
          <a:off x="6691915" y="1940344"/>
          <a:ext cx="4136105" cy="3247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5" name="Acrobat Document" r:id="rId5" imgW="5409846" imgH="4248051" progId="AcroExch.Document.DC">
                  <p:embed/>
                </p:oleObj>
              </mc:Choice>
              <mc:Fallback>
                <p:oleObj name="Acrobat Document" r:id="rId5" imgW="5409846" imgH="4248051" progId="AcroExch.Document.DC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E1391739-9B41-4FAA-BEC4-8029E3C5AE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1915" y="1940344"/>
                        <a:ext cx="4136105" cy="3247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438CA95-CE88-4429-AE3E-A1812415909C}"/>
              </a:ext>
            </a:extLst>
          </p:cNvPr>
          <p:cNvSpPr txBox="1"/>
          <p:nvPr/>
        </p:nvSpPr>
        <p:spPr>
          <a:xfrm>
            <a:off x="1363981" y="5426242"/>
            <a:ext cx="438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deadline for all CHs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90C321-F9FD-46F4-A4DE-16B3E0E91CAC}"/>
              </a:ext>
            </a:extLst>
          </p:cNvPr>
          <p:cNvSpPr txBox="1"/>
          <p:nvPr/>
        </p:nvSpPr>
        <p:spPr>
          <a:xfrm>
            <a:off x="6651805" y="5426242"/>
            <a:ext cx="4385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data within a range consumes less energy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DABCAD-97AD-44D5-A05D-2895A1737044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3|PROPOSED SOLUTION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4|RESULTS AND DISCUSSION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63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23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403E0-74DA-4118-8268-C72A559670B8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FCDAD6-43AB-4771-A53A-9C81713BAE2E}"/>
              </a:ext>
            </a:extLst>
          </p:cNvPr>
          <p:cNvSpPr txBox="1"/>
          <p:nvPr/>
        </p:nvSpPr>
        <p:spPr>
          <a:xfrm>
            <a:off x="1278111" y="1199707"/>
            <a:ext cx="10049691" cy="61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rgbClr val="F7B322"/>
                </a:solidFill>
                <a:latin typeface="Berlin Sans FB Demi" panose="020E0802020502020306" pitchFamily="34" charset="0"/>
              </a:rPr>
              <a:t>Consumed Energy for different battery capacities</a:t>
            </a:r>
            <a:endParaRPr lang="fr-FR" sz="2000" baseline="-18000" dirty="0">
              <a:solidFill>
                <a:srgbClr val="F7B32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209CAA8E-E5B7-443D-96A1-04615C9F7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551136"/>
              </p:ext>
            </p:extLst>
          </p:nvPr>
        </p:nvGraphicFramePr>
        <p:xfrm>
          <a:off x="1871372" y="2089654"/>
          <a:ext cx="4224628" cy="308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Acrobat Document" r:id="rId3" imgW="5686292" imgH="4152643" progId="AcroExch.Document.DC">
                  <p:embed/>
                </p:oleObj>
              </mc:Choice>
              <mc:Fallback>
                <p:oleObj name="Acrobat Document" r:id="rId3" imgW="5686292" imgH="4152643" progId="AcroExch.Document.DC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209CAA8E-E5B7-443D-96A1-04615C9F7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1372" y="2089654"/>
                        <a:ext cx="4224628" cy="3085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 9">
            <a:extLst>
              <a:ext uri="{FF2B5EF4-FFF2-40B4-BE49-F238E27FC236}">
                <a16:creationId xmlns:a16="http://schemas.microsoft.com/office/drawing/2014/main" id="{28D525FF-4E9B-4F0C-9691-A85F6AF20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686219"/>
              </p:ext>
            </p:extLst>
          </p:nvPr>
        </p:nvGraphicFramePr>
        <p:xfrm>
          <a:off x="6723002" y="2033285"/>
          <a:ext cx="4145461" cy="3085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1" name="Acrobat Document" r:id="rId5" imgW="5381138" imgH="4028986" progId="AcroExch.Document.DC">
                  <p:embed/>
                </p:oleObj>
              </mc:Choice>
              <mc:Fallback>
                <p:oleObj name="Acrobat Document" r:id="rId5" imgW="5381138" imgH="4028986" progId="AcroExch.Document.DC">
                  <p:embed/>
                  <p:pic>
                    <p:nvPicPr>
                      <p:cNvPr id="10" name="Objet 9">
                        <a:extLst>
                          <a:ext uri="{FF2B5EF4-FFF2-40B4-BE49-F238E27FC236}">
                            <a16:creationId xmlns:a16="http://schemas.microsoft.com/office/drawing/2014/main" id="{4A34BB3B-472C-4573-919B-5EA0AD880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23002" y="2033285"/>
                        <a:ext cx="4145461" cy="3085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563AF1AE-D256-4C6E-BDC2-9D64770A814C}"/>
              </a:ext>
            </a:extLst>
          </p:cNvPr>
          <p:cNvSpPr txBox="1"/>
          <p:nvPr/>
        </p:nvSpPr>
        <p:spPr>
          <a:xfrm>
            <a:off x="6625051" y="5505131"/>
            <a:ext cx="4341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UAVs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2500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battery capacity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05117F2-BD2E-4DC8-80EF-B554AB460C69}"/>
              </a:ext>
            </a:extLst>
          </p:cNvPr>
          <p:cNvSpPr txBox="1"/>
          <p:nvPr/>
        </p:nvSpPr>
        <p:spPr>
          <a:xfrm>
            <a:off x="1955998" y="5505131"/>
            <a:ext cx="4140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 search is slightly better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2A6F15-5069-4A35-8385-1E35F67DDAA2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3|PROPOSED SOLUTION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4|RESULTS AND DISCUSSION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3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ACDAE0-B181-465A-BE91-DD1FF8AB1D14}"/>
              </a:ext>
            </a:extLst>
          </p:cNvPr>
          <p:cNvSpPr txBox="1"/>
          <p:nvPr/>
        </p:nvSpPr>
        <p:spPr>
          <a:xfrm>
            <a:off x="1416000" y="3013501"/>
            <a:ext cx="93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6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CONCLUSION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6D433F-40CF-4289-974B-08A40514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9" y="5791958"/>
            <a:ext cx="2594340" cy="820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4C8FF-61B4-42FF-8390-994E016EE247}"/>
              </a:ext>
            </a:extLst>
          </p:cNvPr>
          <p:cNvSpPr/>
          <p:nvPr/>
        </p:nvSpPr>
        <p:spPr>
          <a:xfrm>
            <a:off x="1416000" y="4517180"/>
            <a:ext cx="93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C7FB89-7675-4D3F-B0C1-2B11BE8A873C}"/>
              </a:ext>
            </a:extLst>
          </p:cNvPr>
          <p:cNvSpPr/>
          <p:nvPr/>
        </p:nvSpPr>
        <p:spPr>
          <a:xfrm>
            <a:off x="5646000" y="1801261"/>
            <a:ext cx="900000" cy="900000"/>
          </a:xfrm>
          <a:prstGeom prst="ellipse">
            <a:avLst/>
          </a:prstGeom>
          <a:solidFill>
            <a:srgbClr val="F7B3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Britannic Bold" panose="020B0903060703020204" pitchFamily="34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A366F-9941-4968-BAFD-18DBE5CF5B05}"/>
              </a:ext>
            </a:extLst>
          </p:cNvPr>
          <p:cNvSpPr/>
          <p:nvPr/>
        </p:nvSpPr>
        <p:spPr>
          <a:xfrm>
            <a:off x="1416001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F92FC-D49A-4110-BF05-09EF9C33D270}"/>
              </a:ext>
            </a:extLst>
          </p:cNvPr>
          <p:cNvSpPr/>
          <p:nvPr/>
        </p:nvSpPr>
        <p:spPr>
          <a:xfrm>
            <a:off x="6815999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03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25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403E0-74DA-4118-8268-C72A559670B8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A3A0B1-D628-4DB0-BCE3-4FBC78AC9570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3|PROPOSED SOLUTION     4|RESULTS AND DISCUSSION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5|</a:t>
            </a:r>
            <a:r>
              <a:rPr lang="en-US" sz="1200" cap="all" dirty="0">
                <a:solidFill>
                  <a:srgbClr val="91B0C5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EBE3E0-8805-481A-A581-D9BEC58E014A}"/>
              </a:ext>
            </a:extLst>
          </p:cNvPr>
          <p:cNvSpPr txBox="1"/>
          <p:nvPr/>
        </p:nvSpPr>
        <p:spPr>
          <a:xfrm>
            <a:off x="1363980" y="1101286"/>
            <a:ext cx="946404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Multi-UAV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collection problem in </a:t>
            </a:r>
            <a:r>
              <a:rPr lang="en-US" sz="24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clustered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 networks, where sensed data </a:t>
            </a:r>
            <a:r>
              <a:rPr lang="en-US" sz="24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time deadlines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was investigated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</a:t>
            </a:r>
            <a:r>
              <a:rPr lang="en-US" sz="24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costs were minimized through a two-step optimization approach: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IoT sensors clustering and CHs optimal placement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UAVs deployment and trajectories planning</a:t>
            </a:r>
          </a:p>
        </p:txBody>
      </p:sp>
    </p:spTree>
    <p:extLst>
      <p:ext uri="{BB962C8B-B14F-4D97-AF65-F5344CB8AC3E}">
        <p14:creationId xmlns:p14="http://schemas.microsoft.com/office/powerpoint/2010/main" val="410030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26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403E0-74DA-4118-8268-C72A559670B8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A3A0B1-D628-4DB0-BCE3-4FBC78AC9570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1| Related Works     2|PROBLEM FORMULATION     3|PROPOSED SOLUTION     4|RESULTS AND DISCUSSION     </a:t>
            </a:r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5|</a:t>
            </a:r>
            <a:r>
              <a:rPr lang="en-US" sz="1200" cap="all" dirty="0">
                <a:solidFill>
                  <a:srgbClr val="91B0C5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9EBE3E0-8805-481A-A581-D9BEC58E014A}"/>
              </a:ext>
            </a:extLst>
          </p:cNvPr>
          <p:cNvSpPr txBox="1"/>
          <p:nvPr/>
        </p:nvSpPr>
        <p:spPr>
          <a:xfrm>
            <a:off x="1363980" y="1368182"/>
            <a:ext cx="9464040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sz="24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customized K-means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method outperformed baseline approaches in terms of number of CHs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Tabu search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 the best UAVs deployment strategies for energy minimization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8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37E96A-5258-4743-B461-C4F2796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C5A7-DE05-41CC-BFDC-AF420C94D2A5}" type="slidenum">
              <a:rPr lang="fr-FR" smtClean="0"/>
              <a:t>27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05E0E9-E5BD-4A81-A3C3-5578A0EF6442}"/>
              </a:ext>
            </a:extLst>
          </p:cNvPr>
          <p:cNvSpPr/>
          <p:nvPr/>
        </p:nvSpPr>
        <p:spPr>
          <a:xfrm>
            <a:off x="0" y="4040778"/>
            <a:ext cx="12192000" cy="2817222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E96B2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CE28C4-0E0D-4065-9B70-33D80D7E3492}"/>
              </a:ext>
            </a:extLst>
          </p:cNvPr>
          <p:cNvSpPr txBox="1"/>
          <p:nvPr/>
        </p:nvSpPr>
        <p:spPr>
          <a:xfrm>
            <a:off x="0" y="2321004"/>
            <a:ext cx="107463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91B0C5"/>
                </a:solidFill>
                <a:latin typeface="Britannic Bold" panose="020B0903060703020204" pitchFamily="34" charset="0"/>
              </a:rPr>
              <a:t>THANK YOU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F8608-7035-4471-8398-D1CC12BF2E26}"/>
              </a:ext>
            </a:extLst>
          </p:cNvPr>
          <p:cNvSpPr/>
          <p:nvPr/>
        </p:nvSpPr>
        <p:spPr>
          <a:xfrm>
            <a:off x="10366467" y="4675011"/>
            <a:ext cx="1541417" cy="2044972"/>
          </a:xfrm>
          <a:prstGeom prst="rect">
            <a:avLst/>
          </a:prstGeom>
          <a:solidFill>
            <a:srgbClr val="19262F"/>
          </a:solidFill>
          <a:ln>
            <a:solidFill>
              <a:srgbClr val="192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EF15C2-B262-4827-B425-08B15A10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8" y="4741963"/>
            <a:ext cx="1406434" cy="140643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298DB82-EBBF-485F-B57F-335C859FD71B}"/>
              </a:ext>
            </a:extLst>
          </p:cNvPr>
          <p:cNvSpPr txBox="1"/>
          <p:nvPr/>
        </p:nvSpPr>
        <p:spPr>
          <a:xfrm>
            <a:off x="10366467" y="6212354"/>
            <a:ext cx="1541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91B0C5"/>
                </a:solidFill>
                <a:latin typeface="Arial Black" panose="020B0A04020102020204" pitchFamily="34" charset="0"/>
              </a:rPr>
              <a:t>Scan me to</a:t>
            </a:r>
          </a:p>
          <a:p>
            <a:pPr algn="ctr"/>
            <a:r>
              <a:rPr lang="en-US" sz="1100" dirty="0">
                <a:solidFill>
                  <a:srgbClr val="91B0C5"/>
                </a:solidFill>
                <a:latin typeface="Arial Black" panose="020B0A04020102020204" pitchFamily="34" charset="0"/>
              </a:rPr>
              <a:t>Access the paper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DB24AB3-13DF-42BD-AFE4-1496B1FFDC4A}"/>
              </a:ext>
            </a:extLst>
          </p:cNvPr>
          <p:cNvSpPr txBox="1"/>
          <p:nvPr/>
        </p:nvSpPr>
        <p:spPr>
          <a:xfrm>
            <a:off x="6270705" y="6196964"/>
            <a:ext cx="381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018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arxiv.org/abs/2009.06838</a:t>
            </a:r>
          </a:p>
        </p:txBody>
      </p:sp>
    </p:spTree>
    <p:extLst>
      <p:ext uri="{BB962C8B-B14F-4D97-AF65-F5344CB8AC3E}">
        <p14:creationId xmlns:p14="http://schemas.microsoft.com/office/powerpoint/2010/main" val="260671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3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575EC5-40AD-46A0-89C6-D456F2544C7B}"/>
              </a:ext>
            </a:extLst>
          </p:cNvPr>
          <p:cNvSpPr txBox="1"/>
          <p:nvPr/>
        </p:nvSpPr>
        <p:spPr>
          <a:xfrm>
            <a:off x="2762539" y="1628141"/>
            <a:ext cx="74734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F7B322"/>
                </a:solidFill>
                <a:latin typeface="Britannic Bold" panose="020B0903060703020204" pitchFamily="34" charset="0"/>
              </a:rPr>
              <a:t>127</a:t>
            </a:r>
            <a:r>
              <a:rPr lang="en-US" sz="8000" dirty="0">
                <a:solidFill>
                  <a:srgbClr val="F7B322"/>
                </a:solidFill>
              </a:rPr>
              <a:t> </a:t>
            </a:r>
            <a:r>
              <a:rPr lang="en-US" sz="36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every second</a:t>
            </a:r>
            <a:r>
              <a:rPr lang="en-US" sz="2800" baseline="300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817FC1-9F7C-4311-A5E4-00EAB575F1A2}"/>
              </a:ext>
            </a:extLst>
          </p:cNvPr>
          <p:cNvSpPr txBox="1"/>
          <p:nvPr/>
        </p:nvSpPr>
        <p:spPr>
          <a:xfrm>
            <a:off x="9064993" y="6279558"/>
            <a:ext cx="1971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Source: McKinsey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 Source: Statista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EB2AC46-9257-447F-89EB-EBFE745FA894}"/>
              </a:ext>
            </a:extLst>
          </p:cNvPr>
          <p:cNvSpPr txBox="1"/>
          <p:nvPr/>
        </p:nvSpPr>
        <p:spPr>
          <a:xfrm>
            <a:off x="2762539" y="3429000"/>
            <a:ext cx="41419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aseline="30000" dirty="0">
                <a:solidFill>
                  <a:srgbClr val="F7B322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sz="10000" dirty="0">
                <a:solidFill>
                  <a:srgbClr val="F7B322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25</a:t>
            </a:r>
            <a:r>
              <a:rPr lang="en-US" sz="5400" dirty="0">
                <a:solidFill>
                  <a:srgbClr val="F7B322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2020</a:t>
            </a:r>
            <a:r>
              <a:rPr lang="en-US" sz="3600" baseline="30000" dirty="0">
                <a:solidFill>
                  <a:srgbClr val="F7B3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8D27C45-8860-45C5-80E1-B4E8DB4050A0}"/>
              </a:ext>
            </a:extLst>
          </p:cNvPr>
          <p:cNvSpPr txBox="1"/>
          <p:nvPr/>
        </p:nvSpPr>
        <p:spPr>
          <a:xfrm>
            <a:off x="2978397" y="4604026"/>
            <a:ext cx="1677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7B322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Billion</a:t>
            </a:r>
            <a:endParaRPr lang="en-US" sz="1400" baseline="30000" dirty="0">
              <a:solidFill>
                <a:srgbClr val="F7B3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7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4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575EC5-40AD-46A0-89C6-D456F2544C7B}"/>
              </a:ext>
            </a:extLst>
          </p:cNvPr>
          <p:cNvSpPr txBox="1"/>
          <p:nvPr/>
        </p:nvSpPr>
        <p:spPr>
          <a:xfrm>
            <a:off x="1363980" y="2151727"/>
            <a:ext cx="946403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Bodoni MT" panose="02070603080606020203" pitchFamily="18" charset="0"/>
              </a:rPr>
              <a:t>5G</a:t>
            </a:r>
            <a:r>
              <a:rPr lang="en-US" sz="8000" dirty="0">
                <a:solidFill>
                  <a:srgbClr val="F7B322"/>
                </a:solidFill>
                <a:latin typeface="Bodoni MT" panose="02070603080606020203" pitchFamily="18" charset="0"/>
              </a:rPr>
              <a:t> Will Unlock the full potential of </a:t>
            </a:r>
            <a:r>
              <a:rPr lang="en-US" sz="8000" dirty="0">
                <a:solidFill>
                  <a:schemeClr val="bg1"/>
                </a:solidFill>
                <a:latin typeface="Bodoni MT" panose="02070603080606020203" pitchFamily="18" charset="0"/>
              </a:rPr>
              <a:t>IoT</a:t>
            </a:r>
            <a:endParaRPr lang="en-US" baseline="30000" dirty="0">
              <a:solidFill>
                <a:schemeClr val="bg1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5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575EC5-40AD-46A0-89C6-D456F2544C7B}"/>
              </a:ext>
            </a:extLst>
          </p:cNvPr>
          <p:cNvSpPr txBox="1"/>
          <p:nvPr/>
        </p:nvSpPr>
        <p:spPr>
          <a:xfrm>
            <a:off x="1363980" y="1843950"/>
            <a:ext cx="94640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rgbClr val="F7B322"/>
                </a:solidFill>
                <a:latin typeface="Bodoni MT" panose="02070603080606020203" pitchFamily="18" charset="0"/>
              </a:rPr>
              <a:t>How to collect </a:t>
            </a:r>
            <a:r>
              <a:rPr lang="en-US" sz="10000" dirty="0">
                <a:solidFill>
                  <a:schemeClr val="bg1"/>
                </a:solidFill>
                <a:latin typeface="Bodoni MT" panose="02070603080606020203" pitchFamily="18" charset="0"/>
              </a:rPr>
              <a:t>data</a:t>
            </a:r>
            <a:r>
              <a:rPr lang="en-US" sz="10000" dirty="0">
                <a:solidFill>
                  <a:srgbClr val="F7B322"/>
                </a:solidFill>
                <a:latin typeface="Bodoni MT" panose="02070603080606020203" pitchFamily="18" charset="0"/>
              </a:rPr>
              <a:t> efficiently?</a:t>
            </a:r>
            <a:endParaRPr lang="en-US" sz="2800" baseline="30000" dirty="0">
              <a:solidFill>
                <a:srgbClr val="F7B322"/>
              </a:solidFill>
              <a:latin typeface="Bodoni MT" panose="020706030806060202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638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6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grpSp>
        <p:nvGrpSpPr>
          <p:cNvPr id="33" name="Group 2">
            <a:extLst>
              <a:ext uri="{FF2B5EF4-FFF2-40B4-BE49-F238E27FC236}">
                <a16:creationId xmlns:a16="http://schemas.microsoft.com/office/drawing/2014/main" id="{7B9666C6-4F9D-4CC4-A0CC-C36AB5D7BA44}"/>
              </a:ext>
            </a:extLst>
          </p:cNvPr>
          <p:cNvGrpSpPr/>
          <p:nvPr/>
        </p:nvGrpSpPr>
        <p:grpSpPr>
          <a:xfrm>
            <a:off x="2714176" y="1615429"/>
            <a:ext cx="6749097" cy="1242705"/>
            <a:chOff x="3663279" y="4558348"/>
            <a:chExt cx="6749097" cy="1242705"/>
          </a:xfrm>
          <a:solidFill>
            <a:srgbClr val="91B0C5"/>
          </a:solidFill>
        </p:grpSpPr>
        <p:grpSp>
          <p:nvGrpSpPr>
            <p:cNvPr id="34" name="Group 15">
              <a:extLst>
                <a:ext uri="{FF2B5EF4-FFF2-40B4-BE49-F238E27FC236}">
                  <a16:creationId xmlns:a16="http://schemas.microsoft.com/office/drawing/2014/main" id="{98AE213A-2C85-4D50-A475-E5EF8A35037D}"/>
                </a:ext>
              </a:extLst>
            </p:cNvPr>
            <p:cNvGrpSpPr/>
            <p:nvPr/>
          </p:nvGrpSpPr>
          <p:grpSpPr>
            <a:xfrm flipV="1">
              <a:off x="3663279" y="4558348"/>
              <a:ext cx="6749097" cy="1242705"/>
              <a:chOff x="1695450" y="2114550"/>
              <a:chExt cx="10343346" cy="1143001"/>
            </a:xfrm>
            <a:grpFill/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0E86246-A43D-4855-A706-B835EED3758E}"/>
                  </a:ext>
                </a:extLst>
              </p:cNvPr>
              <p:cNvSpPr/>
              <p:nvPr/>
            </p:nvSpPr>
            <p:spPr bwMode="auto">
              <a:xfrm>
                <a:off x="4190999" y="2114550"/>
                <a:ext cx="7847797" cy="53340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Diagonal Stripe 54">
                <a:extLst>
                  <a:ext uri="{FF2B5EF4-FFF2-40B4-BE49-F238E27FC236}">
                    <a16:creationId xmlns:a16="http://schemas.microsoft.com/office/drawing/2014/main" id="{1A1184C3-3D73-4B9F-A74B-11AC448C7530}"/>
                  </a:ext>
                </a:extLst>
              </p:cNvPr>
              <p:cNvSpPr/>
              <p:nvPr/>
            </p:nvSpPr>
            <p:spPr bwMode="auto">
              <a:xfrm rot="10800000">
                <a:off x="2362200" y="2114550"/>
                <a:ext cx="1828800" cy="1143000"/>
              </a:xfrm>
              <a:prstGeom prst="diagStripe">
                <a:avLst>
                  <a:gd name="adj" fmla="val 53333"/>
                </a:avLst>
              </a:prstGeom>
              <a:solidFill>
                <a:srgbClr val="638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Left Arrow 55">
                <a:extLst>
                  <a:ext uri="{FF2B5EF4-FFF2-40B4-BE49-F238E27FC236}">
                    <a16:creationId xmlns:a16="http://schemas.microsoft.com/office/drawing/2014/main" id="{81266344-D2AD-48AB-A416-2001CB6424C1}"/>
                  </a:ext>
                </a:extLst>
              </p:cNvPr>
              <p:cNvSpPr/>
              <p:nvPr/>
            </p:nvSpPr>
            <p:spPr bwMode="auto">
              <a:xfrm>
                <a:off x="1695450" y="2724151"/>
                <a:ext cx="1524000" cy="533400"/>
              </a:xfrm>
              <a:prstGeom prst="leftArrow">
                <a:avLst>
                  <a:gd name="adj1" fmla="val 100000"/>
                  <a:gd name="adj2" fmla="val 4910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56">
              <a:extLst>
                <a:ext uri="{FF2B5EF4-FFF2-40B4-BE49-F238E27FC236}">
                  <a16:creationId xmlns:a16="http://schemas.microsoft.com/office/drawing/2014/main" id="{496D7956-DF6C-4246-895A-FC148DDD1EAF}"/>
                </a:ext>
              </a:extLst>
            </p:cNvPr>
            <p:cNvSpPr txBox="1"/>
            <p:nvPr/>
          </p:nvSpPr>
          <p:spPr>
            <a:xfrm>
              <a:off x="4049698" y="4602920"/>
              <a:ext cx="390619" cy="492443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10181E"/>
                  </a:solidFill>
                  <a:latin typeface="Franklin Gothic Heavy" panose="020B0903020102020204" pitchFamily="34" charset="0"/>
                </a:rPr>
                <a:t>1</a:t>
              </a:r>
            </a:p>
          </p:txBody>
        </p:sp>
      </p:grpSp>
      <p:grpSp>
        <p:nvGrpSpPr>
          <p:cNvPr id="40" name="Group 2">
            <a:extLst>
              <a:ext uri="{FF2B5EF4-FFF2-40B4-BE49-F238E27FC236}">
                <a16:creationId xmlns:a16="http://schemas.microsoft.com/office/drawing/2014/main" id="{ED3C8C43-52CF-4735-B224-24ABF4EAC039}"/>
              </a:ext>
            </a:extLst>
          </p:cNvPr>
          <p:cNvGrpSpPr/>
          <p:nvPr/>
        </p:nvGrpSpPr>
        <p:grpSpPr>
          <a:xfrm>
            <a:off x="2714176" y="2389327"/>
            <a:ext cx="6749097" cy="1242705"/>
            <a:chOff x="3663279" y="4558348"/>
            <a:chExt cx="6749097" cy="1242705"/>
          </a:xfrm>
          <a:solidFill>
            <a:srgbClr val="91B0C5"/>
          </a:solidFill>
        </p:grpSpPr>
        <p:grpSp>
          <p:nvGrpSpPr>
            <p:cNvPr id="41" name="Group 15">
              <a:extLst>
                <a:ext uri="{FF2B5EF4-FFF2-40B4-BE49-F238E27FC236}">
                  <a16:creationId xmlns:a16="http://schemas.microsoft.com/office/drawing/2014/main" id="{4C82007B-45E3-4CF1-9057-DF0D12CC133E}"/>
                </a:ext>
              </a:extLst>
            </p:cNvPr>
            <p:cNvGrpSpPr/>
            <p:nvPr/>
          </p:nvGrpSpPr>
          <p:grpSpPr>
            <a:xfrm flipV="1">
              <a:off x="3663279" y="4558348"/>
              <a:ext cx="6749097" cy="1242705"/>
              <a:chOff x="1695450" y="2114550"/>
              <a:chExt cx="10343346" cy="1143001"/>
            </a:xfrm>
            <a:grpFill/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D09E33C-5000-4DD7-ABF2-37A3A1848600}"/>
                  </a:ext>
                </a:extLst>
              </p:cNvPr>
              <p:cNvSpPr/>
              <p:nvPr/>
            </p:nvSpPr>
            <p:spPr bwMode="auto">
              <a:xfrm>
                <a:off x="4190999" y="2114550"/>
                <a:ext cx="7847797" cy="53340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Diagonal Stripe 54">
                <a:extLst>
                  <a:ext uri="{FF2B5EF4-FFF2-40B4-BE49-F238E27FC236}">
                    <a16:creationId xmlns:a16="http://schemas.microsoft.com/office/drawing/2014/main" id="{4022E444-69CD-426C-A411-0D09146A3673}"/>
                  </a:ext>
                </a:extLst>
              </p:cNvPr>
              <p:cNvSpPr/>
              <p:nvPr/>
            </p:nvSpPr>
            <p:spPr bwMode="auto">
              <a:xfrm rot="10800000">
                <a:off x="2362200" y="2114550"/>
                <a:ext cx="1828800" cy="1143000"/>
              </a:xfrm>
              <a:prstGeom prst="diagStripe">
                <a:avLst>
                  <a:gd name="adj" fmla="val 53333"/>
                </a:avLst>
              </a:prstGeom>
              <a:solidFill>
                <a:srgbClr val="638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Left Arrow 55">
                <a:extLst>
                  <a:ext uri="{FF2B5EF4-FFF2-40B4-BE49-F238E27FC236}">
                    <a16:creationId xmlns:a16="http://schemas.microsoft.com/office/drawing/2014/main" id="{18454F49-D923-453B-87E0-5AEAF29D8AE4}"/>
                  </a:ext>
                </a:extLst>
              </p:cNvPr>
              <p:cNvSpPr/>
              <p:nvPr/>
            </p:nvSpPr>
            <p:spPr bwMode="auto">
              <a:xfrm>
                <a:off x="1695450" y="2724151"/>
                <a:ext cx="1524000" cy="533400"/>
              </a:xfrm>
              <a:prstGeom prst="leftArrow">
                <a:avLst>
                  <a:gd name="adj1" fmla="val 100000"/>
                  <a:gd name="adj2" fmla="val 4910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56">
              <a:extLst>
                <a:ext uri="{FF2B5EF4-FFF2-40B4-BE49-F238E27FC236}">
                  <a16:creationId xmlns:a16="http://schemas.microsoft.com/office/drawing/2014/main" id="{CA9B3AD4-8985-4161-8732-6EA80A63C01E}"/>
                </a:ext>
              </a:extLst>
            </p:cNvPr>
            <p:cNvSpPr txBox="1"/>
            <p:nvPr/>
          </p:nvSpPr>
          <p:spPr>
            <a:xfrm>
              <a:off x="4049698" y="4602920"/>
              <a:ext cx="390619" cy="492443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10181E"/>
                  </a:solidFill>
                  <a:latin typeface="Franklin Gothic Heavy" panose="020B0903020102020204" pitchFamily="34" charset="0"/>
                </a:rPr>
                <a:t>2</a:t>
              </a:r>
            </a:p>
          </p:txBody>
        </p:sp>
      </p:grpSp>
      <p:grpSp>
        <p:nvGrpSpPr>
          <p:cNvPr id="60" name="Group 2">
            <a:extLst>
              <a:ext uri="{FF2B5EF4-FFF2-40B4-BE49-F238E27FC236}">
                <a16:creationId xmlns:a16="http://schemas.microsoft.com/office/drawing/2014/main" id="{A7F17F0B-667F-4CCB-A89D-D4E78ABDAD9A}"/>
              </a:ext>
            </a:extLst>
          </p:cNvPr>
          <p:cNvGrpSpPr/>
          <p:nvPr/>
        </p:nvGrpSpPr>
        <p:grpSpPr>
          <a:xfrm>
            <a:off x="2714176" y="3158574"/>
            <a:ext cx="6749097" cy="1242705"/>
            <a:chOff x="3663279" y="4558348"/>
            <a:chExt cx="6749097" cy="1242705"/>
          </a:xfrm>
        </p:grpSpPr>
        <p:grpSp>
          <p:nvGrpSpPr>
            <p:cNvPr id="61" name="Group 15">
              <a:extLst>
                <a:ext uri="{FF2B5EF4-FFF2-40B4-BE49-F238E27FC236}">
                  <a16:creationId xmlns:a16="http://schemas.microsoft.com/office/drawing/2014/main" id="{E1888689-0847-4D06-A74F-82712F8C7416}"/>
                </a:ext>
              </a:extLst>
            </p:cNvPr>
            <p:cNvGrpSpPr/>
            <p:nvPr/>
          </p:nvGrpSpPr>
          <p:grpSpPr>
            <a:xfrm flipV="1">
              <a:off x="3663279" y="4558348"/>
              <a:ext cx="6749097" cy="1242705"/>
              <a:chOff x="1695450" y="2114550"/>
              <a:chExt cx="10343345" cy="11430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6EF9DF-97A0-441B-8336-61B983233BF4}"/>
                  </a:ext>
                </a:extLst>
              </p:cNvPr>
              <p:cNvSpPr/>
              <p:nvPr/>
            </p:nvSpPr>
            <p:spPr bwMode="auto">
              <a:xfrm>
                <a:off x="4190997" y="2114550"/>
                <a:ext cx="7847798" cy="533400"/>
              </a:xfrm>
              <a:prstGeom prst="rect">
                <a:avLst/>
              </a:prstGeom>
              <a:solidFill>
                <a:srgbClr val="91B0C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Diagonal Stripe 54">
                <a:extLst>
                  <a:ext uri="{FF2B5EF4-FFF2-40B4-BE49-F238E27FC236}">
                    <a16:creationId xmlns:a16="http://schemas.microsoft.com/office/drawing/2014/main" id="{221CEE22-E360-4B6F-AED9-486DCC47C7AA}"/>
                  </a:ext>
                </a:extLst>
              </p:cNvPr>
              <p:cNvSpPr/>
              <p:nvPr/>
            </p:nvSpPr>
            <p:spPr bwMode="auto">
              <a:xfrm rot="10800000">
                <a:off x="2362200" y="2114550"/>
                <a:ext cx="1828800" cy="1143000"/>
              </a:xfrm>
              <a:prstGeom prst="diagStripe">
                <a:avLst>
                  <a:gd name="adj" fmla="val 53333"/>
                </a:avLst>
              </a:prstGeom>
              <a:solidFill>
                <a:srgbClr val="638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55">
                <a:extLst>
                  <a:ext uri="{FF2B5EF4-FFF2-40B4-BE49-F238E27FC236}">
                    <a16:creationId xmlns:a16="http://schemas.microsoft.com/office/drawing/2014/main" id="{CEDCA80B-8389-4FA1-B28A-AA3AB2FF13BC}"/>
                  </a:ext>
                </a:extLst>
              </p:cNvPr>
              <p:cNvSpPr/>
              <p:nvPr/>
            </p:nvSpPr>
            <p:spPr bwMode="auto">
              <a:xfrm>
                <a:off x="1695450" y="2724151"/>
                <a:ext cx="1524000" cy="533400"/>
              </a:xfrm>
              <a:prstGeom prst="leftArrow">
                <a:avLst>
                  <a:gd name="adj1" fmla="val 100000"/>
                  <a:gd name="adj2" fmla="val 49107"/>
                </a:avLst>
              </a:prstGeom>
              <a:solidFill>
                <a:srgbClr val="91B0C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56">
              <a:extLst>
                <a:ext uri="{FF2B5EF4-FFF2-40B4-BE49-F238E27FC236}">
                  <a16:creationId xmlns:a16="http://schemas.microsoft.com/office/drawing/2014/main" id="{B7092E52-152F-4E5C-B67D-3E26C58D1C8D}"/>
                </a:ext>
              </a:extLst>
            </p:cNvPr>
            <p:cNvSpPr txBox="1"/>
            <p:nvPr/>
          </p:nvSpPr>
          <p:spPr>
            <a:xfrm>
              <a:off x="4049698" y="4602920"/>
              <a:ext cx="390619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10181E"/>
                  </a:solidFill>
                  <a:latin typeface="Franklin Gothic Heavy" panose="020B0903020102020204" pitchFamily="34" charset="0"/>
                </a:rPr>
                <a:t>3</a:t>
              </a:r>
            </a:p>
          </p:txBody>
        </p:sp>
      </p:grpSp>
      <p:grpSp>
        <p:nvGrpSpPr>
          <p:cNvPr id="66" name="Group 2">
            <a:extLst>
              <a:ext uri="{FF2B5EF4-FFF2-40B4-BE49-F238E27FC236}">
                <a16:creationId xmlns:a16="http://schemas.microsoft.com/office/drawing/2014/main" id="{42042FE5-F858-4EC5-AA37-641F5FB59CB0}"/>
              </a:ext>
            </a:extLst>
          </p:cNvPr>
          <p:cNvGrpSpPr/>
          <p:nvPr/>
        </p:nvGrpSpPr>
        <p:grpSpPr>
          <a:xfrm>
            <a:off x="2714176" y="3927821"/>
            <a:ext cx="6749097" cy="1242705"/>
            <a:chOff x="3663279" y="4558348"/>
            <a:chExt cx="6749097" cy="1242705"/>
          </a:xfrm>
          <a:solidFill>
            <a:srgbClr val="91B0C5"/>
          </a:solidFill>
        </p:grpSpPr>
        <p:grpSp>
          <p:nvGrpSpPr>
            <p:cNvPr id="67" name="Group 15">
              <a:extLst>
                <a:ext uri="{FF2B5EF4-FFF2-40B4-BE49-F238E27FC236}">
                  <a16:creationId xmlns:a16="http://schemas.microsoft.com/office/drawing/2014/main" id="{63BC644D-3CEA-4A14-8897-A549EFC04C19}"/>
                </a:ext>
              </a:extLst>
            </p:cNvPr>
            <p:cNvGrpSpPr/>
            <p:nvPr/>
          </p:nvGrpSpPr>
          <p:grpSpPr>
            <a:xfrm flipV="1">
              <a:off x="3663279" y="4558348"/>
              <a:ext cx="6749097" cy="1242705"/>
              <a:chOff x="1695450" y="2114550"/>
              <a:chExt cx="10343346" cy="1143001"/>
            </a:xfrm>
            <a:grpFill/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7ECDFB2-C85F-4EB1-B2E4-7C490C1C1BE7}"/>
                  </a:ext>
                </a:extLst>
              </p:cNvPr>
              <p:cNvSpPr/>
              <p:nvPr/>
            </p:nvSpPr>
            <p:spPr bwMode="auto">
              <a:xfrm>
                <a:off x="4190999" y="2114550"/>
                <a:ext cx="7847797" cy="53340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Diagonal Stripe 54">
                <a:extLst>
                  <a:ext uri="{FF2B5EF4-FFF2-40B4-BE49-F238E27FC236}">
                    <a16:creationId xmlns:a16="http://schemas.microsoft.com/office/drawing/2014/main" id="{377A84E6-EC8A-4D11-8342-65F8E1DF27DF}"/>
                  </a:ext>
                </a:extLst>
              </p:cNvPr>
              <p:cNvSpPr/>
              <p:nvPr/>
            </p:nvSpPr>
            <p:spPr bwMode="auto">
              <a:xfrm rot="10800000">
                <a:off x="2362200" y="2114550"/>
                <a:ext cx="1828800" cy="1143000"/>
              </a:xfrm>
              <a:prstGeom prst="diagStripe">
                <a:avLst>
                  <a:gd name="adj" fmla="val 53333"/>
                </a:avLst>
              </a:prstGeom>
              <a:solidFill>
                <a:srgbClr val="638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Left Arrow 55">
                <a:extLst>
                  <a:ext uri="{FF2B5EF4-FFF2-40B4-BE49-F238E27FC236}">
                    <a16:creationId xmlns:a16="http://schemas.microsoft.com/office/drawing/2014/main" id="{E6B4ABE6-8CC1-42B1-B6DB-D845E88982B5}"/>
                  </a:ext>
                </a:extLst>
              </p:cNvPr>
              <p:cNvSpPr/>
              <p:nvPr/>
            </p:nvSpPr>
            <p:spPr bwMode="auto">
              <a:xfrm>
                <a:off x="1695450" y="2724151"/>
                <a:ext cx="1524000" cy="533400"/>
              </a:xfrm>
              <a:prstGeom prst="leftArrow">
                <a:avLst>
                  <a:gd name="adj1" fmla="val 100000"/>
                  <a:gd name="adj2" fmla="val 4910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56">
              <a:extLst>
                <a:ext uri="{FF2B5EF4-FFF2-40B4-BE49-F238E27FC236}">
                  <a16:creationId xmlns:a16="http://schemas.microsoft.com/office/drawing/2014/main" id="{54F4527C-9B6D-48A2-9360-3EAA232388E8}"/>
                </a:ext>
              </a:extLst>
            </p:cNvPr>
            <p:cNvSpPr txBox="1"/>
            <p:nvPr/>
          </p:nvSpPr>
          <p:spPr>
            <a:xfrm>
              <a:off x="4049698" y="4602920"/>
              <a:ext cx="390619" cy="492443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10181E"/>
                  </a:solidFill>
                  <a:latin typeface="Franklin Gothic Heavy" panose="020B0903020102020204" pitchFamily="34" charset="0"/>
                </a:rPr>
                <a:t>4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DA6ADE63-5874-4A52-902F-C7013D4F1190}"/>
              </a:ext>
            </a:extLst>
          </p:cNvPr>
          <p:cNvSpPr txBox="1"/>
          <p:nvPr/>
        </p:nvSpPr>
        <p:spPr>
          <a:xfrm>
            <a:off x="4342536" y="1504310"/>
            <a:ext cx="5120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cap="small" dirty="0">
                <a:solidFill>
                  <a:srgbClr val="10181E"/>
                </a:solidFill>
                <a:latin typeface="Franklin Gothic Heavy" panose="020B0903020102020204" pitchFamily="34" charset="0"/>
              </a:rPr>
              <a:t>Introduction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640F59B-1132-435C-8198-5FEE9EB7C4E1}"/>
              </a:ext>
            </a:extLst>
          </p:cNvPr>
          <p:cNvSpPr txBox="1"/>
          <p:nvPr/>
        </p:nvSpPr>
        <p:spPr>
          <a:xfrm>
            <a:off x="4342536" y="2278206"/>
            <a:ext cx="5120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cap="small" dirty="0" err="1">
                <a:solidFill>
                  <a:srgbClr val="10181E"/>
                </a:solidFill>
                <a:latin typeface="Franklin Gothic Heavy" panose="020B0903020102020204" pitchFamily="34" charset="0"/>
              </a:rPr>
              <a:t>Related</a:t>
            </a:r>
            <a:r>
              <a:rPr lang="fr-FR" sz="3200" cap="small" dirty="0">
                <a:solidFill>
                  <a:srgbClr val="10181E"/>
                </a:solidFill>
                <a:latin typeface="Franklin Gothic Heavy" panose="020B0903020102020204" pitchFamily="34" charset="0"/>
              </a:rPr>
              <a:t> Works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739CAF-0219-475F-91B2-1C6D4C427172}"/>
              </a:ext>
            </a:extLst>
          </p:cNvPr>
          <p:cNvSpPr txBox="1"/>
          <p:nvPr/>
        </p:nvSpPr>
        <p:spPr>
          <a:xfrm>
            <a:off x="4328617" y="3056951"/>
            <a:ext cx="5120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cap="small" dirty="0" err="1">
                <a:solidFill>
                  <a:srgbClr val="10181E"/>
                </a:solidFill>
                <a:latin typeface="Franklin Gothic Heavy" panose="020B0903020102020204" pitchFamily="34" charset="0"/>
              </a:rPr>
              <a:t>Problem</a:t>
            </a:r>
            <a:r>
              <a:rPr lang="fr-FR" sz="3200" cap="small" dirty="0">
                <a:solidFill>
                  <a:srgbClr val="10181E"/>
                </a:solidFill>
                <a:latin typeface="Franklin Gothic Heavy" panose="020B0903020102020204" pitchFamily="34" charset="0"/>
              </a:rPr>
              <a:t> Formulation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A4E2E9E-F760-4989-8CD3-8C5D35CB3F81}"/>
              </a:ext>
            </a:extLst>
          </p:cNvPr>
          <p:cNvSpPr txBox="1"/>
          <p:nvPr/>
        </p:nvSpPr>
        <p:spPr>
          <a:xfrm>
            <a:off x="4342536" y="3821155"/>
            <a:ext cx="5134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cap="small" dirty="0" err="1">
                <a:solidFill>
                  <a:srgbClr val="10181E"/>
                </a:solidFill>
                <a:latin typeface="Franklin Gothic Heavy" panose="020B0903020102020204" pitchFamily="34" charset="0"/>
              </a:rPr>
              <a:t>Proposed</a:t>
            </a:r>
            <a:r>
              <a:rPr lang="fr-FR" sz="3200" cap="small" dirty="0">
                <a:solidFill>
                  <a:srgbClr val="10181E"/>
                </a:solidFill>
                <a:latin typeface="Franklin Gothic Heavy" panose="020B0903020102020204" pitchFamily="34" charset="0"/>
              </a:rPr>
              <a:t> Solution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E93F16-EC26-4D5F-B85E-E75D03E89310}"/>
              </a:ext>
            </a:extLst>
          </p:cNvPr>
          <p:cNvSpPr txBox="1"/>
          <p:nvPr/>
        </p:nvSpPr>
        <p:spPr>
          <a:xfrm>
            <a:off x="4342536" y="4588174"/>
            <a:ext cx="5106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cap="small" dirty="0" err="1">
                <a:solidFill>
                  <a:srgbClr val="10181E"/>
                </a:solidFill>
                <a:latin typeface="Franklin Gothic Heavy" panose="020B0903020102020204" pitchFamily="34" charset="0"/>
              </a:rPr>
              <a:t>Results</a:t>
            </a:r>
            <a:r>
              <a:rPr lang="fr-FR" sz="3200" cap="small" dirty="0">
                <a:solidFill>
                  <a:srgbClr val="10181E"/>
                </a:solidFill>
                <a:latin typeface="Franklin Gothic Heavy" panose="020B0903020102020204" pitchFamily="34" charset="0"/>
              </a:rPr>
              <a:t> and Discussion </a:t>
            </a:r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565C3259-FF17-4A7B-B5B1-76AEBAF7F5AA}"/>
              </a:ext>
            </a:extLst>
          </p:cNvPr>
          <p:cNvGrpSpPr/>
          <p:nvPr/>
        </p:nvGrpSpPr>
        <p:grpSpPr>
          <a:xfrm>
            <a:off x="2728095" y="4687375"/>
            <a:ext cx="6749097" cy="1242705"/>
            <a:chOff x="3663279" y="4558348"/>
            <a:chExt cx="6749097" cy="1242705"/>
          </a:xfrm>
          <a:solidFill>
            <a:srgbClr val="91B0C5"/>
          </a:solidFill>
        </p:grpSpPr>
        <p:grpSp>
          <p:nvGrpSpPr>
            <p:cNvPr id="47" name="Group 15">
              <a:extLst>
                <a:ext uri="{FF2B5EF4-FFF2-40B4-BE49-F238E27FC236}">
                  <a16:creationId xmlns:a16="http://schemas.microsoft.com/office/drawing/2014/main" id="{8751C716-7B04-4BE9-AED7-69CC02192BE8}"/>
                </a:ext>
              </a:extLst>
            </p:cNvPr>
            <p:cNvGrpSpPr/>
            <p:nvPr/>
          </p:nvGrpSpPr>
          <p:grpSpPr>
            <a:xfrm flipV="1">
              <a:off x="3663279" y="4558348"/>
              <a:ext cx="6749097" cy="1242705"/>
              <a:chOff x="1695450" y="2114550"/>
              <a:chExt cx="10343346" cy="1143001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657271A-00DC-453E-98F8-0ABA99BD487A}"/>
                  </a:ext>
                </a:extLst>
              </p:cNvPr>
              <p:cNvSpPr/>
              <p:nvPr/>
            </p:nvSpPr>
            <p:spPr bwMode="auto">
              <a:xfrm>
                <a:off x="4190999" y="2114550"/>
                <a:ext cx="7847797" cy="533400"/>
              </a:xfrm>
              <a:prstGeom prst="rect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Diagonal Stripe 54">
                <a:extLst>
                  <a:ext uri="{FF2B5EF4-FFF2-40B4-BE49-F238E27FC236}">
                    <a16:creationId xmlns:a16="http://schemas.microsoft.com/office/drawing/2014/main" id="{F645C924-BA3A-4877-9230-7ED7429D7E60}"/>
                  </a:ext>
                </a:extLst>
              </p:cNvPr>
              <p:cNvSpPr/>
              <p:nvPr/>
            </p:nvSpPr>
            <p:spPr bwMode="auto">
              <a:xfrm rot="10800000">
                <a:off x="2362200" y="2114550"/>
                <a:ext cx="1828800" cy="1143000"/>
              </a:xfrm>
              <a:prstGeom prst="diagStripe">
                <a:avLst>
                  <a:gd name="adj" fmla="val 53333"/>
                </a:avLst>
              </a:prstGeom>
              <a:solidFill>
                <a:srgbClr val="638F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Left Arrow 55">
                <a:extLst>
                  <a:ext uri="{FF2B5EF4-FFF2-40B4-BE49-F238E27FC236}">
                    <a16:creationId xmlns:a16="http://schemas.microsoft.com/office/drawing/2014/main" id="{B1D70C5D-E03F-4549-AA99-3E44A6FC3A81}"/>
                  </a:ext>
                </a:extLst>
              </p:cNvPr>
              <p:cNvSpPr/>
              <p:nvPr/>
            </p:nvSpPr>
            <p:spPr bwMode="auto">
              <a:xfrm>
                <a:off x="1695450" y="2724151"/>
                <a:ext cx="1524000" cy="533400"/>
              </a:xfrm>
              <a:prstGeom prst="leftArrow">
                <a:avLst>
                  <a:gd name="adj1" fmla="val 100000"/>
                  <a:gd name="adj2" fmla="val 4910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C96E317C-F142-4569-AAC3-754CDC32FF11}"/>
                </a:ext>
              </a:extLst>
            </p:cNvPr>
            <p:cNvSpPr txBox="1"/>
            <p:nvPr/>
          </p:nvSpPr>
          <p:spPr>
            <a:xfrm>
              <a:off x="4049698" y="4602920"/>
              <a:ext cx="390619" cy="492443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 defTabSz="914400">
                <a:spcBef>
                  <a:spcPct val="20000"/>
                </a:spcBef>
                <a:defRPr/>
              </a:pPr>
              <a:r>
                <a:rPr lang="en-US" sz="3200" b="1" dirty="0">
                  <a:solidFill>
                    <a:srgbClr val="10181E"/>
                  </a:solidFill>
                  <a:latin typeface="Franklin Gothic Heavy" panose="020B0903020102020204" pitchFamily="34" charset="0"/>
                </a:rPr>
                <a:t>5</a:t>
              </a: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B0A30DD9-CC71-4662-BE32-8FE3638EBF27}"/>
              </a:ext>
            </a:extLst>
          </p:cNvPr>
          <p:cNvSpPr txBox="1"/>
          <p:nvPr/>
        </p:nvSpPr>
        <p:spPr>
          <a:xfrm>
            <a:off x="4356455" y="5347728"/>
            <a:ext cx="51068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cap="small" dirty="0">
                <a:solidFill>
                  <a:srgbClr val="10181E"/>
                </a:solidFill>
                <a:latin typeface="Franklin Gothic Heavy" panose="020B0903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163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6ACDAE0-B181-465A-BE91-DD1FF8AB1D14}"/>
              </a:ext>
            </a:extLst>
          </p:cNvPr>
          <p:cNvSpPr txBox="1"/>
          <p:nvPr/>
        </p:nvSpPr>
        <p:spPr>
          <a:xfrm>
            <a:off x="1415999" y="3017165"/>
            <a:ext cx="9359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err="1">
                <a:solidFill>
                  <a:schemeClr val="bg1"/>
                </a:solidFill>
                <a:latin typeface="Gill Sans Ultra Bold" panose="020B0A02020104020203" pitchFamily="34" charset="0"/>
              </a:rPr>
              <a:t>Related</a:t>
            </a:r>
            <a:r>
              <a:rPr lang="fr-FR" sz="4800" b="1" dirty="0">
                <a:solidFill>
                  <a:schemeClr val="bg1"/>
                </a:solidFill>
                <a:latin typeface="Gill Sans Ultra Bold" panose="020B0A02020104020203" pitchFamily="34" charset="0"/>
              </a:rPr>
              <a:t> Works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26D433F-40CF-4289-974B-08A40514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829" y="5791958"/>
            <a:ext cx="2594340" cy="8201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E4C8FF-61B4-42FF-8390-994E016EE247}"/>
              </a:ext>
            </a:extLst>
          </p:cNvPr>
          <p:cNvSpPr/>
          <p:nvPr/>
        </p:nvSpPr>
        <p:spPr>
          <a:xfrm>
            <a:off x="1416000" y="4517180"/>
            <a:ext cx="93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2C7FB89-7675-4D3F-B0C1-2B11BE8A873C}"/>
              </a:ext>
            </a:extLst>
          </p:cNvPr>
          <p:cNvSpPr/>
          <p:nvPr/>
        </p:nvSpPr>
        <p:spPr>
          <a:xfrm>
            <a:off x="5646000" y="1801261"/>
            <a:ext cx="900000" cy="900000"/>
          </a:xfrm>
          <a:prstGeom prst="ellipse">
            <a:avLst/>
          </a:prstGeom>
          <a:solidFill>
            <a:srgbClr val="F7B32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Britannic Bold" panose="020B0903060703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A366F-9941-4968-BAFD-18DBE5CF5B05}"/>
              </a:ext>
            </a:extLst>
          </p:cNvPr>
          <p:cNvSpPr/>
          <p:nvPr/>
        </p:nvSpPr>
        <p:spPr>
          <a:xfrm>
            <a:off x="1416001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AF92FC-D49A-4110-BF05-09EF9C33D270}"/>
              </a:ext>
            </a:extLst>
          </p:cNvPr>
          <p:cNvSpPr/>
          <p:nvPr/>
        </p:nvSpPr>
        <p:spPr>
          <a:xfrm>
            <a:off x="6815999" y="2169031"/>
            <a:ext cx="3960000" cy="179117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00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8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A2F511-7E21-47B8-A64F-10A0023014F2}"/>
              </a:ext>
            </a:extLst>
          </p:cNvPr>
          <p:cNvSpPr txBox="1"/>
          <p:nvPr/>
        </p:nvSpPr>
        <p:spPr>
          <a:xfrm>
            <a:off x="1363980" y="1653037"/>
            <a:ext cx="9464040" cy="344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"UAV Trajectory Planning for Data Collection from Time-Constrained IoT Devices,“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IEEE Transactions - Jan. 2020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sensitive data </a:t>
            </a:r>
          </a:p>
          <a:p>
            <a:pPr lvl="2"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UAV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consideration of energy limitations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8F5F8D-95FD-48A2-BDA0-E7973BA123AA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1| Related Works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2|PROBLEM FORMULATION     3|PROPOSED SOLUTION     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4FB5A-EDC7-41A1-B1F7-5F213E287C31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63C48-F9DE-44CE-ADEF-C63C25CA253F}"/>
              </a:ext>
            </a:extLst>
          </p:cNvPr>
          <p:cNvSpPr/>
          <p:nvPr/>
        </p:nvSpPr>
        <p:spPr>
          <a:xfrm>
            <a:off x="2136000" y="2846159"/>
            <a:ext cx="7920000" cy="36000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6630CAF-57CF-485B-9E06-7BC2261F11D7}"/>
              </a:ext>
            </a:extLst>
          </p:cNvPr>
          <p:cNvSpPr/>
          <p:nvPr/>
        </p:nvSpPr>
        <p:spPr>
          <a:xfrm>
            <a:off x="11036968" y="6224336"/>
            <a:ext cx="978569" cy="1267327"/>
          </a:xfrm>
          <a:prstGeom prst="round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BE9758-3941-4E2C-BF6F-734BB6EE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6968" y="6224336"/>
            <a:ext cx="978569" cy="633664"/>
          </a:xfrm>
        </p:spPr>
        <p:txBody>
          <a:bodyPr/>
          <a:lstStyle/>
          <a:p>
            <a:pPr algn="ctr"/>
            <a:fld id="{BDB3B0C0-B53F-49E1-8FBB-C63F98603A43}" type="slidenum">
              <a:rPr lang="fr-FR" sz="3200" smtClean="0">
                <a:solidFill>
                  <a:srgbClr val="16232B"/>
                </a:solidFill>
                <a:latin typeface="Arial Black" panose="020B0A04020102020204" pitchFamily="34" charset="0"/>
              </a:rPr>
              <a:t>9</a:t>
            </a:fld>
            <a:endParaRPr lang="fr-FR" sz="3200" dirty="0">
              <a:solidFill>
                <a:srgbClr val="16232B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Rectangle : avec coins arrondis en diagonale 5">
            <a:extLst>
              <a:ext uri="{FF2B5EF4-FFF2-40B4-BE49-F238E27FC236}">
                <a16:creationId xmlns:a16="http://schemas.microsoft.com/office/drawing/2014/main" id="{7E736A6C-E307-489F-87EF-1370633E6749}"/>
              </a:ext>
            </a:extLst>
          </p:cNvPr>
          <p:cNvSpPr/>
          <p:nvPr/>
        </p:nvSpPr>
        <p:spPr>
          <a:xfrm>
            <a:off x="1363980" y="160892"/>
            <a:ext cx="9464040" cy="975181"/>
          </a:xfrm>
          <a:prstGeom prst="round2Diag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0868072-ADF5-425D-BAE6-889CF7A31C98}"/>
              </a:ext>
            </a:extLst>
          </p:cNvPr>
          <p:cNvSpPr txBox="1"/>
          <p:nvPr/>
        </p:nvSpPr>
        <p:spPr>
          <a:xfrm>
            <a:off x="1363980" y="225950"/>
            <a:ext cx="946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Energy-Efficient</a:t>
            </a:r>
            <a:r>
              <a:rPr lang="en-US" sz="2000" b="1" cap="small" dirty="0">
                <a:solidFill>
                  <a:schemeClr val="bg1"/>
                </a:solidFill>
                <a:latin typeface="Franklin Gothic Demi Cond" panose="020B0706030402020204" pitchFamily="34" charset="0"/>
                <a:cs typeface="Times New Roman" panose="02020603050405020304" pitchFamily="18" charset="0"/>
              </a:rPr>
              <a:t> Multi-UAV Data Collection for IoT Networks with Time Deadlines</a:t>
            </a:r>
            <a:endParaRPr lang="fr-FR" sz="2000" b="1" cap="small" dirty="0">
              <a:solidFill>
                <a:schemeClr val="bg1"/>
              </a:solidFill>
              <a:latin typeface="Franklin Gothic Demi Cond" panose="020B07060304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3B8FA5-7977-434E-B4D2-3752B85DF40A}"/>
              </a:ext>
            </a:extLst>
          </p:cNvPr>
          <p:cNvCxnSpPr>
            <a:cxnSpLocks/>
          </p:cNvCxnSpPr>
          <p:nvPr/>
        </p:nvCxnSpPr>
        <p:spPr>
          <a:xfrm>
            <a:off x="1956000" y="822255"/>
            <a:ext cx="8280000" cy="0"/>
          </a:xfrm>
          <a:prstGeom prst="line">
            <a:avLst/>
          </a:prstGeom>
          <a:ln w="38100">
            <a:solidFill>
              <a:srgbClr val="1623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5637A4-5761-49A8-95D0-991A151CAA7C}"/>
              </a:ext>
            </a:extLst>
          </p:cNvPr>
          <p:cNvSpPr txBox="1"/>
          <p:nvPr/>
        </p:nvSpPr>
        <p:spPr>
          <a:xfrm>
            <a:off x="1955999" y="828296"/>
            <a:ext cx="82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Oussama Ghdiri, Wael Jaafar, Safwan Alfattani, Jihene Ben Abderrazak, and Halim Yanikomeroglu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8A2F511-7E21-47B8-A64F-10A0023014F2}"/>
              </a:ext>
            </a:extLst>
          </p:cNvPr>
          <p:cNvSpPr txBox="1"/>
          <p:nvPr/>
        </p:nvSpPr>
        <p:spPr>
          <a:xfrm>
            <a:off x="1363980" y="1653037"/>
            <a:ext cx="9464040" cy="399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"Energy-Efficient Data Gathering Framework-Based Clustering via Multiple UAVs in Deadline-Based WSN Applications,"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IEEE Access – Nov. 2018</a:t>
            </a:r>
          </a:p>
          <a:p>
            <a:pPr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fr-F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UAVs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fr-F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sensitive data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Clustred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WSN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pratical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modeling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8F5F8D-95FD-48A2-BDA0-E7973BA123AA}"/>
              </a:ext>
            </a:extLst>
          </p:cNvPr>
          <p:cNvSpPr txBox="1"/>
          <p:nvPr/>
        </p:nvSpPr>
        <p:spPr>
          <a:xfrm>
            <a:off x="176462" y="6558608"/>
            <a:ext cx="1069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1B0C5"/>
                </a:solidFill>
                <a:latin typeface="Arial Black" panose="020B0A04020102020204" pitchFamily="34" charset="0"/>
              </a:rPr>
              <a:t>1| Related Works     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2|PROBLEM FORMULATION     3|PROPOSED SOLUTION     4|RESULTS AND DISCUSSION     5|</a:t>
            </a:r>
            <a:r>
              <a:rPr lang="en-US" sz="1200" cap="all" dirty="0">
                <a:solidFill>
                  <a:srgbClr val="19262F"/>
                </a:solidFill>
                <a:latin typeface="Arial Black" panose="020B0A04020102020204" pitchFamily="34" charset="0"/>
              </a:rPr>
              <a:t>Conclusion</a:t>
            </a:r>
            <a:r>
              <a:rPr lang="en-US" sz="1200" dirty="0">
                <a:solidFill>
                  <a:srgbClr val="19262F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4FB5A-EDC7-41A1-B1F7-5F213E287C31}"/>
              </a:ext>
            </a:extLst>
          </p:cNvPr>
          <p:cNvSpPr/>
          <p:nvPr/>
        </p:nvSpPr>
        <p:spPr>
          <a:xfrm>
            <a:off x="176463" y="6522155"/>
            <a:ext cx="10692000" cy="36000"/>
          </a:xfrm>
          <a:prstGeom prst="rect">
            <a:avLst/>
          </a:prstGeom>
          <a:solidFill>
            <a:srgbClr val="91B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963C48-F9DE-44CE-ADEF-C63C25CA253F}"/>
              </a:ext>
            </a:extLst>
          </p:cNvPr>
          <p:cNvSpPr/>
          <p:nvPr/>
        </p:nvSpPr>
        <p:spPr>
          <a:xfrm>
            <a:off x="2136000" y="2846159"/>
            <a:ext cx="7920000" cy="36000"/>
          </a:xfrm>
          <a:prstGeom prst="rect">
            <a:avLst/>
          </a:prstGeom>
          <a:solidFill>
            <a:srgbClr val="F7B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8424</TotalTime>
  <Words>1332</Words>
  <Application>Microsoft Office PowerPoint</Application>
  <PresentationFormat>Grand écran</PresentationFormat>
  <Paragraphs>203</Paragraphs>
  <Slides>27</Slides>
  <Notes>13</Notes>
  <HiddenSlides>0</HiddenSlides>
  <MMClips>0</MMClips>
  <ScaleCrop>false</ScaleCrop>
  <HeadingPairs>
    <vt:vector size="8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40" baseType="lpstr">
      <vt:lpstr>Arial</vt:lpstr>
      <vt:lpstr>Arial Black</vt:lpstr>
      <vt:lpstr>Berlin Sans FB Demi</vt:lpstr>
      <vt:lpstr>Bodoni MT</vt:lpstr>
      <vt:lpstr>Britannic Bold</vt:lpstr>
      <vt:lpstr>Calibri</vt:lpstr>
      <vt:lpstr>Calibri Light</vt:lpstr>
      <vt:lpstr>Franklin Gothic Demi Cond</vt:lpstr>
      <vt:lpstr>Franklin Gothic Heavy</vt:lpstr>
      <vt:lpstr>Gill Sans Ultra Bold</vt:lpstr>
      <vt:lpstr>Times New Roman</vt:lpstr>
      <vt:lpstr>Thème Office</vt:lpstr>
      <vt:lpstr>Acrobat Document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Stranger GO</dc:creator>
  <cp:lastModifiedBy>Stranger GO</cp:lastModifiedBy>
  <cp:revision>265</cp:revision>
  <dcterms:created xsi:type="dcterms:W3CDTF">2020-10-23T19:35:23Z</dcterms:created>
  <dcterms:modified xsi:type="dcterms:W3CDTF">2020-11-09T00:09:35Z</dcterms:modified>
</cp:coreProperties>
</file>