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66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0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5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9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2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6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4684C-FCB7-4A1B-B96B-A0E940A29DFA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7A8C0-BE02-473F-A013-8BF928D1F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8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NEP 10km model (monthly)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ROMS runs:</a:t>
            </a:r>
          </a:p>
          <a:p>
            <a:pPr lvl="1"/>
            <a:r>
              <a:rPr lang="en-US" dirty="0"/>
              <a:t>Hindcast (2000-2020)</a:t>
            </a:r>
          </a:p>
          <a:p>
            <a:pPr lvl="1"/>
            <a:r>
              <a:rPr lang="en-US" dirty="0"/>
              <a:t>“Historical" run (1980-2014)</a:t>
            </a:r>
          </a:p>
          <a:p>
            <a:pPr lvl="1"/>
            <a:r>
              <a:rPr lang="en-US" dirty="0"/>
              <a:t>GFDL ssp126 projection (2015-2099)</a:t>
            </a:r>
          </a:p>
          <a:p>
            <a:pPr lvl="1"/>
            <a:r>
              <a:rPr lang="en-US" dirty="0"/>
              <a:t>GFDL ssp585 projection (2015-2099)</a:t>
            </a:r>
          </a:p>
          <a:p>
            <a:pPr lvl="1"/>
            <a:endParaRPr lang="en-US" dirty="0"/>
          </a:p>
          <a:p>
            <a:r>
              <a:rPr lang="en-US" b="1" dirty="0"/>
              <a:t>Depth ranges:</a:t>
            </a:r>
          </a:p>
          <a:p>
            <a:pPr lvl="1"/>
            <a:r>
              <a:rPr lang="en-US" dirty="0"/>
              <a:t>Surface (from 0 to 10 m)</a:t>
            </a:r>
          </a:p>
          <a:p>
            <a:pPr lvl="1"/>
            <a:r>
              <a:rPr lang="en-US" dirty="0"/>
              <a:t>Bottom (bottom to 10 m from bottom)</a:t>
            </a:r>
          </a:p>
          <a:p>
            <a:pPr lvl="1"/>
            <a:r>
              <a:rPr lang="en-US" dirty="0"/>
              <a:t>Midwater (10 m to 10 m from bottom)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18222" r="14983" b="24304"/>
          <a:stretch/>
        </p:blipFill>
        <p:spPr>
          <a:xfrm>
            <a:off x="4629150" y="2602921"/>
            <a:ext cx="4518696" cy="27790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24450" y="1825625"/>
            <a:ext cx="2738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/>
              <a:t>Each management area to:</a:t>
            </a:r>
          </a:p>
          <a:p>
            <a:pPr lvl="0"/>
            <a:r>
              <a:rPr lang="en-US" b="1" dirty="0"/>
              <a:t>	1,000 m isobath</a:t>
            </a:r>
          </a:p>
          <a:p>
            <a:pPr lvl="0"/>
            <a:r>
              <a:rPr lang="en-US" b="1" dirty="0"/>
              <a:t>	 300 m isobath</a:t>
            </a:r>
          </a:p>
        </p:txBody>
      </p:sp>
    </p:spTree>
    <p:extLst>
      <p:ext uri="{BB962C8B-B14F-4D97-AF65-F5344CB8AC3E}">
        <p14:creationId xmlns:p14="http://schemas.microsoft.com/office/powerpoint/2010/main" val="32235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 Indices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Vertically interpolating variables at each rho point (1 m intervals)</a:t>
            </a:r>
          </a:p>
          <a:p>
            <a:r>
              <a:rPr lang="en-US" dirty="0"/>
              <a:t>Summarizing (1) vertically and (2) horizontally</a:t>
            </a:r>
          </a:p>
          <a:p>
            <a:pPr lvl="1"/>
            <a:r>
              <a:rPr lang="en-US" dirty="0"/>
              <a:t>Averaged across depth and area</a:t>
            </a:r>
          </a:p>
          <a:p>
            <a:pPr lvl="1"/>
            <a:r>
              <a:rPr lang="en-US" dirty="0"/>
              <a:t>Summed across depth then averaged across area (to get standing stock biomass estimates)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9387011"/>
              </p:ext>
            </p:extLst>
          </p:nvPr>
        </p:nvGraphicFramePr>
        <p:xfrm>
          <a:off x="4754654" y="1332560"/>
          <a:ext cx="4219016" cy="508546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578476">
                  <a:extLst>
                    <a:ext uri="{9D8B030D-6E8A-4147-A177-3AD203B41FA5}">
                      <a16:colId xmlns:a16="http://schemas.microsoft.com/office/drawing/2014/main" val="1102067235"/>
                    </a:ext>
                  </a:extLst>
                </a:gridCol>
                <a:gridCol w="1640540">
                  <a:extLst>
                    <a:ext uri="{9D8B030D-6E8A-4147-A177-3AD203B41FA5}">
                      <a16:colId xmlns:a16="http://schemas.microsoft.com/office/drawing/2014/main" val="1640016573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NEP name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9624306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Ammonium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NH4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4569266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detritus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07299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euphausiid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403128757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euphausiid net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prod_Eup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91231237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Iron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407686113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copepod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NCa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4148198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copepod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prod_NCa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0088435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microzooplankton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MZL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4268116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microzooplankton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prod_MZL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82964154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phytoplankton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2964286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phytoplankton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353120925"/>
                  </a:ext>
                </a:extLst>
              </a:tr>
              <a:tr h="348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Time-averaged f ratio for large phytoplankton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frat_PhL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5690243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Nitrate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50203644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Salinity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salt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76212196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copepod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233589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copepod net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prod_Cop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76693949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microzooplankton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MZS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9670326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microzooplankton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prod_MZS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11011510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phytoplankton concentration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38545316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phytoplankton production rate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prod_PhS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3714034975"/>
                  </a:ext>
                </a:extLst>
              </a:tr>
              <a:tr h="34810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Time-averaged f ratio for small phytoplankton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frat_PhS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282798237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Temperature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temp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3793" marR="33793" marT="0" marB="0" anchor="b"/>
                </a:tc>
                <a:extLst>
                  <a:ext uri="{0D108BD9-81ED-4DB2-BD59-A6C34878D82A}">
                    <a16:rowId xmlns:a16="http://schemas.microsoft.com/office/drawing/2014/main" val="154531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2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𝑝𝑟𝑜𝑗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h𝑖𝑛𝑑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h𝑖𝑛𝑑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h𝑖𝑠𝑡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𝑝𝑟𝑜𝑗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h𝑖𝑠𝑡</m:t>
                                  </m:r>
                                </m:sup>
                              </m:sSub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= variable, y = year, T = reference period (2000-2022?)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= bias corrected projection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h𝑖𝑛𝑑</m:t>
                        </m:r>
                      </m:sup>
                    </m:sSubSup>
                  </m:oMath>
                </a14:m>
                <a:r>
                  <a:rPr lang="en-US" dirty="0"/>
                  <a:t> = the average value of the </a:t>
                </a:r>
                <a:r>
                  <a:rPr lang="en-US" dirty="0" err="1"/>
                  <a:t>hindcast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h𝑖𝑛𝑑</m:t>
                        </m:r>
                      </m:sup>
                    </m:sSubSup>
                  </m:oMath>
                </a14:m>
                <a:r>
                  <a:rPr lang="en-US" dirty="0"/>
                  <a:t> = standard deviation of the </a:t>
                </a:r>
                <a:r>
                  <a:rPr lang="en-US" dirty="0" err="1"/>
                  <a:t>hindcast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h𝑖𝑠𝑡</m:t>
                        </m:r>
                      </m:sup>
                    </m:sSubSup>
                  </m:oMath>
                </a14:m>
                <a:r>
                  <a:rPr lang="en-US" dirty="0"/>
                  <a:t> = standard deviation of the historical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𝑝𝑟𝑜𝑗</m:t>
                        </m:r>
                      </m:sup>
                    </m:sSubSup>
                  </m:oMath>
                </a14:m>
                <a:r>
                  <a:rPr lang="en-US" dirty="0"/>
                  <a:t> = projection time-series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h𝑖𝑠𝑡</m:t>
                        </m:r>
                      </m:sup>
                    </m:sSubSup>
                  </m:oMath>
                </a14:m>
                <a:r>
                  <a:rPr lang="en-US" dirty="0"/>
                  <a:t> = average value of the historical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r="-1082" b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Delta correction (log?)</a:t>
            </a:r>
          </a:p>
        </p:txBody>
      </p:sp>
    </p:spTree>
    <p:extLst>
      <p:ext uri="{BB962C8B-B14F-4D97-AF65-F5344CB8AC3E}">
        <p14:creationId xmlns:p14="http://schemas.microsoft.com/office/powerpoint/2010/main" val="200325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287-A87B-AE20-2E68-42E626FD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ROMS to GOA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C568BA-99C1-2854-A35D-959DB2E696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b="6909"/>
          <a:stretch/>
        </p:blipFill>
        <p:spPr bwMode="auto">
          <a:xfrm>
            <a:off x="628650" y="1372206"/>
            <a:ext cx="7471719" cy="54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483817-6DAA-56D6-D6D7-C48BF56E2519}"/>
              </a:ext>
            </a:extLst>
          </p:cNvPr>
          <p:cNvSpPr txBox="1"/>
          <p:nvPr/>
        </p:nvSpPr>
        <p:spPr>
          <a:xfrm>
            <a:off x="3807288" y="1558884"/>
            <a:ext cx="3606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NMFS areas are the common spatial unit for most GOA-CLIM biological models</a:t>
            </a:r>
          </a:p>
        </p:txBody>
      </p:sp>
    </p:spTree>
    <p:extLst>
      <p:ext uri="{BB962C8B-B14F-4D97-AF65-F5344CB8AC3E}">
        <p14:creationId xmlns:p14="http://schemas.microsoft.com/office/powerpoint/2010/main" val="281024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A287-A87B-AE20-2E68-42E626FD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Mapping ROMS to GOA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3415F5-EC0C-A30B-8AAD-A96AD1F0D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9144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20D9A-C884-5713-92A7-1909C75F4DCB}"/>
              </a:ext>
            </a:extLst>
          </p:cNvPr>
          <p:cNvSpPr txBox="1"/>
          <p:nvPr/>
        </p:nvSpPr>
        <p:spPr>
          <a:xfrm>
            <a:off x="271849" y="1803678"/>
            <a:ext cx="385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Cropping to depths &lt; 1000 m (ROMS h)</a:t>
            </a:r>
          </a:p>
        </p:txBody>
      </p:sp>
    </p:spTree>
    <p:extLst>
      <p:ext uri="{BB962C8B-B14F-4D97-AF65-F5344CB8AC3E}">
        <p14:creationId xmlns:p14="http://schemas.microsoft.com/office/powerpoint/2010/main" val="143982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326</Words>
  <Application>Microsoft Macintosh PowerPoint</Application>
  <PresentationFormat>On-screen Show (4:3)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NEP 10km model (monthly)</vt:lpstr>
      <vt:lpstr>GOA Indices</vt:lpstr>
      <vt:lpstr>Delta correction (log?)</vt:lpstr>
      <vt:lpstr>Mapping ROMS to GOA</vt:lpstr>
      <vt:lpstr>Mapping ROMS to GOA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GOA Indices</dc:title>
  <dc:creator>Grant Adams</dc:creator>
  <cp:lastModifiedBy>adamsgd</cp:lastModifiedBy>
  <cp:revision>9</cp:revision>
  <dcterms:created xsi:type="dcterms:W3CDTF">2023-01-11T18:36:37Z</dcterms:created>
  <dcterms:modified xsi:type="dcterms:W3CDTF">2023-02-01T00:33:21Z</dcterms:modified>
</cp:coreProperties>
</file>