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2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6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0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5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9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2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6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4684C-FCB7-4A1B-B96B-A0E940A29DF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8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NEP </a:t>
            </a:r>
            <a:r>
              <a:rPr lang="en-US" b="1" dirty="0"/>
              <a:t>10km </a:t>
            </a:r>
            <a:r>
              <a:rPr lang="en-US" b="1" dirty="0" smtClean="0"/>
              <a:t>model (monthly)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 smtClean="0"/>
              <a:t>ROMS </a:t>
            </a:r>
            <a:r>
              <a:rPr lang="en-US" b="1" dirty="0"/>
              <a:t>r</a:t>
            </a:r>
            <a:r>
              <a:rPr lang="en-US" b="1" dirty="0" smtClean="0"/>
              <a:t>uns: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indcast</a:t>
            </a:r>
            <a:endParaRPr lang="en-US" dirty="0" smtClean="0"/>
          </a:p>
          <a:p>
            <a:pPr lvl="1"/>
            <a:r>
              <a:rPr lang="en-US" dirty="0" smtClean="0"/>
              <a:t>“Historical</a:t>
            </a:r>
            <a:r>
              <a:rPr lang="en-US" dirty="0"/>
              <a:t>" </a:t>
            </a:r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GFDL </a:t>
            </a:r>
            <a:r>
              <a:rPr lang="en-US" dirty="0"/>
              <a:t>ssp126 </a:t>
            </a:r>
            <a:r>
              <a:rPr lang="en-US" dirty="0" smtClean="0"/>
              <a:t>projection</a:t>
            </a:r>
          </a:p>
          <a:p>
            <a:pPr lvl="1"/>
            <a:r>
              <a:rPr lang="en-US" dirty="0" smtClean="0"/>
              <a:t>GFDL </a:t>
            </a:r>
            <a:r>
              <a:rPr lang="en-US" dirty="0"/>
              <a:t>ssp585 </a:t>
            </a:r>
            <a:r>
              <a:rPr lang="en-US" dirty="0" smtClean="0"/>
              <a:t>projection</a:t>
            </a:r>
          </a:p>
          <a:p>
            <a:pPr lvl="1"/>
            <a:endParaRPr lang="en-US" dirty="0"/>
          </a:p>
          <a:p>
            <a:r>
              <a:rPr lang="en-US" b="1" dirty="0"/>
              <a:t>Depth ranges:</a:t>
            </a:r>
          </a:p>
          <a:p>
            <a:pPr lvl="1"/>
            <a:r>
              <a:rPr lang="en-US" dirty="0"/>
              <a:t>Surface (from 0 to 10 </a:t>
            </a:r>
            <a:r>
              <a:rPr lang="en-US" dirty="0" smtClean="0"/>
              <a:t>m)</a:t>
            </a:r>
            <a:endParaRPr lang="en-US" dirty="0"/>
          </a:p>
          <a:p>
            <a:pPr lvl="1"/>
            <a:r>
              <a:rPr lang="en-US" dirty="0"/>
              <a:t>Bottom </a:t>
            </a:r>
            <a:r>
              <a:rPr lang="en-US" dirty="0" smtClean="0"/>
              <a:t>(bottom </a:t>
            </a:r>
            <a:r>
              <a:rPr lang="en-US" dirty="0"/>
              <a:t>to 10 m from bottom)</a:t>
            </a:r>
          </a:p>
          <a:p>
            <a:pPr lvl="1"/>
            <a:r>
              <a:rPr lang="en-US" dirty="0"/>
              <a:t>Midwater </a:t>
            </a:r>
            <a:r>
              <a:rPr lang="en-US" dirty="0" smtClean="0"/>
              <a:t>(10 </a:t>
            </a:r>
            <a:r>
              <a:rPr lang="en-US" dirty="0"/>
              <a:t>m </a:t>
            </a:r>
            <a:r>
              <a:rPr lang="en-US" dirty="0" smtClean="0"/>
              <a:t>to </a:t>
            </a:r>
            <a:r>
              <a:rPr lang="en-US" dirty="0"/>
              <a:t>10 m from bottom)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8222" r="14983" b="24304"/>
          <a:stretch/>
        </p:blipFill>
        <p:spPr>
          <a:xfrm>
            <a:off x="4629150" y="2602921"/>
            <a:ext cx="4518696" cy="27790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29150" y="2233589"/>
            <a:ext cx="4257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/>
              <a:t>Each management area to 1,000 m </a:t>
            </a:r>
            <a:r>
              <a:rPr lang="en-US" b="1" dirty="0" err="1" smtClean="0"/>
              <a:t>isobath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2351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 Indices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Summed across depth then averaged across area</a:t>
            </a:r>
          </a:p>
          <a:p>
            <a:r>
              <a:rPr lang="en-US" dirty="0"/>
              <a:t>Averaged across depth and area</a:t>
            </a:r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9387011"/>
              </p:ext>
            </p:extLst>
          </p:nvPr>
        </p:nvGraphicFramePr>
        <p:xfrm>
          <a:off x="4754654" y="1332560"/>
          <a:ext cx="4219016" cy="508546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578476">
                  <a:extLst>
                    <a:ext uri="{9D8B030D-6E8A-4147-A177-3AD203B41FA5}">
                      <a16:colId xmlns:a16="http://schemas.microsoft.com/office/drawing/2014/main" val="1102067235"/>
                    </a:ext>
                  </a:extLst>
                </a:gridCol>
                <a:gridCol w="1640540">
                  <a:extLst>
                    <a:ext uri="{9D8B030D-6E8A-4147-A177-3AD203B41FA5}">
                      <a16:colId xmlns:a16="http://schemas.microsoft.com/office/drawing/2014/main" val="1640016573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NEP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96243060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Ammonium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NH4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14569266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detritus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072990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euphausiid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Eup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403128757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euphausiid net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prod_Eup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91231237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Iron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Iron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407686113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copepod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24148198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copepod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prod_NCa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0088435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microzooplankton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MZL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42681161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microzooplankton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prod_MZL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82964154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phytoplankton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2964286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phytoplankton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prod_PhL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2353120925"/>
                  </a:ext>
                </a:extLst>
              </a:tr>
              <a:tr h="348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Time-averaged f ratio for large phytoplankton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frat_PhL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56902436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Nitrate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50203644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Salinity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76212196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copepod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12335894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copepod net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prod_Cop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7669394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microzooplankton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MZS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96703264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microzooplankton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prod_MZS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11011510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phytoplankton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38545316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phytoplankton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prod_PhS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714034975"/>
                  </a:ext>
                </a:extLst>
              </a:tr>
              <a:tr h="348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Time-averaged f ratio for small phytoplankton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frat_PhS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282798237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Temperature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temp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545310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20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/>
                          </m:ctrlPr>
                        </m:sSubSupPr>
                        <m:e>
                          <m:r>
                            <a:rPr lang="en-US" i="1"/>
                            <m:t>𝑥</m:t>
                          </m:r>
                        </m:e>
                        <m:sub>
                          <m:r>
                            <a:rPr lang="en-US" i="1"/>
                            <m:t>𝑦</m:t>
                          </m:r>
                        </m:sub>
                        <m:sup>
                          <m:r>
                            <a:rPr lang="en-US" i="1"/>
                            <m:t>𝑝𝑟𝑜𝑗</m:t>
                          </m:r>
                          <m:r>
                            <a:rPr lang="en-US" i="1"/>
                            <m:t>′</m:t>
                          </m:r>
                        </m:sup>
                      </m:sSubSup>
                      <m:r>
                        <a:rPr lang="en-US" i="1"/>
                        <m:t>=</m:t>
                      </m:r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/>
                            <m:t>𝑇</m:t>
                          </m:r>
                        </m:sub>
                        <m:sup>
                          <m:r>
                            <a:rPr lang="en-US" i="1"/>
                            <m:t>h𝑖𝑛𝑑</m:t>
                          </m:r>
                        </m:sup>
                      </m:sSubSup>
                      <m:r>
                        <a:rPr lang="en-US" i="1"/>
                        <m:t>+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𝜎</m:t>
                                  </m:r>
                                </m:e>
                                <m:sub>
                                  <m:r>
                                    <a:rPr lang="en-US" i="1"/>
                                    <m:t>𝑇</m:t>
                                  </m:r>
                                </m:sub>
                                <m:sup>
                                  <m:r>
                                    <a:rPr lang="en-US" i="1"/>
                                    <m:t>h𝑖𝑛𝑑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𝜎</m:t>
                                  </m:r>
                                </m:e>
                                <m:sub>
                                  <m:r>
                                    <a:rPr lang="en-US" i="1"/>
                                    <m:t>𝑇</m:t>
                                  </m:r>
                                </m:sub>
                                <m:sup>
                                  <m:r>
                                    <a:rPr lang="en-US" i="1"/>
                                    <m:t>h𝑖𝑠𝑡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i="1"/>
                            <m:t>∗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𝑦</m:t>
                                  </m:r>
                                </m:sub>
                                <m:sup>
                                  <m:r>
                                    <a:rPr lang="en-US" i="1"/>
                                    <m:t>𝑝𝑟𝑜𝑗</m:t>
                                  </m:r>
                                </m:sup>
                              </m:sSubSup>
                              <m:r>
                                <a:rPr lang="en-US" i="1"/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/>
                                      </m:ctrlPr>
                                    </m:acc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/>
                                    <m:t>𝑇</m:t>
                                  </m:r>
                                </m:sub>
                                <m:sup>
                                  <m:r>
                                    <a:rPr lang="en-US" i="1"/>
                                    <m:t>h𝑖𝑠𝑡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= variable, y = year, T = reference period (2000-2022?)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𝑦</m:t>
                        </m:r>
                      </m:sub>
                      <m:sup>
                        <m:r>
                          <a:rPr lang="en-US" i="1"/>
                          <m:t>𝑝𝑟𝑜𝑗</m:t>
                        </m:r>
                        <m:r>
                          <a:rPr lang="en-US" i="1"/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bias </a:t>
                </a:r>
                <a:r>
                  <a:rPr lang="en-US" dirty="0"/>
                  <a:t>corrected </a:t>
                </a:r>
                <a:r>
                  <a:rPr lang="en-US" dirty="0" smtClean="0"/>
                  <a:t>projection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𝑇</m:t>
                        </m:r>
                      </m:sub>
                      <m:sup>
                        <m:r>
                          <a:rPr lang="en-US" i="1"/>
                          <m:t>h𝑖𝑛𝑑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:r>
                  <a:rPr lang="en-US" dirty="0"/>
                  <a:t>the average value of the </a:t>
                </a:r>
                <a:r>
                  <a:rPr lang="en-US" dirty="0" err="1"/>
                  <a:t>hindcast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𝜎</m:t>
                        </m:r>
                      </m:e>
                      <m:sub>
                        <m:r>
                          <a:rPr lang="en-US" i="1"/>
                          <m:t>𝑇</m:t>
                        </m:r>
                      </m:sub>
                      <m:sup>
                        <m:r>
                          <a:rPr lang="en-US" i="1"/>
                          <m:t>h𝑖𝑛𝑑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standard </a:t>
                </a:r>
                <a:r>
                  <a:rPr lang="en-US" dirty="0"/>
                  <a:t>deviation of the </a:t>
                </a:r>
                <a:r>
                  <a:rPr lang="en-US" dirty="0" err="1"/>
                  <a:t>hindcast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𝜎</m:t>
                        </m:r>
                      </m:e>
                      <m:sub>
                        <m:r>
                          <a:rPr lang="en-US" i="1"/>
                          <m:t>𝑇</m:t>
                        </m:r>
                      </m:sub>
                      <m:sup>
                        <m:r>
                          <a:rPr lang="en-US" i="1"/>
                          <m:t>h𝑖𝑠𝑡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standard </a:t>
                </a:r>
                <a:r>
                  <a:rPr lang="en-US" dirty="0"/>
                  <a:t>deviation of the </a:t>
                </a:r>
                <a:r>
                  <a:rPr lang="en-US" dirty="0" smtClean="0"/>
                  <a:t>historical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𝑦</m:t>
                        </m:r>
                      </m:sub>
                      <m:sup>
                        <m:r>
                          <a:rPr lang="en-US" i="1"/>
                          <m:t>𝑝𝑟𝑜𝑗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projection time-series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𝑇</m:t>
                        </m:r>
                      </m:sub>
                      <m:sup>
                        <m:r>
                          <a:rPr lang="en-US" i="1"/>
                          <m:t>h𝑖𝑠𝑡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average </a:t>
                </a:r>
                <a:r>
                  <a:rPr lang="en-US" dirty="0"/>
                  <a:t>value of the </a:t>
                </a:r>
                <a:r>
                  <a:rPr lang="en-US" dirty="0" smtClean="0"/>
                  <a:t>historical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r="-1082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Delta correction (log?)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325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170</Words>
  <Application>Microsoft Office PowerPoint</Application>
  <PresentationFormat>On-screen Show (4:3)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NEP 10km model (monthly)</vt:lpstr>
      <vt:lpstr>GOA Indices</vt:lpstr>
      <vt:lpstr>Delta correction (log?)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 Indices</dc:title>
  <dc:creator>Grant Adams</dc:creator>
  <cp:lastModifiedBy>Grant Adams</cp:lastModifiedBy>
  <cp:revision>6</cp:revision>
  <dcterms:created xsi:type="dcterms:W3CDTF">2023-01-11T18:36:37Z</dcterms:created>
  <dcterms:modified xsi:type="dcterms:W3CDTF">2023-01-11T18:58:09Z</dcterms:modified>
</cp:coreProperties>
</file>