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4" r:id="rId1"/>
  </p:sldMasterIdLst>
  <p:sldIdLst>
    <p:sldId id="266" r:id="rId2"/>
    <p:sldId id="257" r:id="rId3"/>
    <p:sldId id="258" r:id="rId4"/>
    <p:sldId id="259" r:id="rId5"/>
    <p:sldId id="260" r:id="rId6"/>
    <p:sldId id="261" r:id="rId7"/>
    <p:sldId id="268" r:id="rId8"/>
    <p:sldId id="262" r:id="rId9"/>
    <p:sldId id="263" r:id="rId10"/>
    <p:sldId id="267"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8" autoAdjust="0"/>
    <p:restoredTop sz="94660"/>
  </p:normalViewPr>
  <p:slideViewPr>
    <p:cSldViewPr snapToGrid="0">
      <p:cViewPr varScale="1">
        <p:scale>
          <a:sx n="71" d="100"/>
          <a:sy n="71" d="100"/>
        </p:scale>
        <p:origin x="4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4259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9890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0250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8611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6737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3453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7285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5778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0294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9320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80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8491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1132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0321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991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6611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3625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8686400"/>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8.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5344510" y="853672"/>
            <a:ext cx="5905005" cy="5197949"/>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CODE                        	         :MSU07302</a:t>
            </a:r>
          </a:p>
          <a:p>
            <a:pPr marL="0" indent="0">
              <a:buNone/>
            </a:pPr>
            <a:r>
              <a:rPr lang="en-US" sz="2000" b="1" dirty="0">
                <a:latin typeface="Times New Roman" panose="02020603050405020304" pitchFamily="18" charset="0"/>
                <a:cs typeface="Times New Roman" panose="02020603050405020304" pitchFamily="18" charset="0"/>
              </a:rPr>
              <a:t>MODULEE NAME	         :ENTERPRENEURSHIP</a:t>
            </a:r>
          </a:p>
          <a:p>
            <a:pPr marL="0" indent="0">
              <a:buNone/>
            </a:pPr>
            <a:r>
              <a:rPr lang="en-US" sz="2000" b="1" dirty="0">
                <a:latin typeface="Times New Roman" panose="02020603050405020304" pitchFamily="18" charset="0"/>
                <a:cs typeface="Times New Roman" panose="02020603050405020304" pitchFamily="18" charset="0"/>
              </a:rPr>
              <a:t>LECTURER NAME	         :MADAM  MCHEMBE</a:t>
            </a:r>
          </a:p>
          <a:p>
            <a:pPr marL="0" indent="0">
              <a:buNone/>
            </a:pPr>
            <a:r>
              <a:rPr lang="en-US" sz="2000" b="1" dirty="0">
                <a:latin typeface="Times New Roman" panose="02020603050405020304" pitchFamily="18" charset="0"/>
                <a:cs typeface="Times New Roman" panose="02020603050405020304" pitchFamily="18" charset="0"/>
              </a:rPr>
              <a:t>ACADEMIC YEAR	         :2023/2024</a:t>
            </a:r>
          </a:p>
          <a:p>
            <a:pPr marL="0" indent="0" algn="ctr">
              <a:buNone/>
            </a:pPr>
            <a:r>
              <a:rPr lang="en-US" sz="2000" b="1" u="sng" dirty="0">
                <a:latin typeface="Times New Roman" panose="02020603050405020304" pitchFamily="18" charset="0"/>
                <a:cs typeface="Times New Roman" panose="02020603050405020304" pitchFamily="18" charset="0"/>
              </a:rPr>
              <a:t>GROUP MEMBERS:</a:t>
            </a:r>
          </a:p>
          <a:p>
            <a:pPr marL="0" indent="0">
              <a:buNone/>
            </a:pPr>
            <a:r>
              <a:rPr lang="en-US" sz="2000" b="1" dirty="0">
                <a:latin typeface="Times New Roman" panose="02020603050405020304" pitchFamily="18" charset="0"/>
                <a:cs typeface="Times New Roman" panose="02020603050405020304" pitchFamily="18" charset="0"/>
              </a:rPr>
              <a:t>MWASITI  OMARY.           :IMC/BAIT/2111305</a:t>
            </a:r>
          </a:p>
          <a:p>
            <a:pPr marL="0" indent="0">
              <a:buNone/>
            </a:pPr>
            <a:r>
              <a:rPr lang="en-US" sz="2000" b="1" dirty="0">
                <a:latin typeface="Times New Roman" panose="02020603050405020304" pitchFamily="18" charset="0"/>
                <a:cs typeface="Times New Roman" panose="02020603050405020304" pitchFamily="18" charset="0"/>
              </a:rPr>
              <a:t>WILLIAM SALINJA          :IMC/BAIT/2121097</a:t>
            </a:r>
          </a:p>
          <a:p>
            <a:pPr marL="0" indent="0">
              <a:buNone/>
            </a:pPr>
            <a:r>
              <a:rPr lang="en-US" sz="2000" b="1" dirty="0">
                <a:latin typeface="Times New Roman" panose="02020603050405020304" pitchFamily="18" charset="0"/>
                <a:cs typeface="Times New Roman" panose="02020603050405020304" pitchFamily="18" charset="0"/>
              </a:rPr>
              <a:t>PASCAL CHACHA             :IMC/BAIT/2121104</a:t>
            </a:r>
          </a:p>
          <a:p>
            <a:pPr marL="0" indent="0">
              <a:buNone/>
            </a:pPr>
            <a:endParaRPr lang="en-US" dirty="0"/>
          </a:p>
        </p:txBody>
      </p:sp>
      <p:sp>
        <p:nvSpPr>
          <p:cNvPr id="4" name="Text Placeholder 3"/>
          <p:cNvSpPr>
            <a:spLocks noGrp="1"/>
          </p:cNvSpPr>
          <p:nvPr>
            <p:ph type="body" sz="half" idx="2"/>
          </p:nvPr>
        </p:nvSpPr>
        <p:spPr/>
        <p:txBody>
          <a:bodyPr/>
          <a:lstStyle/>
          <a:p>
            <a:endParaRPr lang="en-US" dirty="0"/>
          </a:p>
        </p:txBody>
      </p:sp>
      <p:pic>
        <p:nvPicPr>
          <p:cNvPr id="3074" name="Picture 2" descr="Provided by Face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617" y="955272"/>
            <a:ext cx="4311649" cy="46157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17022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80F272-3C23-1021-BD81-5C9FBD1276D8}"/>
              </a:ext>
            </a:extLst>
          </p:cNvPr>
          <p:cNvSpPr txBox="1"/>
          <p:nvPr/>
        </p:nvSpPr>
        <p:spPr>
          <a:xfrm>
            <a:off x="564776" y="766483"/>
            <a:ext cx="11120718" cy="4459682"/>
          </a:xfrm>
          <a:prstGeom prst="rect">
            <a:avLst/>
          </a:prstGeom>
          <a:noFill/>
        </p:spPr>
        <p:txBody>
          <a:bodyPr wrap="square">
            <a:spAutoFit/>
          </a:bodyPr>
          <a:lstStyle/>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0" lang="en-US" sz="28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8. Conclusions and Recommendations:</a:t>
            </a:r>
          </a:p>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kumimoji="0" lang="en-US" sz="28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Summarize the findings of the feasibility study and provide recommendations. Clearly state whether or not the venture is deemed feasible.</a:t>
            </a:r>
          </a:p>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lang="en-US" sz="2800" dirty="0">
                <a:solidFill>
                  <a:prstClr val="black">
                    <a:lumMod val="85000"/>
                    <a:lumOff val="15000"/>
                  </a:prstClr>
                </a:solidFill>
                <a:latin typeface="Times New Roman" panose="02020603050405020304" pitchFamily="18" charset="0"/>
                <a:cs typeface="Times New Roman" panose="02020603050405020304" pitchFamily="18" charset="0"/>
              </a:rPr>
              <a:t>After assessing all the important categories then it is likely possible to know whether to proceed or seize. This is one of the most crucial as it deals with the connection of the findings together with the decision to be made.</a:t>
            </a:r>
          </a:p>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lang="en-US" sz="2800" dirty="0">
                <a:solidFill>
                  <a:prstClr val="black">
                    <a:lumMod val="85000"/>
                    <a:lumOff val="15000"/>
                  </a:prstClr>
                </a:solidFill>
                <a:latin typeface="Times New Roman" panose="02020603050405020304" pitchFamily="18" charset="0"/>
                <a:cs typeface="Times New Roman" panose="02020603050405020304" pitchFamily="18" charset="0"/>
              </a:rPr>
              <a:t> </a:t>
            </a:r>
            <a:endParaRPr kumimoji="0" lang="en-US" sz="28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154473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For PPT Presentation Template and Google Slid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3290888"/>
            <a:ext cx="12192000" cy="101488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854571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672" y="914297"/>
            <a:ext cx="11485957" cy="1210969"/>
          </a:xfrm>
        </p:spPr>
        <p:txBody>
          <a:bodyPr>
            <a:normAutofit/>
          </a:bodyPr>
          <a:lstStyle/>
          <a:p>
            <a:r>
              <a:rPr lang="en-US" u="sng" dirty="0">
                <a:latin typeface="Times New Roman" panose="02020603050405020304" pitchFamily="18" charset="0"/>
                <a:cs typeface="Times New Roman" panose="02020603050405020304" pitchFamily="18" charset="0"/>
              </a:rPr>
              <a:t>QN: Conduct a feasibility study  for a new venture </a:t>
            </a:r>
            <a:endParaRPr lang="en-US" u="sng" dirty="0"/>
          </a:p>
        </p:txBody>
      </p:sp>
      <p:sp>
        <p:nvSpPr>
          <p:cNvPr id="3" name="Content Placeholder 2"/>
          <p:cNvSpPr>
            <a:spLocks noGrp="1"/>
          </p:cNvSpPr>
          <p:nvPr>
            <p:ph idx="1"/>
          </p:nvPr>
        </p:nvSpPr>
        <p:spPr>
          <a:xfrm>
            <a:off x="1295401" y="2460811"/>
            <a:ext cx="9601196" cy="4034581"/>
          </a:xfrm>
        </p:spPr>
        <p:txBody>
          <a:bodyPr>
            <a:noAutofit/>
          </a:bodyPr>
          <a:lstStyle/>
          <a:p>
            <a:pPr algn="just"/>
            <a:r>
              <a:rPr lang="en-US" sz="2800" dirty="0">
                <a:solidFill>
                  <a:schemeClr val="tx1"/>
                </a:solidFill>
                <a:latin typeface="Times New Roman" panose="02020603050405020304" pitchFamily="18" charset="0"/>
                <a:cs typeface="Times New Roman" panose="02020603050405020304" pitchFamily="18" charset="0"/>
              </a:rPr>
              <a:t>A </a:t>
            </a:r>
            <a:r>
              <a:rPr lang="en-US" sz="2800" b="1" dirty="0">
                <a:solidFill>
                  <a:schemeClr val="tx1"/>
                </a:solidFill>
                <a:latin typeface="Times New Roman" panose="02020603050405020304" pitchFamily="18" charset="0"/>
                <a:cs typeface="Times New Roman" panose="02020603050405020304" pitchFamily="18" charset="0"/>
              </a:rPr>
              <a:t>feasibility study</a:t>
            </a:r>
            <a:r>
              <a:rPr lang="en-US" sz="2800" dirty="0">
                <a:solidFill>
                  <a:schemeClr val="tx1"/>
                </a:solidFill>
                <a:latin typeface="Times New Roman" panose="02020603050405020304" pitchFamily="18" charset="0"/>
                <a:cs typeface="Times New Roman" panose="02020603050405020304" pitchFamily="18" charset="0"/>
              </a:rPr>
              <a:t> is an assessment of the practicality of a project or system involves assessing its viability.</a:t>
            </a:r>
          </a:p>
          <a:p>
            <a:pPr marL="0" indent="0" algn="just">
              <a:buNone/>
            </a:pPr>
            <a:r>
              <a:rPr lang="en-US" sz="2800" dirty="0">
                <a:latin typeface="Times New Roman" panose="02020603050405020304" pitchFamily="18" charset="0"/>
                <a:cs typeface="Times New Roman" panose="02020603050405020304" pitchFamily="18" charset="0"/>
              </a:rPr>
              <a:t>a crucial step in assessing the viability and potential success of a new venture before committing significant resources to it. This study helps stakeholders, such as investors, entrepreneurs, and decision-makers, make informed and strategic decisions. The introduction of a feasibility study for a new venture sets the stage for the comprehensive evaluation</a:t>
            </a:r>
            <a:r>
              <a:rPr lang="en-US" sz="3200" dirty="0">
                <a:latin typeface="Times New Roman" panose="02020603050405020304" pitchFamily="18" charset="0"/>
                <a:cs typeface="Times New Roman" panose="02020603050405020304" pitchFamily="18" charset="0"/>
              </a:rPr>
              <a:t>.</a:t>
            </a:r>
            <a:r>
              <a:rPr lang="en-US" sz="3200" dirty="0">
                <a:solidFill>
                  <a:schemeClr val="tx1"/>
                </a:solidFill>
                <a:latin typeface="Times New Roman" panose="02020603050405020304" pitchFamily="18" charset="0"/>
                <a:cs typeface="Times New Roman" panose="02020603050405020304" pitchFamily="18" charset="0"/>
              </a:rPr>
              <a:t> </a:t>
            </a:r>
          </a:p>
        </p:txBody>
      </p:sp>
      <p:sp>
        <p:nvSpPr>
          <p:cNvPr id="7" name="Rectangle 3"/>
          <p:cNvSpPr>
            <a:spLocks noChangeArrowheads="1"/>
          </p:cNvSpPr>
          <p:nvPr/>
        </p:nvSpPr>
        <p:spPr bwMode="auto">
          <a:xfrm>
            <a:off x="0" y="-109954"/>
            <a:ext cx="21993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1000" b="0" i="0" u="none" strike="noStrike" cap="none" normalizeH="0" baseline="0" dirty="0">
                <a:ln>
                  <a:noFill/>
                </a:ln>
                <a:solidFill>
                  <a:schemeClr val="tx1"/>
                </a:solidFill>
                <a:effectLst/>
                <a:latin typeface="Söhne"/>
              </a:rPr>
            </a:b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14207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171" y="982132"/>
            <a:ext cx="10722427" cy="1165982"/>
          </a:xfrm>
        </p:spPr>
        <p:txBody>
          <a:bodyPr>
            <a:normAutofit/>
          </a:bodyPr>
          <a:lstStyle/>
          <a:p>
            <a:r>
              <a:rPr lang="en-US" b="1" dirty="0"/>
              <a:t>1. Project Description:</a:t>
            </a:r>
            <a:endParaRPr lang="en-US" dirty="0"/>
          </a:p>
        </p:txBody>
      </p:sp>
      <p:sp>
        <p:nvSpPr>
          <p:cNvPr id="3" name="Content Placeholder 2"/>
          <p:cNvSpPr>
            <a:spLocks noGrp="1"/>
          </p:cNvSpPr>
          <p:nvPr>
            <p:ph idx="1"/>
          </p:nvPr>
        </p:nvSpPr>
        <p:spPr>
          <a:xfrm>
            <a:off x="1295401" y="2322287"/>
            <a:ext cx="9601196" cy="3933370"/>
          </a:xfrm>
        </p:spPr>
        <p:txBody>
          <a:bodyPr>
            <a:noAutofit/>
          </a:bodyPr>
          <a:lstStyle/>
          <a:p>
            <a:r>
              <a:rPr lang="en-US" sz="2800" b="1" dirty="0">
                <a:latin typeface="Times New Roman" panose="02020603050405020304" pitchFamily="18" charset="0"/>
                <a:cs typeface="Times New Roman" panose="02020603050405020304" pitchFamily="18" charset="0"/>
              </a:rPr>
              <a:t>Define the Scope and Objectives:</a:t>
            </a:r>
          </a:p>
          <a:p>
            <a:r>
              <a:rPr lang="en-US" sz="2800" dirty="0">
                <a:latin typeface="Times New Roman" panose="02020603050405020304" pitchFamily="18" charset="0"/>
                <a:cs typeface="Times New Roman" panose="02020603050405020304" pitchFamily="18" charset="0"/>
              </a:rPr>
              <a:t>Clearly outline the goals and objectives of your venture. Identify the key questions your feasibility study should answer.</a:t>
            </a:r>
          </a:p>
          <a:p>
            <a:r>
              <a:rPr lang="en-US" sz="2800" dirty="0">
                <a:latin typeface="Times New Roman" panose="02020603050405020304" pitchFamily="18" charset="0"/>
                <a:cs typeface="Times New Roman" panose="02020603050405020304" pitchFamily="18" charset="0"/>
              </a:rPr>
              <a:t>Such as Our proposed venture is an e-commerce platform that connects artisans and buyers for unique handmade crafts. The platform aims to provide a marketplace for artisans to showcase and sell their creations while offering consumers a diverse range of handmade products.</a:t>
            </a:r>
          </a:p>
        </p:txBody>
      </p:sp>
    </p:spTree>
    <p:extLst>
      <p:ext uri="{BB962C8B-B14F-4D97-AF65-F5344CB8AC3E}">
        <p14:creationId xmlns:p14="http://schemas.microsoft.com/office/powerpoint/2010/main" val="423014727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012" y="860613"/>
            <a:ext cx="10676964" cy="1963269"/>
          </a:xfrm>
        </p:spPr>
        <p:txBody>
          <a:bodyPr>
            <a:normAutofit/>
          </a:bodyPr>
          <a:lstStyle/>
          <a:p>
            <a:r>
              <a:rPr lang="en-US" b="1" dirty="0"/>
              <a:t>2. Market Analysis:</a:t>
            </a:r>
            <a:br>
              <a:rPr lang="en-US" b="1" dirty="0"/>
            </a:br>
            <a:endParaRPr lang="en-US" dirty="0"/>
          </a:p>
        </p:txBody>
      </p:sp>
      <p:sp>
        <p:nvSpPr>
          <p:cNvPr id="3" name="Content Placeholder 2"/>
          <p:cNvSpPr>
            <a:spLocks noGrp="1"/>
          </p:cNvSpPr>
          <p:nvPr>
            <p:ph idx="1"/>
          </p:nvPr>
        </p:nvSpPr>
        <p:spPr>
          <a:xfrm>
            <a:off x="1295402" y="2474259"/>
            <a:ext cx="9601196" cy="3523128"/>
          </a:xfrm>
        </p:spPr>
        <p:txBody>
          <a:bodyPr>
            <a:normAutofit fontScale="25000" lnSpcReduction="20000"/>
          </a:bodyPr>
          <a:lstStyle/>
          <a:p>
            <a:pPr marL="0" indent="0">
              <a:buNone/>
            </a:pPr>
            <a:r>
              <a:rPr lang="en-US" sz="9600" dirty="0">
                <a:latin typeface="Times New Roman" panose="02020603050405020304" pitchFamily="18" charset="0"/>
                <a:cs typeface="Times New Roman" panose="02020603050405020304" pitchFamily="18" charset="0"/>
              </a:rPr>
              <a:t>Target Market:</a:t>
            </a:r>
          </a:p>
          <a:p>
            <a:pPr>
              <a:buFont typeface="Arial" panose="020B0604020202020204" pitchFamily="34" charset="0"/>
              <a:buChar char="•"/>
            </a:pPr>
            <a:r>
              <a:rPr lang="en-US" sz="9600" dirty="0">
                <a:latin typeface="Times New Roman" panose="02020603050405020304" pitchFamily="18" charset="0"/>
                <a:cs typeface="Times New Roman" panose="02020603050405020304" pitchFamily="18" charset="0"/>
              </a:rPr>
              <a:t>Identify and define the target market: Individuals who appreciate and seek unique, handmade crafts . Estimate the market size and growth potential.</a:t>
            </a:r>
          </a:p>
          <a:p>
            <a:pPr marL="0" indent="0">
              <a:buNone/>
            </a:pPr>
            <a:r>
              <a:rPr lang="en-US" sz="9600" dirty="0">
                <a:latin typeface="Times New Roman" panose="02020603050405020304" pitchFamily="18" charset="0"/>
                <a:cs typeface="Times New Roman" panose="02020603050405020304" pitchFamily="18" charset="0"/>
              </a:rPr>
              <a:t>Competition:</a:t>
            </a:r>
          </a:p>
          <a:p>
            <a:pPr>
              <a:buFont typeface="Arial" panose="020B0604020202020204" pitchFamily="34" charset="0"/>
              <a:buChar char="•"/>
            </a:pPr>
            <a:r>
              <a:rPr lang="en-US" sz="9600" dirty="0">
                <a:latin typeface="Times New Roman" panose="02020603050405020304" pitchFamily="18" charset="0"/>
                <a:cs typeface="Times New Roman" panose="02020603050405020304" pitchFamily="18" charset="0"/>
              </a:rPr>
              <a:t>Analyze existing online marketplaces for handmade products , Conduct a SWOT analysis on competitors.</a:t>
            </a:r>
          </a:p>
          <a:p>
            <a:pPr marL="0" indent="0">
              <a:buNone/>
            </a:pPr>
            <a:r>
              <a:rPr lang="en-US" sz="9600" dirty="0">
                <a:latin typeface="Times New Roman" panose="02020603050405020304" pitchFamily="18" charset="0"/>
                <a:cs typeface="Times New Roman" panose="02020603050405020304" pitchFamily="18" charset="0"/>
              </a:rPr>
              <a:t>Customer Needs:</a:t>
            </a:r>
          </a:p>
          <a:p>
            <a:r>
              <a:rPr lang="en-US" sz="9600" dirty="0">
                <a:latin typeface="Times New Roman" panose="02020603050405020304" pitchFamily="18" charset="0"/>
                <a:cs typeface="Times New Roman" panose="02020603050405020304" pitchFamily="18" charset="0"/>
              </a:rPr>
              <a:t>Conduct surveys and interviews to understand customer preferences, identify key features or attributes that customers value in handmade products.</a:t>
            </a:r>
          </a:p>
          <a:p>
            <a:endParaRPr lang="en-US" dirty="0"/>
          </a:p>
        </p:txBody>
      </p:sp>
    </p:spTree>
    <p:extLst>
      <p:ext uri="{BB962C8B-B14F-4D97-AF65-F5344CB8AC3E}">
        <p14:creationId xmlns:p14="http://schemas.microsoft.com/office/powerpoint/2010/main" val="225575725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859" y="874059"/>
            <a:ext cx="9717739" cy="1801906"/>
          </a:xfrm>
        </p:spPr>
        <p:txBody>
          <a:bodyPr>
            <a:normAutofit/>
          </a:bodyPr>
          <a:lstStyle/>
          <a:p>
            <a:r>
              <a:rPr lang="en-US" b="1" dirty="0"/>
              <a:t>3. Technical Feasibility:</a:t>
            </a:r>
            <a:br>
              <a:rPr lang="en-US" b="1" dirty="0"/>
            </a:br>
            <a:endParaRPr lang="en-US" dirty="0"/>
          </a:p>
        </p:txBody>
      </p:sp>
      <p:sp>
        <p:nvSpPr>
          <p:cNvPr id="3" name="Content Placeholder 2"/>
          <p:cNvSpPr>
            <a:spLocks noGrp="1"/>
          </p:cNvSpPr>
          <p:nvPr>
            <p:ph idx="1"/>
          </p:nvPr>
        </p:nvSpPr>
        <p:spPr>
          <a:xfrm>
            <a:off x="1178859" y="2474259"/>
            <a:ext cx="9834282" cy="3721588"/>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a. Technology Requirements:</a:t>
            </a:r>
          </a:p>
          <a:p>
            <a:r>
              <a:rPr lang="en-US" dirty="0">
                <a:latin typeface="Times New Roman" panose="02020603050405020304" pitchFamily="18" charset="0"/>
                <a:cs typeface="Times New Roman" panose="02020603050405020304" pitchFamily="18" charset="0"/>
              </a:rPr>
              <a:t>Identify the technology needed for your venture.</a:t>
            </a:r>
          </a:p>
          <a:p>
            <a:r>
              <a:rPr lang="en-US" dirty="0">
                <a:latin typeface="Times New Roman" panose="02020603050405020304" pitchFamily="18" charset="0"/>
                <a:cs typeface="Times New Roman" panose="02020603050405020304" pitchFamily="18" charset="0"/>
              </a:rPr>
              <a:t>Assess the availability and feasibility of acquiring or developing the required technology.</a:t>
            </a:r>
          </a:p>
          <a:p>
            <a:pPr marL="0" indent="0">
              <a:buNone/>
            </a:pPr>
            <a:r>
              <a:rPr lang="en-US" dirty="0">
                <a:latin typeface="Times New Roman" panose="02020603050405020304" pitchFamily="18" charset="0"/>
                <a:cs typeface="Times New Roman" panose="02020603050405020304" pitchFamily="18" charset="0"/>
              </a:rPr>
              <a:t>b. Regulatory Compliance:</a:t>
            </a:r>
          </a:p>
          <a:p>
            <a:r>
              <a:rPr lang="en-US" dirty="0">
                <a:latin typeface="Times New Roman" panose="02020603050405020304" pitchFamily="18" charset="0"/>
                <a:cs typeface="Times New Roman" panose="02020603050405020304" pitchFamily="18" charset="0"/>
              </a:rPr>
              <a:t>Investigate any legal or regulatory requirements related to your business.</a:t>
            </a:r>
          </a:p>
          <a:p>
            <a:r>
              <a:rPr lang="en-US" dirty="0">
                <a:latin typeface="Times New Roman" panose="02020603050405020304" pitchFamily="18" charset="0"/>
                <a:cs typeface="Times New Roman" panose="02020603050405020304" pitchFamily="18" charset="0"/>
              </a:rPr>
              <a:t>Ensure your venture complies with industry standards and regulations.</a:t>
            </a:r>
          </a:p>
          <a:p>
            <a:endParaRPr lang="en-US" sz="2800" dirty="0"/>
          </a:p>
        </p:txBody>
      </p:sp>
    </p:spTree>
    <p:extLst>
      <p:ext uri="{BB962C8B-B14F-4D97-AF65-F5344CB8AC3E}">
        <p14:creationId xmlns:p14="http://schemas.microsoft.com/office/powerpoint/2010/main" val="304697168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841750"/>
          </a:xfrm>
        </p:spPr>
        <p:txBody>
          <a:bodyPr>
            <a:normAutofit/>
          </a:bodyPr>
          <a:lstStyle/>
          <a:p>
            <a:r>
              <a:rPr lang="en-US" b="1" dirty="0"/>
              <a:t>4. Financial Feasibility:</a:t>
            </a:r>
            <a:br>
              <a:rPr lang="en-US" b="1" dirty="0"/>
            </a:br>
            <a:endParaRPr lang="en-US" dirty="0"/>
          </a:p>
        </p:txBody>
      </p:sp>
      <p:sp>
        <p:nvSpPr>
          <p:cNvPr id="3" name="Content Placeholder 2"/>
          <p:cNvSpPr>
            <a:spLocks noGrp="1"/>
          </p:cNvSpPr>
          <p:nvPr>
            <p:ph idx="1"/>
          </p:nvPr>
        </p:nvSpPr>
        <p:spPr>
          <a:xfrm>
            <a:off x="1295402" y="2380129"/>
            <a:ext cx="9601196" cy="4052201"/>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a. Cost Estimation:</a:t>
            </a:r>
          </a:p>
          <a:p>
            <a:r>
              <a:rPr lang="en-US" sz="2200" dirty="0">
                <a:latin typeface="Times New Roman" panose="02020603050405020304" pitchFamily="18" charset="0"/>
                <a:cs typeface="Times New Roman" panose="02020603050405020304" pitchFamily="18" charset="0"/>
              </a:rPr>
              <a:t>Estimate the initial and ongoing costs of the venture , Include costs such as equipment, personnel, marketing, and operational expenses.</a:t>
            </a:r>
          </a:p>
          <a:p>
            <a:pPr marL="0" indent="0">
              <a:buNone/>
            </a:pPr>
            <a:r>
              <a:rPr lang="en-US" sz="2200" dirty="0">
                <a:latin typeface="Times New Roman" panose="02020603050405020304" pitchFamily="18" charset="0"/>
                <a:cs typeface="Times New Roman" panose="02020603050405020304" pitchFamily="18" charset="0"/>
              </a:rPr>
              <a:t>b. Revenue Projections:</a:t>
            </a:r>
          </a:p>
          <a:p>
            <a:r>
              <a:rPr lang="en-US" sz="2200" dirty="0">
                <a:latin typeface="Times New Roman" panose="02020603050405020304" pitchFamily="18" charset="0"/>
                <a:cs typeface="Times New Roman" panose="02020603050405020304" pitchFamily="18" charset="0"/>
              </a:rPr>
              <a:t>Forecast potential revenues based on market analysis , Consider different scenarios, such as best-case and worst-case scenarios.</a:t>
            </a:r>
          </a:p>
          <a:p>
            <a:pPr marL="0" indent="0">
              <a:buNone/>
            </a:pPr>
            <a:r>
              <a:rPr lang="en-US" sz="2200" dirty="0">
                <a:latin typeface="Times New Roman" panose="02020603050405020304" pitchFamily="18" charset="0"/>
                <a:cs typeface="Times New Roman" panose="02020603050405020304" pitchFamily="18" charset="0"/>
              </a:rPr>
              <a:t>c. Return on Investment (ROI):</a:t>
            </a:r>
          </a:p>
          <a:p>
            <a:r>
              <a:rPr lang="en-US" sz="2200" dirty="0">
                <a:latin typeface="Times New Roman" panose="02020603050405020304" pitchFamily="18" charset="0"/>
                <a:cs typeface="Times New Roman" panose="02020603050405020304" pitchFamily="18" charset="0"/>
              </a:rPr>
              <a:t>Calculate the expected return on investment , Assess the payback period to determine when the venture is likely to become profitable.</a:t>
            </a:r>
          </a:p>
          <a:p>
            <a:endParaRPr lang="en-US" sz="22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815460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52278-10B2-26F0-2898-D54FBFBADA7C}"/>
              </a:ext>
            </a:extLst>
          </p:cNvPr>
          <p:cNvSpPr>
            <a:spLocks noGrp="1"/>
          </p:cNvSpPr>
          <p:nvPr>
            <p:ph type="title"/>
          </p:nvPr>
        </p:nvSpPr>
        <p:spPr>
          <a:xfrm>
            <a:off x="1295402" y="982133"/>
            <a:ext cx="9421904" cy="927349"/>
          </a:xfrm>
        </p:spPr>
        <p:txBody>
          <a:bodyPr/>
          <a:lstStyle/>
          <a:p>
            <a:r>
              <a:rPr lang="en-US" b="1" dirty="0"/>
              <a:t>5.Operational Feasibility</a:t>
            </a:r>
          </a:p>
        </p:txBody>
      </p:sp>
      <p:sp>
        <p:nvSpPr>
          <p:cNvPr id="3" name="Content Placeholder 2">
            <a:extLst>
              <a:ext uri="{FF2B5EF4-FFF2-40B4-BE49-F238E27FC236}">
                <a16:creationId xmlns:a16="http://schemas.microsoft.com/office/drawing/2014/main" id="{38678923-C280-292E-4E67-6563266BA1E7}"/>
              </a:ext>
            </a:extLst>
          </p:cNvPr>
          <p:cNvSpPr>
            <a:spLocks noGrp="1"/>
          </p:cNvSpPr>
          <p:nvPr>
            <p:ph idx="1"/>
          </p:nvPr>
        </p:nvSpPr>
        <p:spPr/>
        <p:txBody>
          <a:bodyPr/>
          <a:lstStyle/>
          <a:p>
            <a:r>
              <a:rPr lang="en-US" dirty="0"/>
              <a:t>Measuring of how well a proposed system solved the problem and takes the advantage of the opportunities from the scope definition. Since it satisfies the requirements identified from the analysis of the phase system development.</a:t>
            </a:r>
          </a:p>
          <a:p>
            <a:r>
              <a:rPr lang="en-US" dirty="0"/>
              <a:t>This analyses how the ventures day-to-day operation will be carried out. This is one of the essential steps in the general generation of a new venture.</a:t>
            </a:r>
          </a:p>
        </p:txBody>
      </p:sp>
    </p:spTree>
    <p:extLst>
      <p:ext uri="{BB962C8B-B14F-4D97-AF65-F5344CB8AC3E}">
        <p14:creationId xmlns:p14="http://schemas.microsoft.com/office/powerpoint/2010/main" val="3299114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6. Organizational Feasibility:</a:t>
            </a:r>
            <a:br>
              <a:rPr lang="en-US" b="1" dirty="0"/>
            </a:br>
            <a:endParaRPr lang="en-US" dirty="0"/>
          </a:p>
        </p:txBody>
      </p:sp>
      <p:sp>
        <p:nvSpPr>
          <p:cNvPr id="3" name="Content Placeholder 2"/>
          <p:cNvSpPr>
            <a:spLocks noGrp="1"/>
          </p:cNvSpPr>
          <p:nvPr>
            <p:ph idx="1"/>
          </p:nvPr>
        </p:nvSpPr>
        <p:spPr>
          <a:xfrm>
            <a:off x="1295401" y="2556931"/>
            <a:ext cx="9601196" cy="3796571"/>
          </a:xfrm>
        </p:spPr>
        <p:txBody>
          <a:bodyPr>
            <a:noAutofit/>
          </a:bodyPr>
          <a:lstStyle/>
          <a:p>
            <a:pPr marL="0" indent="0">
              <a:buNone/>
            </a:pPr>
            <a:r>
              <a:rPr lang="en-US" sz="2800" dirty="0">
                <a:latin typeface="Times New Roman" panose="02020603050405020304" pitchFamily="18" charset="0"/>
                <a:cs typeface="Times New Roman" panose="02020603050405020304" pitchFamily="18" charset="0"/>
              </a:rPr>
              <a:t>a. Team Competency:</a:t>
            </a:r>
          </a:p>
          <a:p>
            <a:r>
              <a:rPr lang="en-US" sz="2800" dirty="0">
                <a:latin typeface="Times New Roman" panose="02020603050405020304" pitchFamily="18" charset="0"/>
                <a:cs typeface="Times New Roman" panose="02020603050405020304" pitchFamily="18" charset="0"/>
              </a:rPr>
              <a:t>Assess the skills and expertise of your team , Identify any gaps and plan for necessary training or hiring.</a:t>
            </a:r>
          </a:p>
          <a:p>
            <a:r>
              <a:rPr lang="en-US" sz="2800" dirty="0">
                <a:latin typeface="Times New Roman" panose="02020603050405020304" pitchFamily="18" charset="0"/>
                <a:cs typeface="Times New Roman" panose="02020603050405020304" pitchFamily="18" charset="0"/>
              </a:rPr>
              <a:t>b. Organizational Structure:</a:t>
            </a:r>
          </a:p>
          <a:p>
            <a:r>
              <a:rPr lang="en-US" sz="2800" dirty="0">
                <a:latin typeface="Times New Roman" panose="02020603050405020304" pitchFamily="18" charset="0"/>
                <a:cs typeface="Times New Roman" panose="02020603050405020304" pitchFamily="18" charset="0"/>
              </a:rPr>
              <a:t>Define the organizational structure needed to support the venture.</a:t>
            </a:r>
          </a:p>
          <a:p>
            <a:r>
              <a:rPr lang="en-US" sz="2800" dirty="0">
                <a:latin typeface="Times New Roman" panose="02020603050405020304" pitchFamily="18" charset="0"/>
                <a:cs typeface="Times New Roman" panose="02020603050405020304" pitchFamily="18" charset="0"/>
              </a:rPr>
              <a:t>Clarify roles and responsibilities.</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483457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7. Risk Analysis:</a:t>
            </a:r>
            <a:br>
              <a:rPr lang="en-US" b="1" dirty="0"/>
            </a:br>
            <a:endParaRPr lang="en-US" dirty="0"/>
          </a:p>
        </p:txBody>
      </p:sp>
      <p:sp>
        <p:nvSpPr>
          <p:cNvPr id="3" name="Content Placeholder 2"/>
          <p:cNvSpPr>
            <a:spLocks noGrp="1"/>
          </p:cNvSpPr>
          <p:nvPr>
            <p:ph idx="1"/>
          </p:nvPr>
        </p:nvSpPr>
        <p:spPr/>
        <p:txBody>
          <a:bodyPr>
            <a:noAutofit/>
          </a:bodyPr>
          <a:lstStyle/>
          <a:p>
            <a:r>
              <a:rPr lang="en-US" sz="2800" dirty="0">
                <a:latin typeface="Times New Roman" panose="02020603050405020304" pitchFamily="18" charset="0"/>
                <a:cs typeface="Times New Roman" panose="02020603050405020304" pitchFamily="18" charset="0"/>
              </a:rPr>
              <a:t>Identify potential risks and develop strategies to mitigate them. Consider both internal and external factors that may impact the success of your venture.</a:t>
            </a:r>
          </a:p>
          <a:p>
            <a:pPr marL="0" indent="0">
              <a:buNone/>
            </a:pP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After actually analyzing all the possible risks and dangers this is likely to simplify the better formation of the new venture at large hence being very essential. For any new venture formation risk analysis is very important.</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15924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320</TotalTime>
  <Words>700</Words>
  <Application>Microsoft Office PowerPoint</Application>
  <PresentationFormat>Widescreen</PresentationFormat>
  <Paragraphs>54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Organic</vt:lpstr>
      <vt:lpstr>PowerPoint Presentation</vt:lpstr>
      <vt:lpstr>QN: Conduct a feasibility study  for a new venture </vt:lpstr>
      <vt:lpstr>1. Project Description:</vt:lpstr>
      <vt:lpstr>2. Market Analysis: </vt:lpstr>
      <vt:lpstr>3. Technical Feasibility: </vt:lpstr>
      <vt:lpstr>4. Financial Feasibility: </vt:lpstr>
      <vt:lpstr>5.Operational Feasibility</vt:lpstr>
      <vt:lpstr>6. Organizational Feasibility: </vt:lpstr>
      <vt:lpstr>7. Risk Analysis: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Conduct a feasibility study  for a new venture</dc:title>
  <dc:creator>jess</dc:creator>
  <cp:lastModifiedBy>mwacityomary85@gmail.com</cp:lastModifiedBy>
  <cp:revision>41</cp:revision>
  <dcterms:created xsi:type="dcterms:W3CDTF">2023-11-12T05:28:05Z</dcterms:created>
  <dcterms:modified xsi:type="dcterms:W3CDTF">2023-11-14T08:04:26Z</dcterms:modified>
</cp:coreProperties>
</file>