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0"/>
  </p:notesMasterIdLst>
  <p:sldIdLst>
    <p:sldId id="277" r:id="rId2"/>
    <p:sldId id="276" r:id="rId3"/>
    <p:sldId id="273" r:id="rId4"/>
    <p:sldId id="261" r:id="rId5"/>
    <p:sldId id="260" r:id="rId6"/>
    <p:sldId id="262" r:id="rId7"/>
    <p:sldId id="263" r:id="rId8"/>
    <p:sldId id="272" r:id="rId9"/>
    <p:sldId id="264" r:id="rId10"/>
    <p:sldId id="265" r:id="rId11"/>
    <p:sldId id="266" r:id="rId12"/>
    <p:sldId id="267" r:id="rId13"/>
    <p:sldId id="268" r:id="rId14"/>
    <p:sldId id="269" r:id="rId15"/>
    <p:sldId id="270" r:id="rId16"/>
    <p:sldId id="271" r:id="rId17"/>
    <p:sldId id="274" r:id="rId18"/>
    <p:sldId id="278" r:id="rId19"/>
  </p:sldIdLst>
  <p:sldSz cx="12190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27" autoAdjust="0"/>
  </p:normalViewPr>
  <p:slideViewPr>
    <p:cSldViewPr>
      <p:cViewPr varScale="1">
        <p:scale>
          <a:sx n="86" d="100"/>
          <a:sy n="86" d="100"/>
        </p:scale>
        <p:origin x="-672"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85D792-2944-4BEB-83AC-EFA9E9CCDA51}" type="datetimeFigureOut">
              <a:rPr lang="en-US" smtClean="0"/>
              <a:pPr/>
              <a:t>11/13/2023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0FA53A-B1D7-44E5-8F1C-E433376C2F31}"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0413"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8139641" y="0"/>
            <a:ext cx="4050773"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572011" y="3337560"/>
            <a:ext cx="8638939"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77325" y="1544812"/>
            <a:ext cx="8638939"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FF2D6BE-F903-480B-88DC-601609CD457C}" type="datetimeFigureOut">
              <a:rPr lang="en-US" smtClean="0"/>
              <a:pPr/>
              <a:t>11/13/2023</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550BCCD4-EBBC-4679-AF25-33454B4EF11E}"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F2D6BE-F903-480B-88DC-601609CD457C}" type="datetimeFigureOut">
              <a:rPr lang="en-US" smtClean="0"/>
              <a:pPr/>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50BCCD4-EBBC-4679-AF25-33454B4EF11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639"/>
            <a:ext cx="2742843"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521" y="274639"/>
            <a:ext cx="8025355"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F2D6BE-F903-480B-88DC-601609CD457C}" type="datetimeFigureOut">
              <a:rPr lang="en-US" smtClean="0"/>
              <a:pPr/>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50BCCD4-EBBC-4679-AF25-33454B4EF11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F2D6BE-F903-480B-88DC-601609CD457C}" type="datetimeFigureOut">
              <a:rPr lang="en-US" smtClean="0"/>
              <a:pPr/>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50BCCD4-EBBC-4679-AF25-33454B4EF11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0413"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8139641" y="0"/>
            <a:ext cx="4050773"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914281" y="3583838"/>
            <a:ext cx="8838049"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281" y="2485800"/>
            <a:ext cx="8838049"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FF2D6BE-F903-480B-88DC-601609CD457C}" type="datetimeFigureOut">
              <a:rPr lang="en-US" smtClean="0"/>
              <a:pPr/>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50BCCD4-EBBC-4679-AF25-33454B4EF11E}"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9955504"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521" y="1600201"/>
            <a:ext cx="4876165"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688860" y="1600201"/>
            <a:ext cx="4876165"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FF2D6BE-F903-480B-88DC-601609CD457C}" type="datetimeFigureOut">
              <a:rPr lang="en-US" smtClean="0"/>
              <a:pPr/>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50BCCD4-EBBC-4679-AF25-33454B4EF11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3050"/>
            <a:ext cx="10971372"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521" y="5486400"/>
            <a:ext cx="5386216"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2561" y="5486400"/>
            <a:ext cx="5388332"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521" y="1516912"/>
            <a:ext cx="538621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2561" y="1516912"/>
            <a:ext cx="5388332"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FF2D6BE-F903-480B-88DC-601609CD457C}" type="datetimeFigureOut">
              <a:rPr lang="en-US" smtClean="0"/>
              <a:pPr/>
              <a:t>11/13/2023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50BCCD4-EBBC-4679-AF25-33454B4EF11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21" y="274320"/>
            <a:ext cx="9959567"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FF2D6BE-F903-480B-88DC-601609CD457C}" type="datetimeFigureOut">
              <a:rPr lang="en-US" smtClean="0"/>
              <a:pPr/>
              <a:t>11/13/2023</a:t>
            </a:fld>
            <a:endParaRPr lang="en-US" dirty="0"/>
          </a:p>
        </p:txBody>
      </p:sp>
      <p:sp>
        <p:nvSpPr>
          <p:cNvPr id="8" name="Slide Number Placeholder 7"/>
          <p:cNvSpPr>
            <a:spLocks noGrp="1"/>
          </p:cNvSpPr>
          <p:nvPr>
            <p:ph type="sldNum" sz="quarter" idx="11"/>
          </p:nvPr>
        </p:nvSpPr>
        <p:spPr/>
        <p:txBody>
          <a:bodyPr/>
          <a:lstStyle/>
          <a:p>
            <a:fld id="{550BCCD4-EBBC-4679-AF25-33454B4EF11E}"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F2D6BE-F903-480B-88DC-601609CD457C}" type="datetimeFigureOut">
              <a:rPr lang="en-US" smtClean="0"/>
              <a:pPr/>
              <a:t>11/13/2023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50BCCD4-EBBC-4679-AF25-33454B4EF11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0" y="1185528"/>
            <a:ext cx="4266645"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521" y="214424"/>
            <a:ext cx="3657124"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521" y="1981200"/>
            <a:ext cx="944757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FF2D6BE-F903-480B-88DC-601609CD457C}" type="datetimeFigureOut">
              <a:rPr lang="en-US" smtClean="0"/>
              <a:pPr/>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873848" y="6422065"/>
            <a:ext cx="1015868" cy="365125"/>
          </a:xfrm>
        </p:spPr>
        <p:txBody>
          <a:bodyPr/>
          <a:lstStyle/>
          <a:p>
            <a:fld id="{550BCCD4-EBBC-4679-AF25-33454B4EF11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012" y="1705709"/>
            <a:ext cx="4071294"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420652" y="1019907"/>
            <a:ext cx="5485686"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7408014" y="2998765"/>
            <a:ext cx="407129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09521" y="6422065"/>
            <a:ext cx="2844430" cy="365125"/>
          </a:xfrm>
        </p:spPr>
        <p:txBody>
          <a:bodyPr/>
          <a:lstStyle/>
          <a:p>
            <a:fld id="{DFF2D6BE-F903-480B-88DC-601609CD457C}" type="datetimeFigureOut">
              <a:rPr lang="en-US" smtClean="0"/>
              <a:pPr/>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50BCCD4-EBBC-4679-AF25-33454B4EF11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12190413"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9752330" y="0"/>
            <a:ext cx="2438083"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609521" y="274638"/>
            <a:ext cx="9955504"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521" y="1600201"/>
            <a:ext cx="9955504"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521" y="6422065"/>
            <a:ext cx="284443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DFF2D6BE-F903-480B-88DC-601609CD457C}" type="datetimeFigureOut">
              <a:rPr lang="en-US" smtClean="0"/>
              <a:pPr/>
              <a:t>11/13/2023</a:t>
            </a:fld>
            <a:endParaRPr lang="en-US" dirty="0"/>
          </a:p>
        </p:txBody>
      </p:sp>
      <p:sp>
        <p:nvSpPr>
          <p:cNvPr id="22" name="Footer Placeholder 21"/>
          <p:cNvSpPr>
            <a:spLocks noGrp="1"/>
          </p:cNvSpPr>
          <p:nvPr>
            <p:ph type="ftr" sz="quarter" idx="3"/>
          </p:nvPr>
        </p:nvSpPr>
        <p:spPr>
          <a:xfrm>
            <a:off x="4165058" y="6422065"/>
            <a:ext cx="3860297"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dirty="0"/>
          </a:p>
        </p:txBody>
      </p:sp>
      <p:sp>
        <p:nvSpPr>
          <p:cNvPr id="18" name="Slide Number Placeholder 17"/>
          <p:cNvSpPr>
            <a:spLocks noGrp="1"/>
          </p:cNvSpPr>
          <p:nvPr>
            <p:ph type="sldNum" sz="quarter" idx="4"/>
          </p:nvPr>
        </p:nvSpPr>
        <p:spPr>
          <a:xfrm>
            <a:off x="10869785" y="6422065"/>
            <a:ext cx="1015868"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550BCCD4-EBBC-4679-AF25-33454B4EF11E}"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hyperlink" Target="https://aicontentfy.com/en/blog/advantages-of-starting-business-with-unique-value-proposition"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406347" y="1"/>
            <a:ext cx="11308213" cy="6155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sz="1600" b="1" i="0" u="none" strike="noStrike" cap="none" normalizeH="0" baseline="0" dirty="0" smtClean="0">
                <a:ln>
                  <a:noFill/>
                </a:ln>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THE INSTITUTE OF FINANCE MANAGEMENT</a:t>
            </a:r>
            <a:endParaRPr kumimoji="0" lang="en-US" sz="1100" b="0" i="0" u="none" strike="noStrike" cap="none" normalizeH="0" baseline="0" dirty="0" smtClean="0">
              <a:ln>
                <a:noFill/>
              </a:ln>
              <a:solidFill>
                <a:schemeClr val="tx2">
                  <a:lumMod val="10000"/>
                </a:schemeClr>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71406" y="304801"/>
            <a:ext cx="3424542" cy="2490537"/>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a:spLocks noChangeArrowheads="1"/>
          </p:cNvSpPr>
          <p:nvPr/>
        </p:nvSpPr>
        <p:spPr bwMode="auto">
          <a:xfrm>
            <a:off x="-203173" y="304800"/>
            <a:ext cx="1049740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endParaRPr lang="en-US"/>
          </a:p>
        </p:txBody>
      </p:sp>
      <p:sp>
        <p:nvSpPr>
          <p:cNvPr id="5" name="Rectangle 4"/>
          <p:cNvSpPr/>
          <p:nvPr/>
        </p:nvSpPr>
        <p:spPr>
          <a:xfrm>
            <a:off x="2438083" y="2590801"/>
            <a:ext cx="8126942" cy="985911"/>
          </a:xfrm>
          <a:prstGeom prst="rect">
            <a:avLst/>
          </a:prstGeom>
        </p:spPr>
        <p:txBody>
          <a:bodyPr>
            <a:spAutoFit/>
          </a:bodyPr>
          <a:lstStyle/>
          <a:p>
            <a:pPr algn="ctr">
              <a:lnSpc>
                <a:spcPct val="115000"/>
              </a:lnSpc>
              <a:spcAft>
                <a:spcPts val="1000"/>
              </a:spcAft>
            </a:pPr>
            <a:r>
              <a:rPr lang="en-US" sz="1200" b="1"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FACULTY OF ACCOUNTING, BANKING AND FINANCE</a:t>
            </a:r>
            <a:endParaRPr lang="en-US" sz="1100" dirty="0">
              <a:solidFill>
                <a:schemeClr val="tx2">
                  <a:lumMod val="10000"/>
                </a:schemeClr>
              </a:solidFill>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1200" b="1"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BACHELOR OF ACCOUNTING WITH INFORMATION TECHNOLOGY</a:t>
            </a:r>
            <a:endParaRPr lang="en-US" sz="1100" dirty="0">
              <a:solidFill>
                <a:schemeClr val="tx2">
                  <a:lumMod val="10000"/>
                </a:schemeClr>
              </a:solidFill>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1200" b="1"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DEPARTMENT OF ACCOUNTING, BANKING AND FINANCE</a:t>
            </a:r>
            <a:endParaRPr lang="en-US" sz="11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2336496" y="3581401"/>
            <a:ext cx="8126942" cy="1326517"/>
          </a:xfrm>
          <a:prstGeom prst="rect">
            <a:avLst/>
          </a:prstGeom>
        </p:spPr>
        <p:txBody>
          <a:bodyPr>
            <a:spAutoFit/>
          </a:bodyPr>
          <a:lstStyle/>
          <a:p>
            <a:pPr algn="ctr">
              <a:lnSpc>
                <a:spcPct val="115000"/>
              </a:lnSpc>
              <a:spcAft>
                <a:spcPts val="1000"/>
              </a:spcAft>
            </a:pPr>
            <a:r>
              <a:rPr lang="en-US" sz="1200" b="1"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COURSE TITLE: </a:t>
            </a:r>
            <a:r>
              <a:rPr lang="en-US" sz="1200" b="1" dirty="0" smtClean="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ENTREPRENEURSHIP</a:t>
            </a:r>
            <a:endParaRPr lang="en-US" sz="1100" dirty="0">
              <a:solidFill>
                <a:schemeClr val="tx2">
                  <a:lumMod val="10000"/>
                </a:schemeClr>
              </a:solidFill>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1200" b="1"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COURSE CODE: MSU </a:t>
            </a:r>
            <a:r>
              <a:rPr lang="en-US" sz="1200" b="1" dirty="0" smtClean="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08502</a:t>
            </a:r>
            <a:endParaRPr lang="en-US" sz="1100" dirty="0">
              <a:solidFill>
                <a:schemeClr val="tx2">
                  <a:lumMod val="10000"/>
                </a:schemeClr>
              </a:solidFill>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1200" b="1"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GROUP ASSIGNMENT</a:t>
            </a:r>
            <a:endParaRPr lang="en-US" sz="1100" dirty="0">
              <a:solidFill>
                <a:schemeClr val="tx2">
                  <a:lumMod val="10000"/>
                </a:schemeClr>
              </a:solidFill>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1200" b="1"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STEAM: B</a:t>
            </a:r>
            <a:endParaRPr lang="en-US" sz="11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xmlns="" val="142632349"/>
              </p:ext>
            </p:extLst>
          </p:nvPr>
        </p:nvGraphicFramePr>
        <p:xfrm>
          <a:off x="2641257" y="5029201"/>
          <a:ext cx="7995725" cy="1157605"/>
        </p:xfrm>
        <a:graphic>
          <a:graphicData uri="http://schemas.openxmlformats.org/drawingml/2006/table">
            <a:tbl>
              <a:tblPr firstRow="1" firstCol="1" bandRow="1"/>
              <a:tblGrid>
                <a:gridCol w="4038074"/>
                <a:gridCol w="3957651"/>
              </a:tblGrid>
              <a:tr h="313690">
                <a:tc>
                  <a:txBody>
                    <a:bodyPr/>
                    <a:lstStyle/>
                    <a:p>
                      <a:pPr marL="0" marR="0">
                        <a:lnSpc>
                          <a:spcPct val="115000"/>
                        </a:lnSpc>
                        <a:spcBef>
                          <a:spcPts val="0"/>
                        </a:spcBef>
                        <a:spcAft>
                          <a:spcPts val="0"/>
                        </a:spcAft>
                      </a:pPr>
                      <a:r>
                        <a:rPr lang="en-US" sz="1200" b="1"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NAME OF STUDENT</a:t>
                      </a:r>
                      <a:endParaRPr lang="en-US" sz="11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1"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REGISTRATION NUMBER</a:t>
                      </a:r>
                      <a:endParaRPr lang="en-US" sz="11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400">
                <a:tc>
                  <a:txBody>
                    <a:bodyPr/>
                    <a:lstStyle/>
                    <a:p>
                      <a:pPr marL="0" marR="0">
                        <a:lnSpc>
                          <a:spcPct val="115000"/>
                        </a:lnSpc>
                        <a:spcBef>
                          <a:spcPts val="0"/>
                        </a:spcBef>
                        <a:spcAft>
                          <a:spcPts val="0"/>
                        </a:spcAft>
                      </a:pPr>
                      <a:r>
                        <a:rPr lang="en-US" sz="12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MUSSA ALLY HASSAN</a:t>
                      </a:r>
                      <a:endParaRPr lang="en-US" sz="11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IMC/BAIT/2124630</a:t>
                      </a:r>
                      <a:endParaRPr lang="en-US" sz="11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400">
                <a:tc>
                  <a:txBody>
                    <a:bodyPr/>
                    <a:lstStyle/>
                    <a:p>
                      <a:pPr marL="0" marR="0">
                        <a:lnSpc>
                          <a:spcPct val="115000"/>
                        </a:lnSpc>
                        <a:spcBef>
                          <a:spcPts val="0"/>
                        </a:spcBef>
                        <a:spcAft>
                          <a:spcPts val="0"/>
                        </a:spcAft>
                      </a:pPr>
                      <a:r>
                        <a:rPr lang="en-US" sz="1200" dirty="0" smtClean="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FAHAD KARIM URASSA</a:t>
                      </a:r>
                      <a:endParaRPr lang="en-US" sz="11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IMC/BAIT/2122876</a:t>
                      </a:r>
                      <a:endParaRPr lang="en-US" sz="11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115">
                <a:tc>
                  <a:txBody>
                    <a:bodyPr/>
                    <a:lstStyle/>
                    <a:p>
                      <a:pPr marL="0" marR="0">
                        <a:lnSpc>
                          <a:spcPct val="115000"/>
                        </a:lnSpc>
                        <a:spcBef>
                          <a:spcPts val="0"/>
                        </a:spcBef>
                        <a:spcAft>
                          <a:spcPts val="0"/>
                        </a:spcAft>
                      </a:pPr>
                      <a:r>
                        <a:rPr lang="en-US" sz="1200" dirty="0" smtClean="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ERNEST MATHIAS MZIRAY</a:t>
                      </a:r>
                      <a:endParaRPr lang="en-US" sz="11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IMC/BAIT/2123163</a:t>
                      </a:r>
                      <a:endParaRPr lang="en-US" sz="11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1428" marR="914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3000"/>
            <a:lum/>
          </a:blip>
          <a:srcRect/>
          <a:stretch>
            <a:fillRect t="-15000" b="-1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639762"/>
          </a:xfrm>
        </p:spPr>
        <p:txBody>
          <a:bodyPr>
            <a:normAutofit fontScale="90000"/>
          </a:bodyPr>
          <a:lstStyle/>
          <a:p>
            <a:pPr algn="l"/>
            <a:r>
              <a:rPr lang="en-US" b="1" dirty="0">
                <a:solidFill>
                  <a:srgbClr val="00B0F0"/>
                </a:solidFill>
              </a:rPr>
              <a:t>Analyzing Secondary </a:t>
            </a:r>
            <a:r>
              <a:rPr lang="en-US" b="1" dirty="0" smtClean="0">
                <a:solidFill>
                  <a:srgbClr val="00B0F0"/>
                </a:solidFill>
              </a:rPr>
              <a:t>Research</a:t>
            </a:r>
            <a:endParaRPr lang="en-US" dirty="0">
              <a:solidFill>
                <a:srgbClr val="00B0F0"/>
              </a:solidFill>
            </a:endParaRPr>
          </a:p>
        </p:txBody>
      </p:sp>
      <p:sp>
        <p:nvSpPr>
          <p:cNvPr id="3" name="Content Placeholder 2"/>
          <p:cNvSpPr>
            <a:spLocks noGrp="1"/>
          </p:cNvSpPr>
          <p:nvPr>
            <p:ph idx="1"/>
          </p:nvPr>
        </p:nvSpPr>
        <p:spPr>
          <a:xfrm>
            <a:off x="609521" y="990600"/>
            <a:ext cx="10971372" cy="5135563"/>
          </a:xfrm>
        </p:spPr>
        <p:txBody>
          <a:bodyPr>
            <a:normAutofit fontScale="92500"/>
          </a:bodyPr>
          <a:lstStyle/>
          <a:p>
            <a:pPr marL="0" marR="0">
              <a:lnSpc>
                <a:spcPct val="150000"/>
              </a:lnSpc>
              <a:spcBef>
                <a:spcPts val="0"/>
              </a:spcBef>
              <a:spcAft>
                <a:spcPts val="1000"/>
              </a:spcAft>
              <a:buFont typeface="Wingdings" pitchFamily="2" charset="2"/>
              <a:buChar char="Ø"/>
            </a:pPr>
            <a:r>
              <a:rPr lang="en-US" dirty="0" smtClean="0">
                <a:solidFill>
                  <a:schemeClr val="tx2">
                    <a:lumMod val="10000"/>
                  </a:schemeClr>
                </a:solidFill>
                <a:latin typeface="Times New Roman"/>
                <a:ea typeface="Times New Roman"/>
                <a:cs typeface="Arial"/>
              </a:rPr>
              <a:t>Analyzing Secondary Research: Once you have gathered primary data, it's time to dive into secondary research. This involves reviewing existing reports, studies, and data collected by others in your industry or related fields. By analyzing this information, you can gain valuable insights into market trends, consumer behaviors, competitor strategies, and more. Secondary research serves as a foundation for your own findings and helps you make informed decisions regarding your business idea.</a:t>
            </a:r>
            <a:endParaRPr lang="en-US" sz="2800" dirty="0">
              <a:solidFill>
                <a:schemeClr val="tx2">
                  <a:lumMod val="10000"/>
                </a:schemeClr>
              </a:solidFill>
              <a:ea typeface="Calibri"/>
              <a:cs typeface="Arial"/>
            </a:endParaRPr>
          </a:p>
          <a:p>
            <a:endParaRPr lang="en-US" dirty="0">
              <a:solidFill>
                <a:schemeClr val="tx2">
                  <a:lumMod val="10000"/>
                </a:schemeClr>
              </a:solidFill>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2000"/>
            <a:lum/>
          </a:blip>
          <a:srcRect/>
          <a:stretch>
            <a:fillRect l="-1000" r="-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6347" y="0"/>
            <a:ext cx="11580892" cy="1066800"/>
          </a:xfrm>
        </p:spPr>
        <p:txBody>
          <a:bodyPr>
            <a:normAutofit/>
          </a:bodyPr>
          <a:lstStyle/>
          <a:p>
            <a:pPr algn="l"/>
            <a:r>
              <a:rPr lang="en-US" b="1" dirty="0">
                <a:solidFill>
                  <a:srgbClr val="002060"/>
                </a:solidFill>
              </a:rPr>
              <a:t>Identifying Market Trends and </a:t>
            </a:r>
            <a:r>
              <a:rPr lang="en-US" b="1" dirty="0" smtClean="0">
                <a:solidFill>
                  <a:srgbClr val="002060"/>
                </a:solidFill>
              </a:rPr>
              <a:t>Patterns</a:t>
            </a:r>
            <a:endParaRPr lang="en-US" dirty="0">
              <a:solidFill>
                <a:srgbClr val="002060"/>
              </a:solidFill>
            </a:endParaRPr>
          </a:p>
        </p:txBody>
      </p:sp>
      <p:sp>
        <p:nvSpPr>
          <p:cNvPr id="3" name="Content Placeholder 2"/>
          <p:cNvSpPr>
            <a:spLocks noGrp="1"/>
          </p:cNvSpPr>
          <p:nvPr>
            <p:ph idx="1"/>
          </p:nvPr>
        </p:nvSpPr>
        <p:spPr>
          <a:xfrm>
            <a:off x="0" y="914400"/>
            <a:ext cx="11987239" cy="5638800"/>
          </a:xfrm>
        </p:spPr>
        <p:txBody>
          <a:bodyPr>
            <a:noAutofit/>
          </a:bodyPr>
          <a:lstStyle/>
          <a:p>
            <a:pPr>
              <a:lnSpc>
                <a:spcPct val="150000"/>
              </a:lnSpc>
            </a:pPr>
            <a:r>
              <a:rPr lang="en-US" sz="2400" dirty="0">
                <a:solidFill>
                  <a:schemeClr val="tx2">
                    <a:lumMod val="10000"/>
                  </a:schemeClr>
                </a:solidFill>
                <a:latin typeface="Times New Roman" pitchFamily="18" charset="0"/>
                <a:cs typeface="Times New Roman" pitchFamily="18" charset="0"/>
              </a:rPr>
              <a:t>Market trends and patterns refer to the shifts, changes, and recurring behaviors within a particular industry or market. By analyzing these trends and patterns, businesses can gain valuable insights into consumer preferences, emerging technologies, economic factors, and other influential aspects that may shape the future of the market.</a:t>
            </a:r>
          </a:p>
          <a:p>
            <a:pPr>
              <a:lnSpc>
                <a:spcPct val="150000"/>
              </a:lnSpc>
            </a:pPr>
            <a:r>
              <a:rPr lang="en-US" sz="2400" dirty="0">
                <a:solidFill>
                  <a:schemeClr val="tx2">
                    <a:lumMod val="10000"/>
                  </a:schemeClr>
                </a:solidFill>
                <a:latin typeface="Times New Roman" pitchFamily="18" charset="0"/>
                <a:cs typeface="Times New Roman" pitchFamily="18" charset="0"/>
              </a:rPr>
              <a:t>Understanding market trends and patterns allows businesses to adapt their strategies, products, and services accordingly. It helps them stay ahead of the competition, anticipate customer demands, and position their business in a way that aligns with the evolving market landscape.</a:t>
            </a:r>
          </a:p>
          <a:p>
            <a:pPr>
              <a:lnSpc>
                <a:spcPct val="150000"/>
              </a:lnSpc>
            </a:pPr>
            <a:endParaRPr lang="en-US" sz="2400" dirty="0">
              <a:solidFill>
                <a:schemeClr val="tx2">
                  <a:lumMod val="10000"/>
                </a:schemeClr>
              </a:solidFill>
              <a:latin typeface="Times New Roman" pitchFamily="18" charset="0"/>
              <a:cs typeface="Times New Roman" pitchFamily="18" charset="0"/>
            </a:endParaRP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521" y="0"/>
            <a:ext cx="10971372" cy="533400"/>
          </a:xfrm>
        </p:spPr>
        <p:txBody>
          <a:bodyPr>
            <a:noAutofit/>
          </a:bodyPr>
          <a:lstStyle/>
          <a:p>
            <a:pPr algn="l"/>
            <a:r>
              <a:rPr lang="en-US" sz="3200" b="1" dirty="0">
                <a:solidFill>
                  <a:srgbClr val="00B0F0"/>
                </a:solidFill>
              </a:rPr>
              <a:t>Analyzing Consumer Preferences and </a:t>
            </a:r>
            <a:r>
              <a:rPr lang="en-US" sz="3200" b="1" dirty="0" smtClean="0">
                <a:solidFill>
                  <a:srgbClr val="00B0F0"/>
                </a:solidFill>
              </a:rPr>
              <a:t>Behavior</a:t>
            </a:r>
            <a:endParaRPr lang="en-US" sz="3200" dirty="0">
              <a:solidFill>
                <a:srgbClr val="00B0F0"/>
              </a:solidFill>
            </a:endParaRPr>
          </a:p>
        </p:txBody>
      </p:sp>
      <p:sp>
        <p:nvSpPr>
          <p:cNvPr id="3" name="Content Placeholder 2"/>
          <p:cNvSpPr>
            <a:spLocks noGrp="1"/>
          </p:cNvSpPr>
          <p:nvPr>
            <p:ph idx="1"/>
          </p:nvPr>
        </p:nvSpPr>
        <p:spPr>
          <a:xfrm>
            <a:off x="0" y="457200"/>
            <a:ext cx="12190413" cy="6400800"/>
          </a:xfrm>
        </p:spPr>
        <p:txBody>
          <a:bodyPr>
            <a:noAutofit/>
          </a:bodyPr>
          <a:lstStyle/>
          <a:p>
            <a:r>
              <a:rPr lang="en-US" sz="1800" dirty="0">
                <a:solidFill>
                  <a:schemeClr val="tx2">
                    <a:lumMod val="10000"/>
                  </a:schemeClr>
                </a:solidFill>
                <a:latin typeface="Times New Roman" pitchFamily="18" charset="0"/>
                <a:cs typeface="Times New Roman" pitchFamily="18" charset="0"/>
              </a:rPr>
              <a:t>Understanding consumer preferences and behavior is crucial for any business to succeed. This involves delving into the wants, needs, and desires of your potential customers. By studying their preferences, you can tailor your products or services to meet their expectations, ultimately increasing your chances of success.</a:t>
            </a:r>
          </a:p>
          <a:p>
            <a:r>
              <a:rPr lang="en-US" sz="1800" dirty="0">
                <a:solidFill>
                  <a:schemeClr val="tx2">
                    <a:lumMod val="10000"/>
                  </a:schemeClr>
                </a:solidFill>
                <a:latin typeface="Times New Roman" pitchFamily="18" charset="0"/>
                <a:cs typeface="Times New Roman" pitchFamily="18" charset="0"/>
              </a:rPr>
              <a:t>To analyze consumer preferences, it is important to conduct market research using various methods such as surveys, interviews, and focus groups. These methods allow you to gather valuable insights directly from consumers, understanding their likes, dislikes, and motivations.</a:t>
            </a:r>
          </a:p>
          <a:p>
            <a:r>
              <a:rPr lang="en-US" sz="1800" dirty="0">
                <a:solidFill>
                  <a:schemeClr val="tx2">
                    <a:lumMod val="10000"/>
                  </a:schemeClr>
                </a:solidFill>
                <a:latin typeface="Times New Roman" pitchFamily="18" charset="0"/>
                <a:cs typeface="Times New Roman" pitchFamily="18" charset="0"/>
              </a:rPr>
              <a:t>Surveys: Surveys are a popular and effective way to collect data from a large number of people. By asking targeted questions, you can gather feedback on specific aspects of your business idea, such as product features, pricing, or branding.</a:t>
            </a:r>
          </a:p>
          <a:p>
            <a:r>
              <a:rPr lang="en-US" sz="1800" dirty="0">
                <a:solidFill>
                  <a:schemeClr val="tx2">
                    <a:lumMod val="10000"/>
                  </a:schemeClr>
                </a:solidFill>
                <a:latin typeface="Times New Roman" pitchFamily="18" charset="0"/>
                <a:cs typeface="Times New Roman" pitchFamily="18" charset="0"/>
              </a:rPr>
              <a:t>Interviews: Interviews provide an opportunity to have in-depth conversations with potential customers. By asking open-ended questions, you can gain a deeper understanding of their preferences, emotions, and decision-making processes. This qualitative data can be valuable for developing products that truly resonate with your target audience.</a:t>
            </a:r>
          </a:p>
          <a:p>
            <a:r>
              <a:rPr lang="en-US" sz="1800" dirty="0">
                <a:solidFill>
                  <a:schemeClr val="tx2">
                    <a:lumMod val="10000"/>
                  </a:schemeClr>
                </a:solidFill>
                <a:latin typeface="Times New Roman" pitchFamily="18" charset="0"/>
                <a:cs typeface="Times New Roman" pitchFamily="18" charset="0"/>
              </a:rPr>
              <a:t>Focus groups: Focus groups involve bringing together a small group of individuals to discuss and share their thoughts on your business idea. This method allows you to observe group dynamics, explore different perspectives, and uncover insights that may not surface during individual interviews or surveys.</a:t>
            </a:r>
          </a:p>
          <a:p>
            <a:r>
              <a:rPr lang="en-US" sz="1800" dirty="0">
                <a:solidFill>
                  <a:schemeClr val="tx2">
                    <a:lumMod val="10000"/>
                  </a:schemeClr>
                </a:solidFill>
                <a:latin typeface="Times New Roman" pitchFamily="18" charset="0"/>
                <a:cs typeface="Times New Roman" pitchFamily="18" charset="0"/>
              </a:rPr>
              <a:t>Once you have collected data on consumer preferences, it's important to analyze and interpret the findings. Look for common themes, patterns, and trends that emerge from the data. These insights can shape your business strategy and help you make informed decisions</a:t>
            </a:r>
            <a:r>
              <a:rPr lang="en-US" sz="1800" dirty="0" smtClean="0">
                <a:solidFill>
                  <a:schemeClr val="tx2">
                    <a:lumMod val="10000"/>
                  </a:schemeClr>
                </a:solidFill>
                <a:latin typeface="Times New Roman" pitchFamily="18" charset="0"/>
                <a:cs typeface="Times New Roman" pitchFamily="18" charset="0"/>
              </a:rPr>
              <a:t>.</a:t>
            </a:r>
            <a:endParaRPr lang="en-US" sz="1800" dirty="0">
              <a:solidFill>
                <a:schemeClr val="tx2">
                  <a:lumMod val="10000"/>
                </a:schemeClr>
              </a:solidFill>
              <a:latin typeface="Times New Roman" pitchFamily="18" charset="0"/>
              <a:cs typeface="Times New Roman"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1000"/>
            <a:lum/>
          </a:blip>
          <a:srcRect/>
          <a:stretch>
            <a:fillRect t="-15000" b="-1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521" y="152400"/>
            <a:ext cx="10971372" cy="457200"/>
          </a:xfrm>
        </p:spPr>
        <p:txBody>
          <a:bodyPr>
            <a:normAutofit fontScale="90000"/>
          </a:bodyPr>
          <a:lstStyle/>
          <a:p>
            <a:pPr algn="l"/>
            <a:r>
              <a:rPr lang="en-US" b="1" dirty="0">
                <a:solidFill>
                  <a:srgbClr val="002060"/>
                </a:solidFill>
              </a:rPr>
              <a:t>Evaluating Pricing </a:t>
            </a:r>
            <a:r>
              <a:rPr lang="en-US" b="1" dirty="0" smtClean="0">
                <a:solidFill>
                  <a:srgbClr val="002060"/>
                </a:solidFill>
              </a:rPr>
              <a:t>Strategies</a:t>
            </a:r>
            <a:endParaRPr lang="en-US" dirty="0">
              <a:solidFill>
                <a:srgbClr val="002060"/>
              </a:solidFill>
            </a:endParaRPr>
          </a:p>
        </p:txBody>
      </p:sp>
      <p:sp>
        <p:nvSpPr>
          <p:cNvPr id="3" name="Content Placeholder 2"/>
          <p:cNvSpPr>
            <a:spLocks noGrp="1"/>
          </p:cNvSpPr>
          <p:nvPr>
            <p:ph idx="1"/>
          </p:nvPr>
        </p:nvSpPr>
        <p:spPr>
          <a:xfrm>
            <a:off x="203174" y="685800"/>
            <a:ext cx="11987239" cy="5943600"/>
          </a:xfrm>
        </p:spPr>
        <p:txBody>
          <a:bodyPr>
            <a:noAutofit/>
          </a:bodyPr>
          <a:lstStyle/>
          <a:p>
            <a:pPr marL="0" marR="0">
              <a:spcBef>
                <a:spcPts val="0"/>
              </a:spcBef>
              <a:spcAft>
                <a:spcPts val="1000"/>
              </a:spcAft>
              <a:buFont typeface="Wingdings" pitchFamily="2" charset="2"/>
              <a:buChar char="Ø"/>
            </a:pPr>
            <a:r>
              <a:rPr lang="en-US" sz="2000" dirty="0" smtClean="0">
                <a:solidFill>
                  <a:schemeClr val="tx2">
                    <a:lumMod val="10000"/>
                  </a:schemeClr>
                </a:solidFill>
                <a:latin typeface="Times New Roman"/>
                <a:ea typeface="Times New Roman"/>
                <a:cs typeface="Arial"/>
              </a:rPr>
              <a:t>Evaluate pricing options carefully as it can directly impact profitability, customer perception, and market positioning. By understanding the costs, competitive landscape, and customer behavior, you will be better equipped to set the right pricing strategy that maximizes revenue and supports the success of your business idea.</a:t>
            </a:r>
            <a:endParaRPr lang="en-US" sz="1800" dirty="0">
              <a:solidFill>
                <a:schemeClr val="tx2">
                  <a:lumMod val="10000"/>
                </a:schemeClr>
              </a:solidFill>
              <a:ea typeface="Calibri"/>
              <a:cs typeface="Arial"/>
            </a:endParaRPr>
          </a:p>
          <a:p>
            <a:pPr lvl="0">
              <a:spcBef>
                <a:spcPts val="0"/>
              </a:spcBef>
              <a:spcAft>
                <a:spcPts val="1000"/>
              </a:spcAft>
              <a:buSzPts val="1000"/>
              <a:buFont typeface="Symbol"/>
              <a:buChar char=""/>
              <a:tabLst>
                <a:tab pos="457200" algn="l"/>
              </a:tabLst>
            </a:pPr>
            <a:r>
              <a:rPr lang="en-US" sz="2000" dirty="0" smtClean="0">
                <a:solidFill>
                  <a:schemeClr val="tx2">
                    <a:lumMod val="10000"/>
                  </a:schemeClr>
                </a:solidFill>
                <a:latin typeface="Times New Roman"/>
                <a:ea typeface="Times New Roman"/>
                <a:cs typeface="Arial"/>
              </a:rPr>
              <a:t>Importance of Pricing: Understanding the pricing landscape is crucial to determine the viability and profitability of your business idea.</a:t>
            </a:r>
            <a:endParaRPr lang="en-US" sz="1800" dirty="0">
              <a:solidFill>
                <a:schemeClr val="tx2">
                  <a:lumMod val="10000"/>
                </a:schemeClr>
              </a:solidFill>
              <a:ea typeface="Calibri"/>
              <a:cs typeface="Arial"/>
            </a:endParaRPr>
          </a:p>
          <a:p>
            <a:pPr lvl="0">
              <a:spcBef>
                <a:spcPts val="0"/>
              </a:spcBef>
              <a:spcAft>
                <a:spcPts val="1000"/>
              </a:spcAft>
              <a:buSzPts val="1000"/>
              <a:buFont typeface="Symbol"/>
              <a:buChar char=""/>
              <a:tabLst>
                <a:tab pos="457200" algn="l"/>
              </a:tabLst>
            </a:pPr>
            <a:r>
              <a:rPr lang="en-US" sz="2000" dirty="0" smtClean="0">
                <a:solidFill>
                  <a:schemeClr val="tx2">
                    <a:lumMod val="10000"/>
                  </a:schemeClr>
                </a:solidFill>
                <a:latin typeface="Times New Roman"/>
                <a:ea typeface="Times New Roman"/>
                <a:cs typeface="Arial"/>
              </a:rPr>
              <a:t>Cost-Benefit Analysis: Assess the cost of producing and delivering your product or service, and evaluate whether it aligns with the price you plan to charge.</a:t>
            </a:r>
            <a:endParaRPr lang="en-US" sz="1800" dirty="0">
              <a:solidFill>
                <a:schemeClr val="tx2">
                  <a:lumMod val="10000"/>
                </a:schemeClr>
              </a:solidFill>
              <a:ea typeface="Calibri"/>
              <a:cs typeface="Arial"/>
            </a:endParaRPr>
          </a:p>
          <a:p>
            <a:pPr lvl="0">
              <a:spcBef>
                <a:spcPts val="0"/>
              </a:spcBef>
              <a:spcAft>
                <a:spcPts val="1000"/>
              </a:spcAft>
              <a:buSzPts val="1000"/>
              <a:buFont typeface="Symbol"/>
              <a:buChar char=""/>
              <a:tabLst>
                <a:tab pos="457200" algn="l"/>
              </a:tabLst>
            </a:pPr>
            <a:r>
              <a:rPr lang="en-US" sz="2000" dirty="0" smtClean="0">
                <a:solidFill>
                  <a:schemeClr val="tx2">
                    <a:lumMod val="10000"/>
                  </a:schemeClr>
                </a:solidFill>
                <a:latin typeface="Times New Roman"/>
                <a:ea typeface="Times New Roman"/>
                <a:cs typeface="Arial"/>
              </a:rPr>
              <a:t>Competitive Analysis: Research the pricing strategies of your competitors to identify how your pricing can differentiate your business and attract customers.</a:t>
            </a:r>
            <a:endParaRPr lang="en-US" sz="1800" dirty="0">
              <a:solidFill>
                <a:schemeClr val="tx2">
                  <a:lumMod val="10000"/>
                </a:schemeClr>
              </a:solidFill>
              <a:ea typeface="Calibri"/>
              <a:cs typeface="Arial"/>
            </a:endParaRPr>
          </a:p>
          <a:p>
            <a:pPr lvl="0">
              <a:spcBef>
                <a:spcPts val="0"/>
              </a:spcBef>
              <a:spcAft>
                <a:spcPts val="1000"/>
              </a:spcAft>
              <a:buSzPts val="1000"/>
              <a:buFont typeface="Symbol"/>
              <a:buChar char=""/>
              <a:tabLst>
                <a:tab pos="457200" algn="l"/>
              </a:tabLst>
            </a:pPr>
            <a:r>
              <a:rPr lang="en-US" sz="2000" dirty="0" smtClean="0">
                <a:solidFill>
                  <a:schemeClr val="tx2">
                    <a:lumMod val="10000"/>
                  </a:schemeClr>
                </a:solidFill>
                <a:latin typeface="Times New Roman"/>
                <a:ea typeface="Times New Roman"/>
                <a:cs typeface="Arial"/>
              </a:rPr>
              <a:t>Customer Sensitivity Analysis: Assess how price changes may impact customer behavior and sales, considering factors like price elasticity and willingness to pay.</a:t>
            </a:r>
            <a:endParaRPr lang="en-US" sz="1800" dirty="0">
              <a:solidFill>
                <a:schemeClr val="tx2">
                  <a:lumMod val="10000"/>
                </a:schemeClr>
              </a:solidFill>
              <a:ea typeface="Calibri"/>
              <a:cs typeface="Arial"/>
            </a:endParaRPr>
          </a:p>
          <a:p>
            <a:pPr lvl="0">
              <a:spcBef>
                <a:spcPts val="0"/>
              </a:spcBef>
              <a:spcAft>
                <a:spcPts val="1000"/>
              </a:spcAft>
              <a:buSzPts val="1000"/>
              <a:buFont typeface="Symbol"/>
              <a:buChar char=""/>
              <a:tabLst>
                <a:tab pos="457200" algn="l"/>
              </a:tabLst>
            </a:pPr>
            <a:r>
              <a:rPr lang="en-US" sz="2000" dirty="0" smtClean="0">
                <a:solidFill>
                  <a:schemeClr val="tx2">
                    <a:lumMod val="10000"/>
                  </a:schemeClr>
                </a:solidFill>
                <a:latin typeface="Times New Roman"/>
                <a:ea typeface="Times New Roman"/>
                <a:cs typeface="Arial"/>
              </a:rPr>
              <a:t>Dynamic Pricing: Explore the potential for implementing dynamic pricing strategies that allow for adjustments based on demand, seasonality, or other variable factors.</a:t>
            </a:r>
            <a:endParaRPr lang="en-US" sz="1800" dirty="0">
              <a:solidFill>
                <a:schemeClr val="tx2">
                  <a:lumMod val="10000"/>
                </a:schemeClr>
              </a:solidFill>
              <a:ea typeface="Calibri"/>
              <a:cs typeface="Arial"/>
            </a:endParaRPr>
          </a:p>
          <a:p>
            <a:pPr>
              <a:buNone/>
            </a:pPr>
            <a:endParaRPr lang="en-US" sz="2000" dirty="0">
              <a:solidFill>
                <a:schemeClr val="tx2">
                  <a:lumMod val="10000"/>
                </a:schemeClr>
              </a:solidFill>
            </a:endParaRPr>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7000"/>
            <a:lum/>
          </a:blip>
          <a:srcRect/>
          <a:stretch>
            <a:fillRect l="-1000" r="-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563562"/>
          </a:xfrm>
        </p:spPr>
        <p:txBody>
          <a:bodyPr>
            <a:noAutofit/>
          </a:bodyPr>
          <a:lstStyle/>
          <a:p>
            <a:pPr algn="l"/>
            <a:r>
              <a:rPr lang="en-US" sz="2800" b="1" dirty="0" smtClean="0">
                <a:solidFill>
                  <a:srgbClr val="002060"/>
                </a:solidFill>
              </a:rPr>
              <a:t>Assessing Market Opportunities and Challenges</a:t>
            </a:r>
            <a:endParaRPr lang="en-US" sz="2800" dirty="0">
              <a:solidFill>
                <a:srgbClr val="002060"/>
              </a:solidFill>
            </a:endParaRPr>
          </a:p>
        </p:txBody>
      </p:sp>
      <p:sp>
        <p:nvSpPr>
          <p:cNvPr id="3" name="Content Placeholder 2"/>
          <p:cNvSpPr>
            <a:spLocks noGrp="1"/>
          </p:cNvSpPr>
          <p:nvPr>
            <p:ph idx="1"/>
          </p:nvPr>
        </p:nvSpPr>
        <p:spPr>
          <a:xfrm>
            <a:off x="609521" y="838201"/>
            <a:ext cx="10971372" cy="5287963"/>
          </a:xfrm>
        </p:spPr>
        <p:txBody>
          <a:bodyPr>
            <a:noAutofit/>
          </a:bodyPr>
          <a:lstStyle/>
          <a:p>
            <a:pPr marL="0" marR="0">
              <a:spcBef>
                <a:spcPts val="0"/>
              </a:spcBef>
              <a:spcAft>
                <a:spcPts val="1000"/>
              </a:spcAft>
            </a:pPr>
            <a:r>
              <a:rPr lang="en-US" sz="2400" dirty="0" smtClean="0">
                <a:solidFill>
                  <a:schemeClr val="tx2">
                    <a:lumMod val="10000"/>
                  </a:schemeClr>
                </a:solidFill>
                <a:latin typeface="Times New Roman"/>
                <a:ea typeface="Times New Roman"/>
                <a:cs typeface="Arial"/>
              </a:rPr>
              <a:t>Assessing market opportunities involves identifying potential growth areas and segments within your target market. It requires analyzing various factors such as consumer demand, emerging trends, and unmet needs. By understanding these opportunities, you can tailor your business idea to better meet market demands, potentially gaining a competitive edge.</a:t>
            </a:r>
            <a:endParaRPr lang="en-US" sz="2000" dirty="0">
              <a:solidFill>
                <a:schemeClr val="tx2">
                  <a:lumMod val="10000"/>
                </a:schemeClr>
              </a:solidFill>
              <a:ea typeface="Calibri"/>
              <a:cs typeface="Arial"/>
            </a:endParaRPr>
          </a:p>
          <a:p>
            <a:pPr marL="0" marR="0">
              <a:spcBef>
                <a:spcPts val="0"/>
              </a:spcBef>
              <a:spcAft>
                <a:spcPts val="1000"/>
              </a:spcAft>
            </a:pPr>
            <a:r>
              <a:rPr lang="en-US" sz="2400" dirty="0" smtClean="0">
                <a:solidFill>
                  <a:schemeClr val="tx2">
                    <a:lumMod val="10000"/>
                  </a:schemeClr>
                </a:solidFill>
                <a:latin typeface="Times New Roman"/>
                <a:ea typeface="Times New Roman"/>
                <a:cs typeface="Arial"/>
              </a:rPr>
              <a:t>On the other hand, assessing market challenges involves evaluating obstacles or barriers that may hinder your business idea's success. These challenges can be anything from intense competition to regulatory restrictions or economic downturns. By identifying and understanding these challenges, you can develop strategies to mitigate risks and find innovative ways to overcome them.</a:t>
            </a:r>
            <a:endParaRPr lang="en-US" sz="2000" dirty="0">
              <a:solidFill>
                <a:schemeClr val="tx2">
                  <a:lumMod val="10000"/>
                </a:schemeClr>
              </a:solidFill>
              <a:ea typeface="Calibri"/>
              <a:cs typeface="Arial"/>
            </a:endParaRPr>
          </a:p>
          <a:p>
            <a:pPr>
              <a:buNone/>
            </a:pPr>
            <a:endParaRPr lang="en-US" sz="2400" dirty="0">
              <a:solidFill>
                <a:schemeClr val="tx2">
                  <a:lumMod val="10000"/>
                </a:schemeClr>
              </a:solidFill>
            </a:endParaRP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7000"/>
            <a:lum/>
          </a:blip>
          <a:srcRect/>
          <a:stretch>
            <a:fillRect t="-15000" b="-1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1580892" cy="563562"/>
          </a:xfrm>
        </p:spPr>
        <p:txBody>
          <a:bodyPr>
            <a:noAutofit/>
          </a:bodyPr>
          <a:lstStyle/>
          <a:p>
            <a:pPr algn="l"/>
            <a:r>
              <a:rPr lang="en-US" sz="2800" b="1" dirty="0">
                <a:solidFill>
                  <a:srgbClr val="002060"/>
                </a:solidFill>
              </a:rPr>
              <a:t>Making Informed Decisions Based on Research </a:t>
            </a:r>
            <a:r>
              <a:rPr lang="en-US" sz="2800" b="1" dirty="0" smtClean="0">
                <a:solidFill>
                  <a:srgbClr val="002060"/>
                </a:solidFill>
              </a:rPr>
              <a:t>Findings</a:t>
            </a:r>
            <a:endParaRPr lang="en-US" sz="2800" dirty="0">
              <a:solidFill>
                <a:srgbClr val="002060"/>
              </a:solidFill>
            </a:endParaRPr>
          </a:p>
        </p:txBody>
      </p:sp>
      <p:sp>
        <p:nvSpPr>
          <p:cNvPr id="3" name="Content Placeholder 2"/>
          <p:cNvSpPr>
            <a:spLocks noGrp="1"/>
          </p:cNvSpPr>
          <p:nvPr>
            <p:ph idx="1"/>
          </p:nvPr>
        </p:nvSpPr>
        <p:spPr>
          <a:xfrm>
            <a:off x="609521" y="838201"/>
            <a:ext cx="10971372" cy="5287963"/>
          </a:xfrm>
        </p:spPr>
        <p:txBody>
          <a:bodyPr>
            <a:noAutofit/>
          </a:bodyPr>
          <a:lstStyle/>
          <a:p>
            <a:pPr marL="0" marR="0">
              <a:spcBef>
                <a:spcPts val="0"/>
              </a:spcBef>
              <a:spcAft>
                <a:spcPts val="1000"/>
              </a:spcAft>
              <a:buFont typeface="Wingdings" pitchFamily="2" charset="2"/>
              <a:buChar char="Ø"/>
            </a:pPr>
            <a:r>
              <a:rPr lang="en-US" sz="2000" dirty="0" smtClean="0">
                <a:solidFill>
                  <a:schemeClr val="tx2">
                    <a:lumMod val="10000"/>
                  </a:schemeClr>
                </a:solidFill>
                <a:latin typeface="Times New Roman"/>
                <a:ea typeface="Times New Roman"/>
                <a:cs typeface="Arial"/>
              </a:rPr>
              <a:t>Making informed decisions based on research findings is a crucial step in utilizing market research for your business idea effectively. Once you have gathered and analyzed the data from your market research, you need to use that information to make informed decisions for your business. This involves understanding and interpreting the findings to guide your actions and strategies.</a:t>
            </a:r>
            <a:endParaRPr lang="en-US" sz="1800" dirty="0">
              <a:solidFill>
                <a:schemeClr val="tx2">
                  <a:lumMod val="10000"/>
                </a:schemeClr>
              </a:solidFill>
              <a:ea typeface="Calibri"/>
              <a:cs typeface="Arial"/>
            </a:endParaRPr>
          </a:p>
          <a:p>
            <a:pPr lvl="0">
              <a:spcBef>
                <a:spcPts val="0"/>
              </a:spcBef>
              <a:spcAft>
                <a:spcPts val="1000"/>
              </a:spcAft>
              <a:tabLst>
                <a:tab pos="457200" algn="l"/>
              </a:tabLst>
            </a:pPr>
            <a:r>
              <a:rPr lang="en-US" sz="2000" dirty="0" smtClean="0">
                <a:solidFill>
                  <a:schemeClr val="tx2">
                    <a:lumMod val="10000"/>
                  </a:schemeClr>
                </a:solidFill>
                <a:latin typeface="Times New Roman"/>
                <a:ea typeface="Times New Roman"/>
                <a:cs typeface="Arial"/>
              </a:rPr>
              <a:t>Identifying key insights: Look for patterns, trends, and important findings within your research data</a:t>
            </a:r>
            <a:endParaRPr lang="en-US" sz="1800" dirty="0">
              <a:solidFill>
                <a:schemeClr val="tx2">
                  <a:lumMod val="10000"/>
                </a:schemeClr>
              </a:solidFill>
              <a:ea typeface="Calibri"/>
              <a:cs typeface="Arial"/>
            </a:endParaRPr>
          </a:p>
          <a:p>
            <a:pPr>
              <a:spcBef>
                <a:spcPts val="0"/>
              </a:spcBef>
              <a:spcAft>
                <a:spcPts val="1000"/>
              </a:spcAft>
              <a:tabLst>
                <a:tab pos="457200" algn="l"/>
              </a:tabLst>
            </a:pPr>
            <a:r>
              <a:rPr lang="en-US" sz="2000" dirty="0" smtClean="0">
                <a:solidFill>
                  <a:schemeClr val="tx2">
                    <a:lumMod val="10000"/>
                  </a:schemeClr>
                </a:solidFill>
                <a:latin typeface="Times New Roman"/>
                <a:ea typeface="Times New Roman"/>
                <a:cs typeface="Arial"/>
              </a:rPr>
              <a:t>Utilizing customer preferences: Use the research findings to understand your customer preferences and behavior better.</a:t>
            </a:r>
            <a:endParaRPr lang="en-US" sz="1800" dirty="0">
              <a:solidFill>
                <a:schemeClr val="tx2">
                  <a:lumMod val="10000"/>
                </a:schemeClr>
              </a:solidFill>
              <a:ea typeface="Calibri"/>
              <a:cs typeface="Arial"/>
            </a:endParaRPr>
          </a:p>
          <a:p>
            <a:pPr>
              <a:spcBef>
                <a:spcPts val="0"/>
              </a:spcBef>
              <a:spcAft>
                <a:spcPts val="1000"/>
              </a:spcAft>
              <a:tabLst>
                <a:tab pos="457200" algn="l"/>
              </a:tabLst>
            </a:pPr>
            <a:r>
              <a:rPr lang="en-US" sz="2000" dirty="0" smtClean="0">
                <a:solidFill>
                  <a:schemeClr val="tx2">
                    <a:lumMod val="10000"/>
                  </a:schemeClr>
                </a:solidFill>
                <a:latin typeface="Times New Roman"/>
                <a:ea typeface="Times New Roman"/>
                <a:cs typeface="Arial"/>
              </a:rPr>
              <a:t>Identifying market opportunities and challenges: Analyze the research findings to identify potential opportunities in the market that align with your business idea. </a:t>
            </a:r>
            <a:endParaRPr lang="en-US" sz="1800" dirty="0">
              <a:solidFill>
                <a:schemeClr val="tx2">
                  <a:lumMod val="10000"/>
                </a:schemeClr>
              </a:solidFill>
              <a:ea typeface="Calibri"/>
              <a:cs typeface="Arial"/>
            </a:endParaRPr>
          </a:p>
          <a:p>
            <a:pPr>
              <a:spcBef>
                <a:spcPts val="0"/>
              </a:spcBef>
              <a:spcAft>
                <a:spcPts val="1000"/>
              </a:spcAft>
              <a:tabLst>
                <a:tab pos="457200" algn="l"/>
              </a:tabLst>
            </a:pPr>
            <a:r>
              <a:rPr lang="en-US" sz="2000" dirty="0" smtClean="0">
                <a:solidFill>
                  <a:schemeClr val="tx2">
                    <a:lumMod val="10000"/>
                  </a:schemeClr>
                </a:solidFill>
                <a:latin typeface="Times New Roman"/>
                <a:ea typeface="Times New Roman"/>
                <a:cs typeface="Arial"/>
              </a:rPr>
              <a:t>Refining your business strategy: Your research findings should influence the development and refinement of your business strategy. </a:t>
            </a:r>
            <a:endParaRPr lang="en-US" sz="1800" dirty="0">
              <a:solidFill>
                <a:schemeClr val="tx2">
                  <a:lumMod val="10000"/>
                </a:schemeClr>
              </a:solidFill>
              <a:ea typeface="Calibri"/>
              <a:cs typeface="Arial"/>
            </a:endParaRPr>
          </a:p>
          <a:p>
            <a:endParaRPr lang="en-US" sz="2000" dirty="0">
              <a:solidFill>
                <a:schemeClr val="tx2">
                  <a:lumMod val="10000"/>
                </a:schemeClr>
              </a:solidFill>
            </a:endParaRPr>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7000"/>
            <a:lum/>
          </a:blip>
          <a:srcRect/>
          <a:stretch>
            <a:fillRect t="-15000" b="-1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1580892" cy="639762"/>
          </a:xfrm>
        </p:spPr>
        <p:txBody>
          <a:bodyPr>
            <a:noAutofit/>
          </a:bodyPr>
          <a:lstStyle/>
          <a:p>
            <a:pPr algn="l"/>
            <a:r>
              <a:rPr lang="en-US" sz="2800" b="1" dirty="0">
                <a:solidFill>
                  <a:srgbClr val="002060"/>
                </a:solidFill>
              </a:rPr>
              <a:t>Making Informed Decisions </a:t>
            </a:r>
            <a:r>
              <a:rPr lang="en-US" sz="2800" b="1" dirty="0" smtClean="0">
                <a:solidFill>
                  <a:srgbClr val="002060"/>
                </a:solidFill>
              </a:rPr>
              <a:t>cont........</a:t>
            </a:r>
            <a:endParaRPr lang="en-US" sz="2800" dirty="0">
              <a:solidFill>
                <a:srgbClr val="002060"/>
              </a:solidFill>
            </a:endParaRPr>
          </a:p>
        </p:txBody>
      </p:sp>
      <p:sp>
        <p:nvSpPr>
          <p:cNvPr id="3" name="Content Placeholder 2"/>
          <p:cNvSpPr>
            <a:spLocks noGrp="1"/>
          </p:cNvSpPr>
          <p:nvPr>
            <p:ph idx="1"/>
          </p:nvPr>
        </p:nvSpPr>
        <p:spPr>
          <a:xfrm>
            <a:off x="609521" y="914400"/>
            <a:ext cx="10971372" cy="5791200"/>
          </a:xfrm>
        </p:spPr>
        <p:txBody>
          <a:bodyPr>
            <a:noAutofit/>
          </a:bodyPr>
          <a:lstStyle/>
          <a:p>
            <a:pPr marL="457200" indent="-457200">
              <a:spcBef>
                <a:spcPts val="0"/>
              </a:spcBef>
              <a:spcAft>
                <a:spcPts val="1000"/>
              </a:spcAft>
              <a:tabLst>
                <a:tab pos="457200" algn="l"/>
              </a:tabLst>
            </a:pPr>
            <a:r>
              <a:rPr lang="en-US" sz="2000" dirty="0" smtClean="0">
                <a:solidFill>
                  <a:schemeClr val="tx2">
                    <a:lumMod val="10000"/>
                  </a:schemeClr>
                </a:solidFill>
                <a:latin typeface="Times New Roman"/>
                <a:ea typeface="Times New Roman"/>
                <a:cs typeface="Arial"/>
              </a:rPr>
              <a:t>Adapting your product or service: If your research reveals a need for modifications or enhancements to your product or service, use this information to make informed decisions about refining and adapting your offerings to better meet customer demands.</a:t>
            </a:r>
            <a:endParaRPr lang="en-US" sz="1800" dirty="0">
              <a:solidFill>
                <a:schemeClr val="tx2">
                  <a:lumMod val="10000"/>
                </a:schemeClr>
              </a:solidFill>
              <a:ea typeface="Calibri"/>
              <a:cs typeface="Arial"/>
            </a:endParaRPr>
          </a:p>
          <a:p>
            <a:pPr>
              <a:spcBef>
                <a:spcPts val="0"/>
              </a:spcBef>
              <a:spcAft>
                <a:spcPts val="1000"/>
              </a:spcAft>
              <a:tabLst>
                <a:tab pos="457200" algn="l"/>
              </a:tabLst>
            </a:pPr>
            <a:r>
              <a:rPr lang="en-US" sz="2000" dirty="0" smtClean="0">
                <a:solidFill>
                  <a:schemeClr val="tx2">
                    <a:lumMod val="10000"/>
                  </a:schemeClr>
                </a:solidFill>
                <a:latin typeface="Times New Roman"/>
                <a:ea typeface="Times New Roman"/>
                <a:cs typeface="Arial"/>
              </a:rPr>
              <a:t>Pricing decisions: Determine optimal pricing strategies by considering factors such as consumer preferences, competition, and value perception. Use your research findings to set competitive prices that attract customers while ensuring profitability.</a:t>
            </a:r>
            <a:endParaRPr lang="en-US" sz="1800" dirty="0">
              <a:solidFill>
                <a:schemeClr val="tx2">
                  <a:lumMod val="10000"/>
                </a:schemeClr>
              </a:solidFill>
              <a:ea typeface="Calibri"/>
              <a:cs typeface="Arial"/>
            </a:endParaRPr>
          </a:p>
          <a:p>
            <a:pPr>
              <a:spcBef>
                <a:spcPts val="0"/>
              </a:spcBef>
              <a:spcAft>
                <a:spcPts val="1000"/>
              </a:spcAft>
              <a:tabLst>
                <a:tab pos="457200" algn="l"/>
              </a:tabLst>
            </a:pPr>
            <a:r>
              <a:rPr lang="en-US" sz="2000" dirty="0" smtClean="0">
                <a:solidFill>
                  <a:schemeClr val="tx2">
                    <a:lumMod val="10000"/>
                  </a:schemeClr>
                </a:solidFill>
                <a:latin typeface="Times New Roman"/>
                <a:ea typeface="Times New Roman"/>
                <a:cs typeface="Arial"/>
              </a:rPr>
              <a:t>Market entry decisions: If your research indicates a viable market opportunity, you can decide on the most appropriate entry strategy. Whether it's through a specific geographic region, a particular demographic, or an online platform, aligning your decisions with research findings can help you enter the market with confidence.</a:t>
            </a:r>
            <a:endParaRPr lang="en-US" sz="1800" dirty="0">
              <a:solidFill>
                <a:schemeClr val="tx2">
                  <a:lumMod val="10000"/>
                </a:schemeClr>
              </a:solidFill>
              <a:ea typeface="Calibri"/>
              <a:cs typeface="Arial"/>
            </a:endParaRPr>
          </a:p>
          <a:p>
            <a:pPr>
              <a:spcBef>
                <a:spcPts val="0"/>
              </a:spcBef>
              <a:spcAft>
                <a:spcPts val="1000"/>
              </a:spcAft>
              <a:tabLst>
                <a:tab pos="457200" algn="l"/>
              </a:tabLst>
            </a:pPr>
            <a:r>
              <a:rPr lang="en-US" sz="2000" dirty="0" smtClean="0">
                <a:solidFill>
                  <a:schemeClr val="tx2">
                    <a:lumMod val="10000"/>
                  </a:schemeClr>
                </a:solidFill>
                <a:latin typeface="Times New Roman"/>
                <a:ea typeface="Times New Roman"/>
                <a:cs typeface="Arial"/>
              </a:rPr>
              <a:t>Risk mitigation: Research findings can also help you identify and mitigate potential risks or challenges that may arise during the execution of your business idea. By anticipating and addressing these risks, you can make more informed decisions to minimize their impact.</a:t>
            </a:r>
            <a:endParaRPr lang="en-US" sz="1800" dirty="0">
              <a:solidFill>
                <a:schemeClr val="tx2">
                  <a:lumMod val="10000"/>
                </a:schemeClr>
              </a:solidFill>
              <a:ea typeface="Calibri"/>
              <a:cs typeface="Arial"/>
            </a:endParaRPr>
          </a:p>
          <a:p>
            <a:pPr>
              <a:buNone/>
            </a:pPr>
            <a:endParaRPr lang="en-US" sz="2000" dirty="0">
              <a:solidFill>
                <a:schemeClr val="tx2">
                  <a:lumMod val="10000"/>
                </a:schemeClr>
              </a:solidFill>
            </a:endParaRPr>
          </a:p>
        </p:txBody>
      </p:sp>
    </p:spTree>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8000"/>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9955504" cy="868362"/>
          </a:xfrm>
        </p:spPr>
        <p:txBody>
          <a:bodyPr>
            <a:normAutofit/>
          </a:bodyPr>
          <a:lstStyle/>
          <a:p>
            <a:r>
              <a:rPr lang="en-US" b="1" dirty="0" smtClean="0">
                <a:solidFill>
                  <a:srgbClr val="C00000"/>
                </a:solidFill>
              </a:rPr>
              <a:t>Summary</a:t>
            </a:r>
            <a:endParaRPr lang="en-US" dirty="0">
              <a:solidFill>
                <a:srgbClr val="C00000"/>
              </a:solidFill>
            </a:endParaRPr>
          </a:p>
        </p:txBody>
      </p:sp>
      <p:sp>
        <p:nvSpPr>
          <p:cNvPr id="3" name="Content Placeholder 2"/>
          <p:cNvSpPr>
            <a:spLocks noGrp="1"/>
          </p:cNvSpPr>
          <p:nvPr>
            <p:ph idx="1"/>
          </p:nvPr>
        </p:nvSpPr>
        <p:spPr>
          <a:xfrm>
            <a:off x="609521" y="1066800"/>
            <a:ext cx="9955504" cy="5410200"/>
          </a:xfrm>
        </p:spPr>
        <p:txBody>
          <a:bodyPr>
            <a:noAutofit/>
          </a:bodyPr>
          <a:lstStyle/>
          <a:p>
            <a:r>
              <a:rPr lang="en-US" sz="1600" dirty="0" smtClean="0">
                <a:solidFill>
                  <a:schemeClr val="bg1">
                    <a:lumMod val="95000"/>
                    <a:lumOff val="5000"/>
                  </a:schemeClr>
                </a:solidFill>
                <a:latin typeface="Times New Roman heading"/>
              </a:rPr>
              <a:t>Market research is essential for any new business idea, helping entrepreneurs gain valuable insights into their target market. To conduct effective market research, there are several key steps to follow.</a:t>
            </a:r>
          </a:p>
          <a:p>
            <a:r>
              <a:rPr lang="en-US" sz="1600" dirty="0" smtClean="0">
                <a:solidFill>
                  <a:schemeClr val="bg1">
                    <a:lumMod val="95000"/>
                    <a:lumOff val="5000"/>
                  </a:schemeClr>
                </a:solidFill>
                <a:latin typeface="Times New Roman heading"/>
              </a:rPr>
              <a:t>First, define your objectives and the specific information you need to gather. This will guide your research process and ensure you focus on relevant data.</a:t>
            </a:r>
          </a:p>
          <a:p>
            <a:r>
              <a:rPr lang="en-US" sz="1600" dirty="0" smtClean="0">
                <a:solidFill>
                  <a:schemeClr val="bg1">
                    <a:lumMod val="95000"/>
                    <a:lumOff val="5000"/>
                  </a:schemeClr>
                </a:solidFill>
                <a:latin typeface="Times New Roman heading"/>
              </a:rPr>
              <a:t>Next, identify your target audience and gather demographic information to better understand their needs and preferences. This can be done through surveys, interviews, or analyzing existing data.</a:t>
            </a:r>
          </a:p>
          <a:p>
            <a:r>
              <a:rPr lang="en-US" sz="1600" dirty="0" smtClean="0">
                <a:solidFill>
                  <a:schemeClr val="bg1">
                    <a:lumMod val="95000"/>
                    <a:lumOff val="5000"/>
                  </a:schemeClr>
                </a:solidFill>
                <a:latin typeface="Times New Roman heading"/>
              </a:rPr>
              <a:t>Additionally, analyzing your competitors is crucial to determine what sets your business apart and identify potential opportunities or challenges in the market. Gathering data on industry trends, customer behavior, and market size further assists in shaping your business strategy. Once you have collected data, it is important to analyze and interpret it, recognizing patterns and opportunities within the market. This will allow you to make informed decisions and tailor your products or services to meet customer demand. In conclusion, market research is a crucial step in developing a successful business idea, providing insights into the market and helping entrepreneurs make informed decisions.</a:t>
            </a:r>
          </a:p>
          <a:p>
            <a:endParaRPr lang="en-US" sz="1600" dirty="0">
              <a:solidFill>
                <a:schemeClr val="bg1">
                  <a:lumMod val="95000"/>
                  <a:lumOff val="5000"/>
                </a:schemeClr>
              </a:solidFill>
              <a:latin typeface="Times New Roman heading"/>
            </a:endParaRPr>
          </a:p>
        </p:txBody>
      </p:sp>
    </p:spTree>
  </p:cSld>
  <p:clrMapOvr>
    <a:masterClrMapping/>
  </p:clrMapOvr>
  <p:transition spd="slow">
    <p:randomBar dir="vert"/>
    <p:sndAc>
      <p:stSnd>
        <p:snd r:embed="rId2" name="applause.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2000"/>
            <a:lum/>
          </a:blip>
          <a:srcRect/>
          <a:stretch>
            <a:fillRect l="-1000" r="-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REFERENCES</a:t>
            </a:r>
            <a:endParaRPr lang="en-US" b="1" dirty="0">
              <a:solidFill>
                <a:srgbClr val="002060"/>
              </a:solidFill>
            </a:endParaRPr>
          </a:p>
        </p:txBody>
      </p:sp>
      <p:sp>
        <p:nvSpPr>
          <p:cNvPr id="3" name="Content Placeholder 2"/>
          <p:cNvSpPr>
            <a:spLocks noGrp="1"/>
          </p:cNvSpPr>
          <p:nvPr>
            <p:ph idx="1"/>
          </p:nvPr>
        </p:nvSpPr>
        <p:spPr/>
        <p:txBody>
          <a:bodyPr>
            <a:normAutofit/>
          </a:bodyPr>
          <a:lstStyle/>
          <a:p>
            <a:pPr>
              <a:buFont typeface="Wingdings 2" pitchFamily="18" charset="2"/>
              <a:buChar char=""/>
            </a:pPr>
            <a:r>
              <a:rPr lang="en-US" sz="1600" dirty="0" smtClean="0">
                <a:solidFill>
                  <a:schemeClr val="tx2">
                    <a:lumMod val="10000"/>
                  </a:schemeClr>
                </a:solidFill>
                <a:latin typeface="Times New Roman" pitchFamily="18" charset="0"/>
                <a:cs typeface="Times New Roman" pitchFamily="18" charset="0"/>
              </a:rPr>
              <a:t>Norman M. </a:t>
            </a:r>
            <a:r>
              <a:rPr lang="en-US" sz="1600" dirty="0" err="1" smtClean="0">
                <a:solidFill>
                  <a:schemeClr val="tx2">
                    <a:lumMod val="10000"/>
                  </a:schemeClr>
                </a:solidFill>
                <a:latin typeface="Times New Roman" pitchFamily="18" charset="0"/>
                <a:cs typeface="Times New Roman" pitchFamily="18" charset="0"/>
              </a:rPr>
              <a:t>Scaborough</a:t>
            </a:r>
            <a:r>
              <a:rPr lang="en-US" sz="1600" dirty="0" smtClean="0">
                <a:solidFill>
                  <a:schemeClr val="tx2">
                    <a:lumMod val="10000"/>
                  </a:schemeClr>
                </a:solidFill>
                <a:latin typeface="Times New Roman" pitchFamily="18" charset="0"/>
                <a:cs typeface="Times New Roman" pitchFamily="18" charset="0"/>
              </a:rPr>
              <a:t> and Doug Wilson (“)!!), Effective </a:t>
            </a:r>
            <a:r>
              <a:rPr lang="en-US" sz="1600" dirty="0" smtClean="0">
                <a:solidFill>
                  <a:schemeClr val="tx2">
                    <a:lumMod val="10000"/>
                  </a:schemeClr>
                </a:solidFill>
                <a:latin typeface="Times New Roman" pitchFamily="18" charset="0"/>
                <a:cs typeface="Times New Roman" pitchFamily="18" charset="0"/>
              </a:rPr>
              <a:t>S</a:t>
            </a:r>
            <a:r>
              <a:rPr lang="en-US" sz="1600" dirty="0" smtClean="0">
                <a:solidFill>
                  <a:schemeClr val="tx2">
                    <a:lumMod val="10000"/>
                  </a:schemeClr>
                </a:solidFill>
                <a:latin typeface="Times New Roman" pitchFamily="18" charset="0"/>
                <a:cs typeface="Times New Roman" pitchFamily="18" charset="0"/>
              </a:rPr>
              <a:t>mall Business Management, 10</a:t>
            </a:r>
            <a:r>
              <a:rPr lang="en-US" sz="1600" baseline="30000" dirty="0" smtClean="0">
                <a:solidFill>
                  <a:schemeClr val="tx2">
                    <a:lumMod val="10000"/>
                  </a:schemeClr>
                </a:solidFill>
                <a:latin typeface="Times New Roman" pitchFamily="18" charset="0"/>
                <a:cs typeface="Times New Roman" pitchFamily="18" charset="0"/>
              </a:rPr>
              <a:t>th</a:t>
            </a:r>
            <a:r>
              <a:rPr lang="en-US" sz="1600" dirty="0" smtClean="0">
                <a:solidFill>
                  <a:schemeClr val="tx2">
                    <a:lumMod val="10000"/>
                  </a:schemeClr>
                </a:solidFill>
                <a:latin typeface="Times New Roman" pitchFamily="18" charset="0"/>
                <a:cs typeface="Times New Roman" pitchFamily="18" charset="0"/>
              </a:rPr>
              <a:t>  Ed, </a:t>
            </a:r>
            <a:r>
              <a:rPr lang="en-US" sz="1600" dirty="0" err="1" smtClean="0">
                <a:solidFill>
                  <a:schemeClr val="tx2">
                    <a:lumMod val="10000"/>
                  </a:schemeClr>
                </a:solidFill>
                <a:latin typeface="Times New Roman" pitchFamily="18" charset="0"/>
                <a:cs typeface="Times New Roman" pitchFamily="18" charset="0"/>
              </a:rPr>
              <a:t>P</a:t>
            </a:r>
            <a:r>
              <a:rPr lang="en-US" sz="1600" dirty="0" err="1" smtClean="0">
                <a:solidFill>
                  <a:schemeClr val="tx2">
                    <a:lumMod val="10000"/>
                  </a:schemeClr>
                </a:solidFill>
                <a:latin typeface="Times New Roman" pitchFamily="18" charset="0"/>
                <a:cs typeface="Times New Roman" pitchFamily="18" charset="0"/>
              </a:rPr>
              <a:t>rintice</a:t>
            </a:r>
            <a:r>
              <a:rPr lang="en-US" sz="1600" dirty="0" smtClean="0">
                <a:solidFill>
                  <a:schemeClr val="tx2">
                    <a:lumMod val="10000"/>
                  </a:schemeClr>
                </a:solidFill>
                <a:latin typeface="Times New Roman" pitchFamily="18" charset="0"/>
                <a:cs typeface="Times New Roman" pitchFamily="18" charset="0"/>
              </a:rPr>
              <a:t> Hall</a:t>
            </a:r>
          </a:p>
          <a:p>
            <a:pPr>
              <a:buFont typeface="Wingdings 2" pitchFamily="18" charset="2"/>
              <a:buChar char=""/>
            </a:pPr>
            <a:endParaRPr lang="en-US" sz="1600" dirty="0" smtClean="0">
              <a:solidFill>
                <a:schemeClr val="tx2">
                  <a:lumMod val="10000"/>
                </a:schemeClr>
              </a:solidFill>
              <a:latin typeface="Times New Roman" pitchFamily="18" charset="0"/>
              <a:cs typeface="Times New Roman" pitchFamily="18" charset="0"/>
            </a:endParaRPr>
          </a:p>
          <a:p>
            <a:pPr>
              <a:buFont typeface="Wingdings 2" pitchFamily="18" charset="2"/>
              <a:buChar char=""/>
            </a:pPr>
            <a:r>
              <a:rPr lang="en-US" sz="1600" dirty="0" err="1" smtClean="0">
                <a:solidFill>
                  <a:schemeClr val="tx2">
                    <a:lumMod val="10000"/>
                  </a:schemeClr>
                </a:solidFill>
                <a:latin typeface="Times New Roman" pitchFamily="18" charset="0"/>
                <a:cs typeface="Times New Roman" pitchFamily="18" charset="0"/>
              </a:rPr>
              <a:t>Kuratko</a:t>
            </a:r>
            <a:r>
              <a:rPr lang="en-US" sz="1600" dirty="0" smtClean="0">
                <a:solidFill>
                  <a:schemeClr val="tx2">
                    <a:lumMod val="10000"/>
                  </a:schemeClr>
                </a:solidFill>
                <a:latin typeface="Times New Roman" pitchFamily="18" charset="0"/>
                <a:cs typeface="Times New Roman" pitchFamily="18" charset="0"/>
              </a:rPr>
              <a:t> D. F and </a:t>
            </a:r>
            <a:r>
              <a:rPr lang="en-US" sz="1600" dirty="0" err="1" smtClean="0">
                <a:solidFill>
                  <a:schemeClr val="tx2">
                    <a:lumMod val="10000"/>
                  </a:schemeClr>
                </a:solidFill>
                <a:latin typeface="Times New Roman" pitchFamily="18" charset="0"/>
                <a:cs typeface="Times New Roman" pitchFamily="18" charset="0"/>
              </a:rPr>
              <a:t>H</a:t>
            </a:r>
            <a:r>
              <a:rPr lang="en-US" sz="1600" dirty="0" err="1" smtClean="0">
                <a:solidFill>
                  <a:schemeClr val="tx2">
                    <a:lumMod val="10000"/>
                  </a:schemeClr>
                </a:solidFill>
                <a:latin typeface="Times New Roman" pitchFamily="18" charset="0"/>
                <a:cs typeface="Times New Roman" pitchFamily="18" charset="0"/>
              </a:rPr>
              <a:t>odgetts</a:t>
            </a:r>
            <a:r>
              <a:rPr lang="en-US" sz="1600" dirty="0" smtClean="0">
                <a:solidFill>
                  <a:schemeClr val="tx2">
                    <a:lumMod val="10000"/>
                  </a:schemeClr>
                </a:solidFill>
                <a:latin typeface="Times New Roman" pitchFamily="18" charset="0"/>
                <a:cs typeface="Times New Roman" pitchFamily="18" charset="0"/>
              </a:rPr>
              <a:t> R. </a:t>
            </a:r>
            <a:r>
              <a:rPr lang="en-US" sz="1600" dirty="0" smtClean="0">
                <a:solidFill>
                  <a:schemeClr val="tx2">
                    <a:lumMod val="10000"/>
                  </a:schemeClr>
                </a:solidFill>
                <a:latin typeface="Times New Roman" pitchFamily="18" charset="0"/>
                <a:cs typeface="Times New Roman" pitchFamily="18" charset="0"/>
              </a:rPr>
              <a:t>M (2011), Entrepreneurship- A contemporary Approach; Harcourt Inc</a:t>
            </a:r>
          </a:p>
          <a:p>
            <a:pPr>
              <a:buFont typeface="Wingdings 2" pitchFamily="18" charset="2"/>
              <a:buChar char=""/>
            </a:pPr>
            <a:endParaRPr lang="en-US" sz="1600" dirty="0" smtClean="0">
              <a:solidFill>
                <a:schemeClr val="tx2">
                  <a:lumMod val="10000"/>
                </a:schemeClr>
              </a:solidFill>
              <a:latin typeface="Times New Roman" pitchFamily="18" charset="0"/>
              <a:cs typeface="Times New Roman" pitchFamily="18" charset="0"/>
            </a:endParaRPr>
          </a:p>
          <a:p>
            <a:pPr>
              <a:buFont typeface="Wingdings 2" pitchFamily="18" charset="2"/>
              <a:buChar char=""/>
            </a:pPr>
            <a:r>
              <a:rPr lang="en-US" sz="1600" dirty="0" err="1" smtClean="0">
                <a:solidFill>
                  <a:schemeClr val="tx2">
                    <a:lumMod val="10000"/>
                  </a:schemeClr>
                </a:solidFill>
                <a:latin typeface="Times New Roman" pitchFamily="18" charset="0"/>
                <a:cs typeface="Times New Roman" pitchFamily="18" charset="0"/>
              </a:rPr>
              <a:t>Kuratko</a:t>
            </a:r>
            <a:r>
              <a:rPr lang="en-US" sz="1600" dirty="0" smtClean="0">
                <a:solidFill>
                  <a:schemeClr val="tx2">
                    <a:lumMod val="10000"/>
                  </a:schemeClr>
                </a:solidFill>
                <a:latin typeface="Times New Roman" pitchFamily="18" charset="0"/>
                <a:cs typeface="Times New Roman" pitchFamily="18" charset="0"/>
              </a:rPr>
              <a:t> D. F and </a:t>
            </a:r>
            <a:r>
              <a:rPr lang="en-US" sz="1600" dirty="0" err="1" smtClean="0">
                <a:solidFill>
                  <a:schemeClr val="tx2">
                    <a:lumMod val="10000"/>
                  </a:schemeClr>
                </a:solidFill>
                <a:latin typeface="Times New Roman" pitchFamily="18" charset="0"/>
                <a:cs typeface="Times New Roman" pitchFamily="18" charset="0"/>
              </a:rPr>
              <a:t>Hodgetts</a:t>
            </a:r>
            <a:r>
              <a:rPr lang="en-US" sz="1600" dirty="0" smtClean="0">
                <a:solidFill>
                  <a:schemeClr val="tx2">
                    <a:lumMod val="10000"/>
                  </a:schemeClr>
                </a:solidFill>
                <a:latin typeface="Times New Roman" pitchFamily="18" charset="0"/>
                <a:cs typeface="Times New Roman" pitchFamily="18" charset="0"/>
              </a:rPr>
              <a:t> R. M (2014), Entrepreneurship; Theory, Process and Practice, Thomson Learning.</a:t>
            </a:r>
            <a:endParaRPr lang="en-US" sz="1600" dirty="0" smtClean="0">
              <a:solidFill>
                <a:schemeClr val="tx2">
                  <a:lumMod val="10000"/>
                </a:schemeClr>
              </a:solidFill>
              <a:latin typeface="Times New Roman" pitchFamily="18" charset="0"/>
              <a:cs typeface="Times New Roman" pitchFamily="18" charset="0"/>
            </a:endParaRPr>
          </a:p>
          <a:p>
            <a:endParaRPr lang="en-US" sz="1600" dirty="0" smtClean="0">
              <a:solidFill>
                <a:schemeClr val="tx2">
                  <a:lumMod val="10000"/>
                </a:schemeClr>
              </a:solidFill>
              <a:latin typeface="Times New Roman" pitchFamily="18" charset="0"/>
              <a:cs typeface="Times New Roman" pitchFamily="18" charset="0"/>
            </a:endParaRPr>
          </a:p>
          <a:p>
            <a:endParaRPr lang="en-US" sz="1600" dirty="0">
              <a:solidFill>
                <a:schemeClr val="tx2">
                  <a:lumMod val="10000"/>
                </a:schemeClr>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281" y="3583838"/>
            <a:ext cx="10565025" cy="1064363"/>
          </a:xfrm>
        </p:spPr>
        <p:txBody>
          <a:bodyPr>
            <a:normAutofit/>
          </a:bodyPr>
          <a:lstStyle/>
          <a:p>
            <a:pPr lvl="0" algn="ctr">
              <a:spcBef>
                <a:spcPct val="20000"/>
              </a:spcBef>
            </a:pPr>
            <a:r>
              <a:rPr lang="en-US" sz="2400" b="0" dirty="0" smtClean="0">
                <a:ln>
                  <a:noFill/>
                </a:ln>
                <a:solidFill>
                  <a:prstClr val="white"/>
                </a:solidFill>
                <a:effectLst/>
                <a:latin typeface="Times New Roman heading"/>
                <a:ea typeface="+mn-ea"/>
                <a:cs typeface="+mn-cs"/>
              </a:rPr>
              <a:t>CONDUCT A MARKET RESEARCH FOR A NEW VENTURE</a:t>
            </a:r>
            <a:br>
              <a:rPr lang="en-US" sz="2400" b="0" dirty="0" smtClean="0">
                <a:ln>
                  <a:noFill/>
                </a:ln>
                <a:solidFill>
                  <a:prstClr val="white"/>
                </a:solidFill>
                <a:effectLst/>
                <a:latin typeface="Times New Roman heading"/>
                <a:ea typeface="+mn-ea"/>
                <a:cs typeface="+mn-cs"/>
              </a:rPr>
            </a:br>
            <a:endParaRPr lang="en-US" dirty="0"/>
          </a:p>
        </p:txBody>
      </p:sp>
      <p:sp>
        <p:nvSpPr>
          <p:cNvPr id="3" name="Text Placeholder 2"/>
          <p:cNvSpPr>
            <a:spLocks noGrp="1"/>
          </p:cNvSpPr>
          <p:nvPr>
            <p:ph type="body" idx="1"/>
          </p:nvPr>
        </p:nvSpPr>
        <p:spPr/>
        <p:txBody>
          <a:bodyPr/>
          <a:lstStyle/>
          <a:p>
            <a:pPr algn="r"/>
            <a:r>
              <a:rPr lang="en-US" sz="4600" b="1" cap="all" dirty="0" smtClean="0">
                <a:ln w="5000" cmpd="sng">
                  <a:solidFill>
                    <a:srgbClr val="6EA0B0">
                      <a:tint val="80000"/>
                      <a:shade val="99000"/>
                      <a:satMod val="500000"/>
                    </a:srgbClr>
                  </a:solidFill>
                  <a:prstDash val="solid"/>
                </a:ln>
                <a:gradFill>
                  <a:gsLst>
                    <a:gs pos="0">
                      <a:srgbClr val="6EA0B0">
                        <a:tint val="63000"/>
                        <a:satMod val="255000"/>
                      </a:srgbClr>
                    </a:gs>
                    <a:gs pos="9000">
                      <a:srgbClr val="6EA0B0">
                        <a:tint val="63000"/>
                        <a:satMod val="255000"/>
                      </a:srgbClr>
                    </a:gs>
                    <a:gs pos="53000">
                      <a:srgbClr val="6EA0B0">
                        <a:shade val="60000"/>
                        <a:satMod val="100000"/>
                      </a:srgbClr>
                    </a:gs>
                    <a:gs pos="90000">
                      <a:srgbClr val="6EA0B0">
                        <a:tint val="63000"/>
                        <a:satMod val="255000"/>
                      </a:srgbClr>
                    </a:gs>
                    <a:gs pos="100000">
                      <a:srgbClr val="6EA0B0">
                        <a:tint val="63000"/>
                        <a:satMod val="255000"/>
                      </a:srgbClr>
                    </a:gs>
                  </a:gsLst>
                  <a:lin ang="5400000"/>
                </a:gradFill>
                <a:effectLst>
                  <a:outerShdw blurRad="50800" dist="38100" dir="5400000" algn="t" rotWithShape="0">
                    <a:prstClr val="black">
                      <a:alpha val="50000"/>
                    </a:prstClr>
                  </a:outerShdw>
                </a:effectLst>
                <a:latin typeface="Franklin Gothic Book"/>
                <a:ea typeface="+mj-ea"/>
                <a:cs typeface="+mj-cs"/>
              </a:rPr>
              <a:t>ENTERPRENEURSHIP</a:t>
            </a:r>
            <a:endParaRPr lang="en-US"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200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childTnLst>
                                </p:cTn>
                              </p:par>
                            </p:childTnLst>
                          </p:cTn>
                        </p:par>
                        <p:par>
                          <p:cTn id="13" fill="hold">
                            <p:stCondLst>
                              <p:cond delay="4000"/>
                            </p:stCondLst>
                            <p:childTnLst>
                              <p:par>
                                <p:cTn id="14" presetID="2" presetClass="exit" presetSubtype="2" fill="hold" grpId="1" nodeType="afterEffect">
                                  <p:stCondLst>
                                    <p:cond delay="0"/>
                                  </p:stCondLst>
                                  <p:childTnLst>
                                    <p:anim calcmode="lin" valueType="num">
                                      <p:cBhvr additive="base">
                                        <p:cTn id="15" dur="2000"/>
                                        <p:tgtEl>
                                          <p:spTgt spid="3">
                                            <p:txEl>
                                              <p:pRg st="0" end="0"/>
                                            </p:txEl>
                                          </p:spTgt>
                                        </p:tgtEl>
                                        <p:attrNameLst>
                                          <p:attrName>ppt_x</p:attrName>
                                        </p:attrNameLst>
                                      </p:cBhvr>
                                      <p:tavLst>
                                        <p:tav tm="0">
                                          <p:val>
                                            <p:strVal val="ppt_x"/>
                                          </p:val>
                                        </p:tav>
                                        <p:tav tm="100000">
                                          <p:val>
                                            <p:strVal val="1+ppt_w/2"/>
                                          </p:val>
                                        </p:tav>
                                      </p:tavLst>
                                    </p:anim>
                                    <p:anim calcmode="lin" valueType="num">
                                      <p:cBhvr additive="base">
                                        <p:cTn id="16" dur="2000"/>
                                        <p:tgtEl>
                                          <p:spTgt spid="3">
                                            <p:txEl>
                                              <p:pRg st="0" end="0"/>
                                            </p:txEl>
                                          </p:spTgt>
                                        </p:tgtEl>
                                        <p:attrNameLst>
                                          <p:attrName>ppt_y</p:attrName>
                                        </p:attrNameLst>
                                      </p:cBhvr>
                                      <p:tavLst>
                                        <p:tav tm="0">
                                          <p:val>
                                            <p:strVal val="ppt_y"/>
                                          </p:val>
                                        </p:tav>
                                        <p:tav tm="100000">
                                          <p:val>
                                            <p:strVal val="ppt_y"/>
                                          </p:val>
                                        </p:tav>
                                      </p:tavLst>
                                    </p:anim>
                                    <p:set>
                                      <p:cBhvr>
                                        <p:cTn id="17" dur="1" fill="hold">
                                          <p:stCondLst>
                                            <p:cond delay="1999"/>
                                          </p:stCondLst>
                                        </p:cTn>
                                        <p:tgtEl>
                                          <p:spTgt spid="3">
                                            <p:txEl>
                                              <p:pRg st="0" end="0"/>
                                            </p:txEl>
                                          </p:spTgt>
                                        </p:tgtEl>
                                        <p:attrNameLst>
                                          <p:attrName>style.visibility</p:attrName>
                                        </p:attrNameLst>
                                      </p:cBhvr>
                                      <p:to>
                                        <p:strVal val="hidden"/>
                                      </p:to>
                                    </p:set>
                                  </p:childTnLst>
                                </p:cTn>
                              </p:par>
                            </p:childTnLst>
                          </p:cTn>
                        </p:par>
                        <p:par>
                          <p:cTn id="18" fill="hold">
                            <p:stCondLst>
                              <p:cond delay="6000"/>
                            </p:stCondLst>
                            <p:childTnLst>
                              <p:par>
                                <p:cTn id="19" presetID="4" presetClass="exit" presetSubtype="16" fill="hold" grpId="1" nodeType="afterEffect">
                                  <p:stCondLst>
                                    <p:cond delay="0"/>
                                  </p:stCondLst>
                                  <p:childTnLst>
                                    <p:animEffect transition="out" filter="box(in)">
                                      <p:cBhvr>
                                        <p:cTn id="20" dur="2000"/>
                                        <p:tgtEl>
                                          <p:spTgt spid="2"/>
                                        </p:tgtEl>
                                      </p:cBhvr>
                                    </p:animEffect>
                                    <p:set>
                                      <p:cBhvr>
                                        <p:cTn id="21"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allAtOnce"/>
      <p:bldP spid="3"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36000"/>
            <a:lum/>
          </a:blip>
          <a:srcRect/>
          <a:stretch>
            <a:fillRect t="-11000" b="-1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639762"/>
          </a:xfrm>
        </p:spPr>
        <p:txBody>
          <a:bodyPr>
            <a:noAutofit/>
          </a:bodyPr>
          <a:lstStyle/>
          <a:p>
            <a:pPr algn="l"/>
            <a:r>
              <a:rPr lang="en-US" b="1" dirty="0" smtClean="0">
                <a:solidFill>
                  <a:srgbClr val="00B0F0"/>
                </a:solidFill>
                <a:ea typeface="Times New Roman" pitchFamily="18" charset="0"/>
                <a:cs typeface="Times New Roman" pitchFamily="18" charset="0"/>
              </a:rPr>
              <a:t>Defining your business idea</a:t>
            </a:r>
            <a:endParaRPr lang="en-US" sz="6600" dirty="0">
              <a:solidFill>
                <a:srgbClr val="00B0F0"/>
              </a:solidFill>
            </a:endParaRPr>
          </a:p>
        </p:txBody>
      </p:sp>
      <p:sp>
        <p:nvSpPr>
          <p:cNvPr id="3" name="Content Placeholder 2"/>
          <p:cNvSpPr>
            <a:spLocks noGrp="1"/>
          </p:cNvSpPr>
          <p:nvPr>
            <p:ph idx="1"/>
          </p:nvPr>
        </p:nvSpPr>
        <p:spPr>
          <a:xfrm>
            <a:off x="609521" y="914400"/>
            <a:ext cx="11580892" cy="5943600"/>
          </a:xfrm>
        </p:spPr>
        <p:txBody>
          <a:bodyPr>
            <a:noAutofit/>
          </a:bodyPr>
          <a:lstStyle/>
          <a:p>
            <a:pPr marL="0" lvl="0" indent="0" fontAlgn="base">
              <a:spcBef>
                <a:spcPct val="0"/>
              </a:spcBef>
              <a:spcAft>
                <a:spcPct val="0"/>
              </a:spcAft>
              <a:buNone/>
            </a:pPr>
            <a:r>
              <a:rPr lang="en-US" sz="2400" dirty="0" smtClean="0">
                <a:solidFill>
                  <a:schemeClr val="bg2">
                    <a:lumMod val="50000"/>
                  </a:schemeClr>
                </a:solidFill>
                <a:latin typeface="Times New Roman" pitchFamily="18" charset="0"/>
                <a:ea typeface="Times New Roman" pitchFamily="18" charset="0"/>
                <a:cs typeface="Times New Roman" pitchFamily="18" charset="0"/>
              </a:rPr>
              <a:t>is a crucial initial step in market research, as it sets the foundation for further analysis and decision-making. It helps you understand your product or service, discover your target customers, and differentiate your offering in the market. By clearly defining your business idea, you can identify opportunities, mitigate risks, and develop effective strategies to succeed in your chosen industry.</a:t>
            </a:r>
          </a:p>
          <a:p>
            <a:pPr marL="0" lvl="0" indent="0" fontAlgn="base">
              <a:spcBef>
                <a:spcPct val="0"/>
              </a:spcBef>
              <a:spcAft>
                <a:spcPct val="0"/>
              </a:spcAft>
              <a:buNone/>
            </a:pPr>
            <a:endParaRPr lang="en-US" sz="1050" dirty="0" smtClean="0">
              <a:solidFill>
                <a:schemeClr val="bg2">
                  <a:lumMod val="50000"/>
                </a:schemeClr>
              </a:solidFill>
              <a:latin typeface="Times New Roman" pitchFamily="18" charset="0"/>
              <a:cs typeface="Times New Roman" pitchFamily="18" charset="0"/>
            </a:endParaRPr>
          </a:p>
          <a:p>
            <a:pPr marL="0" lvl="0" indent="0" eaLnBrk="0" fontAlgn="base" hangingPunct="0">
              <a:spcBef>
                <a:spcPct val="0"/>
              </a:spcBef>
              <a:spcAft>
                <a:spcPct val="0"/>
              </a:spcAft>
              <a:buFont typeface="Wingdings" pitchFamily="2" charset="2"/>
              <a:buChar char="v"/>
            </a:pPr>
            <a:r>
              <a:rPr lang="en-US" sz="2400" dirty="0" smtClean="0">
                <a:solidFill>
                  <a:schemeClr val="bg2">
                    <a:lumMod val="50000"/>
                  </a:schemeClr>
                </a:solidFill>
                <a:latin typeface="Times New Roman" pitchFamily="18" charset="0"/>
                <a:ea typeface="Times New Roman" pitchFamily="18" charset="0"/>
                <a:cs typeface="Times New Roman" pitchFamily="18" charset="0"/>
              </a:rPr>
              <a:t>Clearly articulate your product or service.</a:t>
            </a:r>
            <a:endParaRPr lang="en-US" sz="2000" dirty="0" smtClean="0">
              <a:solidFill>
                <a:schemeClr val="bg2">
                  <a:lumMod val="50000"/>
                </a:schemeClr>
              </a:solidFill>
              <a:latin typeface="Times New Roman" pitchFamily="18" charset="0"/>
              <a:ea typeface="Calibri" pitchFamily="34" charset="0"/>
              <a:cs typeface="Times New Roman" pitchFamily="18" charset="0"/>
            </a:endParaRPr>
          </a:p>
          <a:p>
            <a:pPr marL="0" indent="0" eaLnBrk="0" fontAlgn="base" hangingPunct="0">
              <a:spcBef>
                <a:spcPct val="0"/>
              </a:spcBef>
              <a:spcAft>
                <a:spcPct val="0"/>
              </a:spcAft>
              <a:buFont typeface="Wingdings" pitchFamily="2" charset="2"/>
              <a:buChar char="v"/>
            </a:pPr>
            <a:r>
              <a:rPr lang="en-US" sz="2400" dirty="0" smtClean="0">
                <a:solidFill>
                  <a:schemeClr val="bg2">
                    <a:lumMod val="50000"/>
                  </a:schemeClr>
                </a:solidFill>
                <a:latin typeface="Times New Roman" pitchFamily="18" charset="0"/>
                <a:ea typeface="Times New Roman" pitchFamily="18" charset="0"/>
                <a:cs typeface="Times New Roman" pitchFamily="18" charset="0"/>
              </a:rPr>
              <a:t>Identify your target market.</a:t>
            </a:r>
            <a:endParaRPr lang="en-US" sz="2000" dirty="0" smtClean="0">
              <a:solidFill>
                <a:schemeClr val="bg2">
                  <a:lumMod val="50000"/>
                </a:schemeClr>
              </a:solidFill>
              <a:latin typeface="Times New Roman" pitchFamily="18" charset="0"/>
              <a:ea typeface="Calibri" pitchFamily="34" charset="0"/>
              <a:cs typeface="Times New Roman" pitchFamily="18" charset="0"/>
            </a:endParaRPr>
          </a:p>
          <a:p>
            <a:pPr marL="0" indent="0" eaLnBrk="0" fontAlgn="base" hangingPunct="0">
              <a:spcBef>
                <a:spcPct val="0"/>
              </a:spcBef>
              <a:spcAft>
                <a:spcPct val="0"/>
              </a:spcAft>
              <a:buFont typeface="Wingdings" pitchFamily="2" charset="2"/>
              <a:buChar char="v"/>
            </a:pPr>
            <a:r>
              <a:rPr lang="en-US" sz="2400" dirty="0" smtClean="0">
                <a:solidFill>
                  <a:schemeClr val="bg2">
                    <a:lumMod val="50000"/>
                  </a:schemeClr>
                </a:solidFill>
                <a:latin typeface="Times New Roman" pitchFamily="18" charset="0"/>
                <a:ea typeface="Times New Roman" pitchFamily="18" charset="0"/>
                <a:cs typeface="Times New Roman" pitchFamily="18" charset="0"/>
              </a:rPr>
              <a:t>Specify your </a:t>
            </a:r>
            <a:r>
              <a:rPr lang="en-US" sz="2400" u="sng" dirty="0" smtClean="0">
                <a:solidFill>
                  <a:schemeClr val="bg2">
                    <a:lumMod val="50000"/>
                  </a:schemeClr>
                </a:solidFill>
                <a:latin typeface="Times New Roman" pitchFamily="18" charset="0"/>
                <a:ea typeface="Times New Roman" pitchFamily="18" charset="0"/>
                <a:cs typeface="Times New Roman" pitchFamily="18" charset="0"/>
                <a:hlinkClick r:id="rId4"/>
              </a:rPr>
              <a:t>unique value proposition</a:t>
            </a:r>
            <a:r>
              <a:rPr lang="en-US" sz="2400" dirty="0" smtClean="0">
                <a:solidFill>
                  <a:schemeClr val="bg2">
                    <a:lumMod val="50000"/>
                  </a:schemeClr>
                </a:solidFill>
                <a:latin typeface="Times New Roman" pitchFamily="18" charset="0"/>
                <a:ea typeface="Times New Roman" pitchFamily="18" charset="0"/>
                <a:cs typeface="Times New Roman" pitchFamily="18" charset="0"/>
              </a:rPr>
              <a:t>.</a:t>
            </a:r>
            <a:endParaRPr lang="en-US" sz="2000" dirty="0" smtClean="0">
              <a:solidFill>
                <a:schemeClr val="bg2">
                  <a:lumMod val="50000"/>
                </a:schemeClr>
              </a:solidFill>
              <a:latin typeface="Times New Roman" pitchFamily="18" charset="0"/>
              <a:ea typeface="Calibri" pitchFamily="34" charset="0"/>
              <a:cs typeface="Times New Roman" pitchFamily="18" charset="0"/>
            </a:endParaRPr>
          </a:p>
          <a:p>
            <a:pPr marL="0" lvl="0" indent="0" eaLnBrk="0" fontAlgn="base" hangingPunct="0">
              <a:spcBef>
                <a:spcPct val="0"/>
              </a:spcBef>
              <a:spcAft>
                <a:spcPct val="0"/>
              </a:spcAft>
              <a:buFont typeface="Wingdings" pitchFamily="2" charset="2"/>
              <a:buChar char="v"/>
            </a:pPr>
            <a:r>
              <a:rPr lang="en-US" sz="2400" dirty="0" smtClean="0">
                <a:solidFill>
                  <a:schemeClr val="bg2">
                    <a:lumMod val="50000"/>
                  </a:schemeClr>
                </a:solidFill>
                <a:latin typeface="Times New Roman" pitchFamily="18" charset="0"/>
                <a:ea typeface="Times New Roman" pitchFamily="18" charset="0"/>
                <a:cs typeface="Times New Roman" pitchFamily="18" charset="0"/>
              </a:rPr>
              <a:t>Consider positioning in the market</a:t>
            </a:r>
            <a:endParaRPr lang="en-US" sz="2000" dirty="0" smtClean="0">
              <a:solidFill>
                <a:schemeClr val="bg2">
                  <a:lumMod val="50000"/>
                </a:schemeClr>
              </a:solidFill>
              <a:latin typeface="Times New Roman" pitchFamily="18" charset="0"/>
              <a:ea typeface="Calibri" pitchFamily="34" charset="0"/>
              <a:cs typeface="Times New Roman" pitchFamily="18" charset="0"/>
            </a:endParaRPr>
          </a:p>
          <a:p>
            <a:pPr marL="0" lvl="0" indent="0" eaLnBrk="0" fontAlgn="base" hangingPunct="0">
              <a:spcBef>
                <a:spcPct val="0"/>
              </a:spcBef>
              <a:spcAft>
                <a:spcPct val="0"/>
              </a:spcAft>
              <a:buFont typeface="Wingdings" pitchFamily="2" charset="2"/>
              <a:buChar char="v"/>
            </a:pPr>
            <a:r>
              <a:rPr lang="en-US" sz="2400" dirty="0" smtClean="0">
                <a:solidFill>
                  <a:schemeClr val="bg2">
                    <a:lumMod val="50000"/>
                  </a:schemeClr>
                </a:solidFill>
                <a:latin typeface="Times New Roman" pitchFamily="18" charset="0"/>
                <a:ea typeface="Times New Roman" pitchFamily="18" charset="0"/>
                <a:cs typeface="Times New Roman" pitchFamily="18" charset="0"/>
              </a:rPr>
              <a:t>Outline business goals and objectives</a:t>
            </a:r>
            <a:endParaRPr lang="en-US" sz="2000" dirty="0" smtClean="0">
              <a:solidFill>
                <a:schemeClr val="bg2">
                  <a:lumMod val="50000"/>
                </a:schemeClr>
              </a:solidFill>
              <a:latin typeface="Times New Roman" pitchFamily="18" charset="0"/>
              <a:ea typeface="Calibri" pitchFamily="34" charset="0"/>
              <a:cs typeface="Times New Roman" pitchFamily="18" charset="0"/>
            </a:endParaRPr>
          </a:p>
          <a:p>
            <a:pPr marL="0" lvl="0" indent="0" eaLnBrk="0" fontAlgn="base" hangingPunct="0">
              <a:spcBef>
                <a:spcPct val="0"/>
              </a:spcBef>
              <a:spcAft>
                <a:spcPct val="0"/>
              </a:spcAft>
              <a:buFont typeface="Wingdings" pitchFamily="2" charset="2"/>
              <a:buChar char="v"/>
            </a:pPr>
            <a:r>
              <a:rPr lang="en-US" sz="2400" dirty="0" smtClean="0">
                <a:solidFill>
                  <a:schemeClr val="bg2">
                    <a:lumMod val="50000"/>
                  </a:schemeClr>
                </a:solidFill>
                <a:latin typeface="Times New Roman" pitchFamily="18" charset="0"/>
                <a:ea typeface="Times New Roman" pitchFamily="18" charset="0"/>
                <a:cs typeface="Times New Roman" pitchFamily="18" charset="0"/>
              </a:rPr>
              <a:t>Conduct a SWOT analysis</a:t>
            </a:r>
            <a:endParaRPr lang="en-US" sz="2000" dirty="0" smtClean="0">
              <a:solidFill>
                <a:schemeClr val="bg2">
                  <a:lumMod val="50000"/>
                </a:schemeClr>
              </a:solidFill>
              <a:latin typeface="Times New Roman" pitchFamily="18" charset="0"/>
              <a:ea typeface="Calibri" pitchFamily="34" charset="0"/>
              <a:cs typeface="Times New Roman" pitchFamily="18" charset="0"/>
            </a:endParaRPr>
          </a:p>
          <a:p>
            <a:pPr marL="0" lvl="0" indent="0" eaLnBrk="0" fontAlgn="base" hangingPunct="0">
              <a:spcBef>
                <a:spcPct val="0"/>
              </a:spcBef>
              <a:spcAft>
                <a:spcPct val="0"/>
              </a:spcAft>
              <a:buFont typeface="Wingdings" pitchFamily="2" charset="2"/>
              <a:buChar char="v"/>
            </a:pPr>
            <a:r>
              <a:rPr lang="en-US" sz="2400" dirty="0" smtClean="0">
                <a:solidFill>
                  <a:schemeClr val="bg2">
                    <a:lumMod val="50000"/>
                  </a:schemeClr>
                </a:solidFill>
                <a:latin typeface="Times New Roman" pitchFamily="18" charset="0"/>
                <a:ea typeface="Times New Roman" pitchFamily="18" charset="0"/>
                <a:cs typeface="Times New Roman" pitchFamily="18" charset="0"/>
              </a:rPr>
              <a:t>Refine and adjust your idea</a:t>
            </a:r>
          </a:p>
          <a:p>
            <a:pPr marL="0" lvl="0" indent="0" eaLnBrk="0" fontAlgn="base" hangingPunct="0">
              <a:spcBef>
                <a:spcPct val="0"/>
              </a:spcBef>
              <a:spcAft>
                <a:spcPct val="0"/>
              </a:spcAft>
              <a:buNone/>
            </a:pPr>
            <a:endParaRPr lang="en-US" sz="1050" dirty="0" smtClean="0">
              <a:solidFill>
                <a:schemeClr val="bg2">
                  <a:lumMod val="50000"/>
                </a:schemeClr>
              </a:solidFill>
              <a:latin typeface="Times New Roman" pitchFamily="18" charset="0"/>
              <a:cs typeface="Times New Roman" pitchFamily="18" charset="0"/>
            </a:endParaRPr>
          </a:p>
          <a:p>
            <a:pPr marL="0" lvl="0" indent="0" eaLnBrk="0" fontAlgn="base" hangingPunct="0">
              <a:spcBef>
                <a:spcPct val="0"/>
              </a:spcBef>
              <a:spcAft>
                <a:spcPct val="0"/>
              </a:spcAft>
              <a:buNone/>
            </a:pPr>
            <a:r>
              <a:rPr lang="en-US" sz="2400" dirty="0" smtClean="0">
                <a:solidFill>
                  <a:schemeClr val="bg2">
                    <a:lumMod val="50000"/>
                  </a:schemeClr>
                </a:solidFill>
                <a:latin typeface="Times New Roman" pitchFamily="18" charset="0"/>
                <a:ea typeface="Times New Roman" pitchFamily="18" charset="0"/>
                <a:cs typeface="Times New Roman" pitchFamily="18" charset="0"/>
              </a:rPr>
              <a:t>Continuously assess the viability and potential of your idea based on customer feedback, market trends, and competitive analysis.</a:t>
            </a:r>
            <a:endParaRPr lang="en-US" sz="3600" dirty="0" smtClean="0">
              <a:solidFill>
                <a:schemeClr val="bg2">
                  <a:lumMod val="50000"/>
                </a:schemeClr>
              </a:solidFill>
              <a:latin typeface="Times New Roman" pitchFamily="18" charset="0"/>
              <a:cs typeface="Times New Roman" pitchFamily="18" charset="0"/>
            </a:endParaRPr>
          </a:p>
          <a:p>
            <a:endParaRPr lang="en-US" sz="2400" dirty="0">
              <a:solidFill>
                <a:schemeClr val="bg2">
                  <a:lumMod val="50000"/>
                </a:schemeClr>
              </a:solidFill>
            </a:endParaRPr>
          </a:p>
        </p:txBody>
      </p:sp>
    </p:spTree>
  </p:cSld>
  <p:clrMapOvr>
    <a:masterClrMapping/>
  </p:clrMapOvr>
  <p:transition>
    <p:zoom/>
    <p:sndAc>
      <p:stSnd>
        <p:snd r:embed="rId2" name="explode.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up)">
                                      <p:cBhvr>
                                        <p:cTn id="11" dur="500"/>
                                        <p:tgtEl>
                                          <p:spTgt spid="3">
                                            <p:txEl>
                                              <p:pRg st="0" end="0"/>
                                            </p:txEl>
                                          </p:spTgt>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par>
                          <p:cTn id="16" fill="hold">
                            <p:stCondLst>
                              <p:cond delay="2000"/>
                            </p:stCondLst>
                            <p:childTnLst>
                              <p:par>
                                <p:cTn id="17" presetID="22" presetClass="entr" presetSubtype="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up)">
                                      <p:cBhvr>
                                        <p:cTn id="19" dur="500"/>
                                        <p:tgtEl>
                                          <p:spTgt spid="3">
                                            <p:txEl>
                                              <p:pRg st="3" end="3"/>
                                            </p:txEl>
                                          </p:spTgt>
                                        </p:tgtEl>
                                      </p:cBhvr>
                                    </p:animEffect>
                                  </p:childTnLst>
                                </p:cTn>
                              </p:par>
                            </p:childTnLst>
                          </p:cTn>
                        </p:par>
                        <p:par>
                          <p:cTn id="20" fill="hold">
                            <p:stCondLst>
                              <p:cond delay="2500"/>
                            </p:stCondLst>
                            <p:childTnLst>
                              <p:par>
                                <p:cTn id="21" presetID="22" presetClass="entr" presetSubtype="1"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up)">
                                      <p:cBhvr>
                                        <p:cTn id="23" dur="500"/>
                                        <p:tgtEl>
                                          <p:spTgt spid="3">
                                            <p:txEl>
                                              <p:pRg st="4" end="4"/>
                                            </p:txEl>
                                          </p:spTgt>
                                        </p:tgtEl>
                                      </p:cBhvr>
                                    </p:animEffect>
                                  </p:childTnLst>
                                </p:cTn>
                              </p:par>
                            </p:childTnLst>
                          </p:cTn>
                        </p:par>
                        <p:par>
                          <p:cTn id="24" fill="hold">
                            <p:stCondLst>
                              <p:cond delay="3000"/>
                            </p:stCondLst>
                            <p:childTnLst>
                              <p:par>
                                <p:cTn id="25" presetID="22" presetClass="entr" presetSubtype="1"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up)">
                                      <p:cBhvr>
                                        <p:cTn id="27" dur="500"/>
                                        <p:tgtEl>
                                          <p:spTgt spid="3">
                                            <p:txEl>
                                              <p:pRg st="5" end="5"/>
                                            </p:txEl>
                                          </p:spTgt>
                                        </p:tgtEl>
                                      </p:cBhvr>
                                    </p:animEffect>
                                  </p:childTnLst>
                                </p:cTn>
                              </p:par>
                            </p:childTnLst>
                          </p:cTn>
                        </p:par>
                        <p:par>
                          <p:cTn id="28" fill="hold">
                            <p:stCondLst>
                              <p:cond delay="3500"/>
                            </p:stCondLst>
                            <p:childTnLst>
                              <p:par>
                                <p:cTn id="29" presetID="22" presetClass="entr" presetSubtype="1"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up)">
                                      <p:cBhvr>
                                        <p:cTn id="31" dur="500"/>
                                        <p:tgtEl>
                                          <p:spTgt spid="3">
                                            <p:txEl>
                                              <p:pRg st="6" end="6"/>
                                            </p:txEl>
                                          </p:spTgt>
                                        </p:tgtEl>
                                      </p:cBhvr>
                                    </p:animEffect>
                                  </p:childTnLst>
                                </p:cTn>
                              </p:par>
                            </p:childTnLst>
                          </p:cTn>
                        </p:par>
                        <p:par>
                          <p:cTn id="32" fill="hold">
                            <p:stCondLst>
                              <p:cond delay="4000"/>
                            </p:stCondLst>
                            <p:childTnLst>
                              <p:par>
                                <p:cTn id="33" presetID="22" presetClass="entr" presetSubtype="1"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up)">
                                      <p:cBhvr>
                                        <p:cTn id="35" dur="500"/>
                                        <p:tgtEl>
                                          <p:spTgt spid="3">
                                            <p:txEl>
                                              <p:pRg st="7" end="7"/>
                                            </p:txEl>
                                          </p:spTgt>
                                        </p:tgtEl>
                                      </p:cBhvr>
                                    </p:animEffect>
                                  </p:childTnLst>
                                </p:cTn>
                              </p:par>
                            </p:childTnLst>
                          </p:cTn>
                        </p:par>
                        <p:par>
                          <p:cTn id="36" fill="hold">
                            <p:stCondLst>
                              <p:cond delay="4500"/>
                            </p:stCondLst>
                            <p:childTnLst>
                              <p:par>
                                <p:cTn id="37" presetID="22" presetClass="entr" presetSubtype="1"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up)">
                                      <p:cBhvr>
                                        <p:cTn id="39" dur="500"/>
                                        <p:tgtEl>
                                          <p:spTgt spid="3">
                                            <p:txEl>
                                              <p:pRg st="8" end="8"/>
                                            </p:txEl>
                                          </p:spTgt>
                                        </p:tgtEl>
                                      </p:cBhvr>
                                    </p:animEffect>
                                  </p:childTnLst>
                                </p:cTn>
                              </p:par>
                            </p:childTnLst>
                          </p:cTn>
                        </p:par>
                        <p:par>
                          <p:cTn id="40" fill="hold">
                            <p:stCondLst>
                              <p:cond delay="5000"/>
                            </p:stCondLst>
                            <p:childTnLst>
                              <p:par>
                                <p:cTn id="41" presetID="22" presetClass="entr" presetSubtype="1" fill="hold" grpId="0" nodeType="after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wipe(up)">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l="-1000" r="-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792162"/>
          </a:xfrm>
        </p:spPr>
        <p:txBody>
          <a:bodyPr>
            <a:normAutofit fontScale="90000"/>
          </a:bodyPr>
          <a:lstStyle/>
          <a:p>
            <a:pPr algn="l"/>
            <a:r>
              <a:rPr lang="en-US" b="1" dirty="0">
                <a:solidFill>
                  <a:srgbClr val="00B0F0"/>
                </a:solidFill>
              </a:rPr>
              <a:t>Identifying Target </a:t>
            </a:r>
            <a:r>
              <a:rPr lang="en-US" b="1" dirty="0" smtClean="0">
                <a:solidFill>
                  <a:srgbClr val="00B0F0"/>
                </a:solidFill>
              </a:rPr>
              <a:t>Customers</a:t>
            </a:r>
            <a:endParaRPr lang="en-US" dirty="0">
              <a:solidFill>
                <a:srgbClr val="00B0F0"/>
              </a:solidFill>
            </a:endParaRPr>
          </a:p>
        </p:txBody>
      </p:sp>
      <p:sp>
        <p:nvSpPr>
          <p:cNvPr id="3" name="Content Placeholder 2"/>
          <p:cNvSpPr>
            <a:spLocks noGrp="1"/>
          </p:cNvSpPr>
          <p:nvPr>
            <p:ph idx="1"/>
          </p:nvPr>
        </p:nvSpPr>
        <p:spPr>
          <a:xfrm>
            <a:off x="609521" y="1066800"/>
            <a:ext cx="10971372" cy="5410200"/>
          </a:xfrm>
        </p:spPr>
        <p:txBody>
          <a:bodyPr>
            <a:noAutofit/>
          </a:bodyPr>
          <a:lstStyle/>
          <a:p>
            <a:r>
              <a:rPr lang="en-US" sz="2000" dirty="0">
                <a:solidFill>
                  <a:schemeClr val="bg2">
                    <a:lumMod val="50000"/>
                  </a:schemeClr>
                </a:solidFill>
                <a:latin typeface="Times New Roman" pitchFamily="18" charset="0"/>
                <a:cs typeface="Times New Roman" pitchFamily="18" charset="0"/>
              </a:rPr>
              <a:t>When conducting market research for your business idea, one crucial aspect is identifying your target customers. This step involves narrowing down and defining the specific group of individuals or businesses who are most likely to be interested in your product or service. Understanding your target customers allows you to tailor your marketing efforts and develop strategies that resonate with their needs and preferences.</a:t>
            </a:r>
          </a:p>
          <a:p>
            <a:r>
              <a:rPr lang="en-US" sz="2000" dirty="0">
                <a:solidFill>
                  <a:schemeClr val="bg2">
                    <a:lumMod val="50000"/>
                  </a:schemeClr>
                </a:solidFill>
                <a:latin typeface="Times New Roman" pitchFamily="18" charset="0"/>
                <a:cs typeface="Times New Roman" pitchFamily="18" charset="0"/>
              </a:rPr>
              <a:t>To identify your target customers, you can begin by creating buyer personas, which are detailed profiles representing your ideal customers. These personas should include demographic information such as age, gender, location, income level, and occupation. Additionally, consider psychographic factors such as their interests, values, lifestyle choices, and purchasing behavior.</a:t>
            </a:r>
          </a:p>
          <a:p>
            <a:r>
              <a:rPr lang="en-US" sz="2000" dirty="0">
                <a:solidFill>
                  <a:schemeClr val="bg2">
                    <a:lumMod val="50000"/>
                  </a:schemeClr>
                </a:solidFill>
                <a:latin typeface="Times New Roman" pitchFamily="18" charset="0"/>
                <a:cs typeface="Times New Roman" pitchFamily="18" charset="0"/>
              </a:rPr>
              <a:t>By identifying your target customers, you can better understand their needs, tailor your marketing messages, and design products or services that meet their expectations. This knowledge not only enables you to effectively reach your target audience but also helps in differentiating your business from competitors and creating a strong market presence.</a:t>
            </a:r>
          </a:p>
          <a:p>
            <a:endParaRPr lang="en-US" sz="2400" dirty="0">
              <a:solidFill>
                <a:schemeClr val="bg2">
                  <a:lumMod val="50000"/>
                </a:schemeClr>
              </a:solidFill>
              <a:latin typeface="Times New Roman" pitchFamily="18" charset="0"/>
              <a:cs typeface="Times New Roman" pitchFamily="18" charset="0"/>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l="-7000" r="-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868362"/>
          </a:xfrm>
        </p:spPr>
        <p:txBody>
          <a:bodyPr>
            <a:normAutofit/>
          </a:bodyPr>
          <a:lstStyle/>
          <a:p>
            <a:pPr algn="l"/>
            <a:r>
              <a:rPr lang="en-US" b="1" dirty="0">
                <a:solidFill>
                  <a:srgbClr val="00B0F0"/>
                </a:solidFill>
              </a:rPr>
              <a:t>Understanding </a:t>
            </a:r>
            <a:r>
              <a:rPr lang="en-US" b="1" dirty="0" smtClean="0">
                <a:solidFill>
                  <a:srgbClr val="00B0F0"/>
                </a:solidFill>
              </a:rPr>
              <a:t>Competition</a:t>
            </a:r>
            <a:endParaRPr lang="en-US" dirty="0">
              <a:solidFill>
                <a:srgbClr val="00B0F0"/>
              </a:solidFill>
            </a:endParaRPr>
          </a:p>
        </p:txBody>
      </p:sp>
      <p:sp>
        <p:nvSpPr>
          <p:cNvPr id="3" name="Content Placeholder 2"/>
          <p:cNvSpPr>
            <a:spLocks noGrp="1"/>
          </p:cNvSpPr>
          <p:nvPr>
            <p:ph idx="1"/>
          </p:nvPr>
        </p:nvSpPr>
        <p:spPr>
          <a:xfrm>
            <a:off x="609521" y="1066801"/>
            <a:ext cx="10971372" cy="5059363"/>
          </a:xfrm>
        </p:spPr>
        <p:txBody>
          <a:bodyPr>
            <a:normAutofit fontScale="92500" lnSpcReduction="10000"/>
          </a:bodyPr>
          <a:lstStyle/>
          <a:p>
            <a:pPr lvl="0"/>
            <a:r>
              <a:rPr lang="en-US" dirty="0">
                <a:solidFill>
                  <a:schemeClr val="bg2">
                    <a:lumMod val="50000"/>
                  </a:schemeClr>
                </a:solidFill>
                <a:latin typeface="Times New Roman" pitchFamily="18" charset="0"/>
                <a:cs typeface="Times New Roman" pitchFamily="18" charset="0"/>
              </a:rPr>
              <a:t>Researching and understanding your competition is essential for the success of your </a:t>
            </a:r>
            <a:r>
              <a:rPr lang="en-US" dirty="0" smtClean="0">
                <a:solidFill>
                  <a:schemeClr val="bg2">
                    <a:lumMod val="50000"/>
                  </a:schemeClr>
                </a:solidFill>
                <a:latin typeface="Times New Roman" pitchFamily="18" charset="0"/>
                <a:cs typeface="Times New Roman" pitchFamily="18" charset="0"/>
              </a:rPr>
              <a:t>business idea.</a:t>
            </a:r>
            <a:endParaRPr lang="en-US" dirty="0">
              <a:solidFill>
                <a:schemeClr val="bg2">
                  <a:lumMod val="50000"/>
                </a:schemeClr>
              </a:solidFill>
              <a:latin typeface="Times New Roman" pitchFamily="18" charset="0"/>
              <a:cs typeface="Times New Roman" pitchFamily="18" charset="0"/>
            </a:endParaRPr>
          </a:p>
          <a:p>
            <a:pPr lvl="0"/>
            <a:r>
              <a:rPr lang="en-US" dirty="0">
                <a:solidFill>
                  <a:schemeClr val="bg2">
                    <a:lumMod val="50000"/>
                  </a:schemeClr>
                </a:solidFill>
                <a:latin typeface="Times New Roman" pitchFamily="18" charset="0"/>
                <a:cs typeface="Times New Roman" pitchFamily="18" charset="0"/>
              </a:rPr>
              <a:t>Identify your direct and indirect competitors in the market.</a:t>
            </a:r>
          </a:p>
          <a:p>
            <a:pPr lvl="0"/>
            <a:r>
              <a:rPr lang="en-US" dirty="0">
                <a:solidFill>
                  <a:schemeClr val="bg2">
                    <a:lumMod val="50000"/>
                  </a:schemeClr>
                </a:solidFill>
                <a:latin typeface="Times New Roman" pitchFamily="18" charset="0"/>
                <a:cs typeface="Times New Roman" pitchFamily="18" charset="0"/>
              </a:rPr>
              <a:t>Study their products, services, pricing, marketing strategies, and target audience.</a:t>
            </a:r>
          </a:p>
          <a:p>
            <a:pPr lvl="0"/>
            <a:r>
              <a:rPr lang="en-US" dirty="0">
                <a:solidFill>
                  <a:schemeClr val="bg2">
                    <a:lumMod val="50000"/>
                  </a:schemeClr>
                </a:solidFill>
                <a:latin typeface="Times New Roman" pitchFamily="18" charset="0"/>
                <a:cs typeface="Times New Roman" pitchFamily="18" charset="0"/>
              </a:rPr>
              <a:t>Analyze their strengths, weaknesses, opportunities, and threats (SWOT analysis).</a:t>
            </a:r>
          </a:p>
          <a:p>
            <a:pPr lvl="0"/>
            <a:r>
              <a:rPr lang="en-US" dirty="0">
                <a:solidFill>
                  <a:schemeClr val="bg2">
                    <a:lumMod val="50000"/>
                  </a:schemeClr>
                </a:solidFill>
                <a:latin typeface="Times New Roman" pitchFamily="18" charset="0"/>
                <a:cs typeface="Times New Roman" pitchFamily="18" charset="0"/>
              </a:rPr>
              <a:t>Determine the unique selling points (USPs) that differentiate your business idea from the competition.</a:t>
            </a:r>
          </a:p>
          <a:p>
            <a:r>
              <a:rPr lang="en-US" dirty="0">
                <a:solidFill>
                  <a:schemeClr val="bg2">
                    <a:lumMod val="50000"/>
                  </a:schemeClr>
                </a:solidFill>
                <a:latin typeface="Times New Roman" pitchFamily="18" charset="0"/>
                <a:cs typeface="Times New Roman" pitchFamily="18" charset="0"/>
              </a:rPr>
              <a:t>Use this knowledge to develop effective strategies to position your business and stand out from the competition</a:t>
            </a:r>
          </a:p>
        </p:txBody>
      </p:sp>
    </p:spTree>
  </p:cSld>
  <p:clrMapOvr>
    <a:masterClrMapping/>
  </p:clrMapOvr>
  <p:transition>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lum/>
          </a:blip>
          <a:srcRect/>
          <a:stretch>
            <a:fillRect t="-31000" b="-3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806" y="304800"/>
            <a:ext cx="10971372" cy="868362"/>
          </a:xfrm>
        </p:spPr>
        <p:txBody>
          <a:bodyPr>
            <a:normAutofit/>
          </a:bodyPr>
          <a:lstStyle/>
          <a:p>
            <a:pPr algn="l"/>
            <a:r>
              <a:rPr lang="en-US" b="1" dirty="0">
                <a:solidFill>
                  <a:srgbClr val="00B0F0"/>
                </a:solidFill>
              </a:rPr>
              <a:t>Conducting Primary </a:t>
            </a:r>
            <a:r>
              <a:rPr lang="en-US" b="1" dirty="0" smtClean="0">
                <a:solidFill>
                  <a:srgbClr val="00B0F0"/>
                </a:solidFill>
              </a:rPr>
              <a:t>Research</a:t>
            </a:r>
            <a:endParaRPr lang="en-US" dirty="0">
              <a:solidFill>
                <a:srgbClr val="00B0F0"/>
              </a:solidFill>
            </a:endParaRPr>
          </a:p>
        </p:txBody>
      </p:sp>
      <p:sp>
        <p:nvSpPr>
          <p:cNvPr id="3" name="Content Placeholder 2"/>
          <p:cNvSpPr>
            <a:spLocks noGrp="1"/>
          </p:cNvSpPr>
          <p:nvPr>
            <p:ph idx="1"/>
          </p:nvPr>
        </p:nvSpPr>
        <p:spPr>
          <a:xfrm>
            <a:off x="609521" y="1066800"/>
            <a:ext cx="11580892" cy="5791200"/>
          </a:xfrm>
        </p:spPr>
        <p:txBody>
          <a:bodyPr>
            <a:noAutofit/>
          </a:bodyPr>
          <a:lstStyle/>
          <a:p>
            <a:pPr marL="514350" indent="-514350">
              <a:buFont typeface="+mj-lt"/>
              <a:buAutoNum type="alphaLcPeriod"/>
            </a:pPr>
            <a:r>
              <a:rPr lang="en-US" sz="2400" b="1" dirty="0" smtClean="0">
                <a:solidFill>
                  <a:srgbClr val="00B050"/>
                </a:solidFill>
                <a:latin typeface="Times New Roman" pitchFamily="18" charset="0"/>
                <a:cs typeface="Times New Roman" pitchFamily="18" charset="0"/>
              </a:rPr>
              <a:t>Survey</a:t>
            </a:r>
            <a:endParaRPr lang="en-US" sz="2400" dirty="0">
              <a:solidFill>
                <a:srgbClr val="00B050"/>
              </a:solidFill>
              <a:latin typeface="Times New Roman" pitchFamily="18" charset="0"/>
              <a:cs typeface="Times New Roman" pitchFamily="18" charset="0"/>
            </a:endParaRPr>
          </a:p>
          <a:p>
            <a:r>
              <a:rPr lang="en-US" sz="2400" dirty="0" smtClean="0">
                <a:solidFill>
                  <a:schemeClr val="bg2">
                    <a:lumMod val="50000"/>
                  </a:schemeClr>
                </a:solidFill>
                <a:latin typeface="Times New Roman" pitchFamily="18" charset="0"/>
                <a:cs typeface="Times New Roman" pitchFamily="18" charset="0"/>
              </a:rPr>
              <a:t>Survey </a:t>
            </a:r>
            <a:r>
              <a:rPr lang="en-US" sz="2400" dirty="0">
                <a:solidFill>
                  <a:schemeClr val="bg2">
                    <a:lumMod val="50000"/>
                  </a:schemeClr>
                </a:solidFill>
                <a:latin typeface="Times New Roman" pitchFamily="18" charset="0"/>
                <a:cs typeface="Times New Roman" pitchFamily="18" charset="0"/>
              </a:rPr>
              <a:t>are an essential tool in conducting market research for your business idea. They involve collecting data from a large number of respondents to gather insights and opinions about your target market. Surveys allow you to obtain important information about customer preferences, needs, and buying habits.</a:t>
            </a:r>
          </a:p>
          <a:p>
            <a:r>
              <a:rPr lang="en-US" sz="2400" dirty="0">
                <a:solidFill>
                  <a:schemeClr val="bg2">
                    <a:lumMod val="50000"/>
                  </a:schemeClr>
                </a:solidFill>
                <a:latin typeface="Times New Roman" pitchFamily="18" charset="0"/>
                <a:cs typeface="Times New Roman" pitchFamily="18" charset="0"/>
              </a:rPr>
              <a:t>There are various types of surveys, such as online surveys, in-person interviews, telephone surveys, or mail-in questionnaires. Online surveys have become increasingly popular due to their ease of distribution and ability to reach a wide audience.</a:t>
            </a:r>
          </a:p>
          <a:p>
            <a:r>
              <a:rPr lang="en-US" sz="2400" dirty="0">
                <a:solidFill>
                  <a:schemeClr val="bg2">
                    <a:lumMod val="50000"/>
                  </a:schemeClr>
                </a:solidFill>
                <a:latin typeface="Times New Roman" pitchFamily="18" charset="0"/>
                <a:cs typeface="Times New Roman" pitchFamily="18" charset="0"/>
              </a:rPr>
              <a:t>Overall, surveys offer a cost-effective and efficient way to collect valuable data and gain a deeper understanding of your target market's preferences, opinions, and behavior. By leveraging survey data effectively, you can make informed decisions and develop a </a:t>
            </a:r>
            <a:r>
              <a:rPr lang="en-US" sz="2400" dirty="0" smtClean="0">
                <a:solidFill>
                  <a:schemeClr val="bg2">
                    <a:lumMod val="50000"/>
                  </a:schemeClr>
                </a:solidFill>
                <a:latin typeface="Times New Roman" pitchFamily="18" charset="0"/>
                <a:cs typeface="Times New Roman" pitchFamily="18" charset="0"/>
              </a:rPr>
              <a:t>successful business strategy</a:t>
            </a:r>
            <a:r>
              <a:rPr lang="en-US" sz="2400" dirty="0">
                <a:solidFill>
                  <a:schemeClr val="bg2">
                    <a:lumMod val="50000"/>
                  </a:schemeClr>
                </a:solidFill>
                <a:latin typeface="Times New Roman" pitchFamily="18" charset="0"/>
                <a:cs typeface="Times New Roman" pitchFamily="18" charset="0"/>
              </a:rPr>
              <a:t>.</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6000"/>
            <a:lum/>
          </a:blip>
          <a:srcRect/>
          <a:stretch>
            <a:fillRect t="-15000" b="-1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563562"/>
          </a:xfrm>
        </p:spPr>
        <p:txBody>
          <a:bodyPr>
            <a:normAutofit fontScale="90000"/>
          </a:bodyPr>
          <a:lstStyle/>
          <a:p>
            <a:pPr algn="l"/>
            <a:r>
              <a:rPr lang="en-US" b="1" dirty="0" smtClean="0">
                <a:solidFill>
                  <a:srgbClr val="00B050"/>
                </a:solidFill>
              </a:rPr>
              <a:t>Interview</a:t>
            </a:r>
            <a:endParaRPr lang="en-US" dirty="0">
              <a:solidFill>
                <a:srgbClr val="00B050"/>
              </a:solidFill>
            </a:endParaRPr>
          </a:p>
        </p:txBody>
      </p:sp>
      <p:sp>
        <p:nvSpPr>
          <p:cNvPr id="3" name="Content Placeholder 2"/>
          <p:cNvSpPr>
            <a:spLocks noGrp="1"/>
          </p:cNvSpPr>
          <p:nvPr>
            <p:ph idx="1"/>
          </p:nvPr>
        </p:nvSpPr>
        <p:spPr>
          <a:xfrm>
            <a:off x="609521" y="838200"/>
            <a:ext cx="11580892" cy="6019800"/>
          </a:xfrm>
        </p:spPr>
        <p:txBody>
          <a:bodyPr>
            <a:noAutofit/>
          </a:bodyPr>
          <a:lstStyle/>
          <a:p>
            <a:pPr>
              <a:buFont typeface="Wingdings" pitchFamily="2" charset="2"/>
              <a:buChar char="Ø"/>
            </a:pPr>
            <a:r>
              <a:rPr lang="en-US" sz="2400" dirty="0">
                <a:solidFill>
                  <a:schemeClr val="tx2">
                    <a:lumMod val="10000"/>
                  </a:schemeClr>
                </a:solidFill>
                <a:latin typeface="Times New Roman" pitchFamily="18" charset="0"/>
                <a:cs typeface="Times New Roman" pitchFamily="18" charset="0"/>
              </a:rPr>
              <a:t>Interviews are a valuable tool in conducting market research for your business idea, as they provide direct insights from potential customers or industry experts. Here's a concise explanation of how to conduct interviews effectively:</a:t>
            </a:r>
          </a:p>
          <a:p>
            <a:r>
              <a:rPr lang="en-US" sz="2400" dirty="0" smtClean="0">
                <a:solidFill>
                  <a:schemeClr val="tx2">
                    <a:lumMod val="10000"/>
                  </a:schemeClr>
                </a:solidFill>
                <a:latin typeface="Times New Roman" pitchFamily="18" charset="0"/>
                <a:cs typeface="Times New Roman" pitchFamily="18" charset="0"/>
              </a:rPr>
              <a:t>Purpose</a:t>
            </a:r>
            <a:r>
              <a:rPr lang="en-US" sz="2400" dirty="0" smtClean="0">
                <a:solidFill>
                  <a:schemeClr val="tx2">
                    <a:lumMod val="10000"/>
                  </a:schemeClr>
                </a:solidFill>
                <a:latin typeface="Times New Roman"/>
                <a:ea typeface="Times New Roman"/>
              </a:rPr>
              <a:t>: Clearly define the objective of conducting interviews</a:t>
            </a:r>
            <a:endParaRPr lang="en-US" sz="2400" dirty="0">
              <a:solidFill>
                <a:schemeClr val="tx2">
                  <a:lumMod val="10000"/>
                </a:schemeClr>
              </a:solidFill>
              <a:latin typeface="Times New Roman" pitchFamily="18" charset="0"/>
              <a:cs typeface="Times New Roman" pitchFamily="18" charset="0"/>
            </a:endParaRPr>
          </a:p>
          <a:p>
            <a:r>
              <a:rPr lang="en-US" sz="2400" dirty="0">
                <a:solidFill>
                  <a:schemeClr val="tx2">
                    <a:lumMod val="10000"/>
                  </a:schemeClr>
                </a:solidFill>
                <a:latin typeface="Times New Roman" pitchFamily="18" charset="0"/>
                <a:cs typeface="Times New Roman" pitchFamily="18" charset="0"/>
              </a:rPr>
              <a:t>Target </a:t>
            </a:r>
            <a:r>
              <a:rPr lang="en-US" sz="2400" dirty="0" smtClean="0">
                <a:solidFill>
                  <a:schemeClr val="tx2">
                    <a:lumMod val="10000"/>
                  </a:schemeClr>
                </a:solidFill>
                <a:latin typeface="Times New Roman" pitchFamily="18" charset="0"/>
                <a:cs typeface="Times New Roman" pitchFamily="18" charset="0"/>
              </a:rPr>
              <a:t>Audience</a:t>
            </a:r>
            <a:r>
              <a:rPr lang="en-US" sz="2400" dirty="0" smtClean="0">
                <a:solidFill>
                  <a:schemeClr val="tx2">
                    <a:lumMod val="10000"/>
                  </a:schemeClr>
                </a:solidFill>
                <a:latin typeface="Times New Roman"/>
                <a:ea typeface="Times New Roman"/>
              </a:rPr>
              <a:t>: Identify the specific individuals or groups you want to interview</a:t>
            </a:r>
            <a:endParaRPr lang="en-US" sz="2400" dirty="0">
              <a:solidFill>
                <a:schemeClr val="tx2">
                  <a:lumMod val="10000"/>
                </a:schemeClr>
              </a:solidFill>
              <a:latin typeface="Times New Roman" pitchFamily="18" charset="0"/>
              <a:cs typeface="Times New Roman" pitchFamily="18" charset="0"/>
            </a:endParaRPr>
          </a:p>
          <a:p>
            <a:r>
              <a:rPr lang="en-US" sz="2400" dirty="0" smtClean="0">
                <a:solidFill>
                  <a:schemeClr val="tx2">
                    <a:lumMod val="10000"/>
                  </a:schemeClr>
                </a:solidFill>
                <a:latin typeface="Times New Roman" pitchFamily="18" charset="0"/>
                <a:cs typeface="Times New Roman" pitchFamily="18" charset="0"/>
              </a:rPr>
              <a:t>Preparation</a:t>
            </a:r>
            <a:r>
              <a:rPr lang="en-US" sz="2400" dirty="0" smtClean="0">
                <a:solidFill>
                  <a:schemeClr val="tx2">
                    <a:lumMod val="10000"/>
                  </a:schemeClr>
                </a:solidFill>
                <a:latin typeface="Times New Roman"/>
                <a:ea typeface="Times New Roman"/>
              </a:rPr>
              <a:t>: Before conducting interviews, prepare a list of well-thought-out questions that align with your research goals. </a:t>
            </a:r>
            <a:endParaRPr lang="en-US" sz="2400" dirty="0">
              <a:solidFill>
                <a:schemeClr val="tx2">
                  <a:lumMod val="10000"/>
                </a:schemeClr>
              </a:solidFill>
              <a:latin typeface="Times New Roman" pitchFamily="18" charset="0"/>
              <a:cs typeface="Times New Roman" pitchFamily="18" charset="0"/>
            </a:endParaRPr>
          </a:p>
          <a:p>
            <a:r>
              <a:rPr lang="en-US" sz="2400" dirty="0" smtClean="0">
                <a:solidFill>
                  <a:schemeClr val="tx2">
                    <a:lumMod val="10000"/>
                  </a:schemeClr>
                </a:solidFill>
                <a:latin typeface="Times New Roman" pitchFamily="18" charset="0"/>
                <a:cs typeface="Times New Roman" pitchFamily="18" charset="0"/>
              </a:rPr>
              <a:t>Recruitment: Determine</a:t>
            </a:r>
            <a:r>
              <a:rPr lang="en-US" sz="2400" dirty="0" smtClean="0">
                <a:solidFill>
                  <a:schemeClr val="tx2">
                    <a:lumMod val="10000"/>
                  </a:schemeClr>
                </a:solidFill>
                <a:latin typeface="Times New Roman"/>
                <a:ea typeface="Times New Roman"/>
              </a:rPr>
              <a:t> the best way to recruit your interviewees.</a:t>
            </a:r>
            <a:endParaRPr lang="en-US" sz="2400" dirty="0">
              <a:solidFill>
                <a:schemeClr val="tx2">
                  <a:lumMod val="10000"/>
                </a:schemeClr>
              </a:solidFill>
              <a:latin typeface="Times New Roman" pitchFamily="18" charset="0"/>
              <a:cs typeface="Times New Roman" pitchFamily="18" charset="0"/>
            </a:endParaRPr>
          </a:p>
          <a:p>
            <a:r>
              <a:rPr lang="en-US" sz="2400" dirty="0">
                <a:solidFill>
                  <a:schemeClr val="tx2">
                    <a:lumMod val="10000"/>
                  </a:schemeClr>
                </a:solidFill>
                <a:latin typeface="Times New Roman" pitchFamily="18" charset="0"/>
                <a:cs typeface="Times New Roman" pitchFamily="18" charset="0"/>
              </a:rPr>
              <a:t>Interview </a:t>
            </a:r>
            <a:r>
              <a:rPr lang="en-US" sz="2400" dirty="0" smtClean="0">
                <a:solidFill>
                  <a:schemeClr val="tx2">
                    <a:lumMod val="10000"/>
                  </a:schemeClr>
                </a:solidFill>
                <a:latin typeface="Times New Roman" pitchFamily="18" charset="0"/>
                <a:cs typeface="Times New Roman" pitchFamily="18" charset="0"/>
              </a:rPr>
              <a:t>Process</a:t>
            </a:r>
            <a:r>
              <a:rPr lang="en-US" sz="2400" dirty="0" smtClean="0">
                <a:solidFill>
                  <a:schemeClr val="tx2">
                    <a:lumMod val="10000"/>
                  </a:schemeClr>
                </a:solidFill>
                <a:latin typeface="Times New Roman"/>
                <a:ea typeface="Times New Roman"/>
              </a:rPr>
              <a:t>: Schedule and conduct the interviews either in person, over the phone, or through video calls, based on what is convenient for the participants. </a:t>
            </a:r>
            <a:endParaRPr lang="en-US" sz="2400" dirty="0">
              <a:solidFill>
                <a:schemeClr val="tx2">
                  <a:lumMod val="10000"/>
                </a:schemeClr>
              </a:solidFill>
              <a:latin typeface="Times New Roman" pitchFamily="18" charset="0"/>
              <a:cs typeface="Times New Roman" pitchFamily="18" charset="0"/>
            </a:endParaRPr>
          </a:p>
          <a:p>
            <a:r>
              <a:rPr lang="en-US" sz="2400" dirty="0">
                <a:solidFill>
                  <a:schemeClr val="tx2">
                    <a:lumMod val="10000"/>
                  </a:schemeClr>
                </a:solidFill>
                <a:latin typeface="Times New Roman" pitchFamily="18" charset="0"/>
                <a:cs typeface="Times New Roman" pitchFamily="18" charset="0"/>
              </a:rPr>
              <a:t>Active </a:t>
            </a:r>
            <a:r>
              <a:rPr lang="en-US" sz="2400" dirty="0" smtClean="0">
                <a:solidFill>
                  <a:schemeClr val="tx2">
                    <a:lumMod val="10000"/>
                  </a:schemeClr>
                </a:solidFill>
                <a:latin typeface="Times New Roman" pitchFamily="18" charset="0"/>
                <a:cs typeface="Times New Roman" pitchFamily="18" charset="0"/>
              </a:rPr>
              <a:t>Listening: </a:t>
            </a:r>
            <a:r>
              <a:rPr lang="en-US" sz="2400" dirty="0" smtClean="0">
                <a:solidFill>
                  <a:schemeClr val="tx2">
                    <a:lumMod val="10000"/>
                  </a:schemeClr>
                </a:solidFill>
                <a:latin typeface="Times New Roman"/>
                <a:ea typeface="Times New Roman"/>
              </a:rPr>
              <a:t>Be an attentive listener during the interviews and take notes on important insights or observations.</a:t>
            </a:r>
            <a:endParaRPr lang="en-US" sz="2400" dirty="0">
              <a:solidFill>
                <a:schemeClr val="tx2">
                  <a:lumMod val="10000"/>
                </a:schemeClr>
              </a:solidFill>
              <a:latin typeface="Times New Roman" pitchFamily="18" charset="0"/>
              <a:cs typeface="Times New Roman" pitchFamily="18" charset="0"/>
            </a:endParaRPr>
          </a:p>
          <a:p>
            <a:pPr>
              <a:buNone/>
            </a:pPr>
            <a:endParaRPr lang="en-US" sz="3600" dirty="0">
              <a:solidFill>
                <a:schemeClr val="tx2">
                  <a:lumMod val="10000"/>
                </a:schemeClr>
              </a:solidFill>
              <a:latin typeface="Times New Roman" pitchFamily="18" charset="0"/>
              <a:cs typeface="Times New Roman" pitchFamily="18" charset="0"/>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down)">
                                      <p:cBhvr>
                                        <p:cTn id="31" dur="500"/>
                                        <p:tgtEl>
                                          <p:spTgt spid="3">
                                            <p:txEl>
                                              <p:pRg st="5" end="5"/>
                                            </p:txEl>
                                          </p:spTgt>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1000"/>
            <a:lum/>
          </a:blip>
          <a:srcRect/>
          <a:stretch>
            <a:fillRect t="-43000" b="-4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868362"/>
          </a:xfrm>
        </p:spPr>
        <p:txBody>
          <a:bodyPr/>
          <a:lstStyle/>
          <a:p>
            <a:pPr algn="l"/>
            <a:r>
              <a:rPr lang="en-US" dirty="0" smtClean="0">
                <a:solidFill>
                  <a:srgbClr val="00B050"/>
                </a:solidFill>
              </a:rPr>
              <a:t>Interview cont……..</a:t>
            </a:r>
            <a:endParaRPr lang="en-US" dirty="0">
              <a:solidFill>
                <a:srgbClr val="00B050"/>
              </a:solidFill>
            </a:endParaRPr>
          </a:p>
        </p:txBody>
      </p:sp>
      <p:sp>
        <p:nvSpPr>
          <p:cNvPr id="3" name="Content Placeholder 2"/>
          <p:cNvSpPr>
            <a:spLocks noGrp="1"/>
          </p:cNvSpPr>
          <p:nvPr>
            <p:ph idx="1"/>
          </p:nvPr>
        </p:nvSpPr>
        <p:spPr>
          <a:xfrm>
            <a:off x="711107" y="990600"/>
            <a:ext cx="10971372" cy="5867400"/>
          </a:xfrm>
        </p:spPr>
        <p:txBody>
          <a:bodyPr>
            <a:noAutofit/>
          </a:bodyPr>
          <a:lstStyle/>
          <a:p>
            <a:pPr lvl="0"/>
            <a:r>
              <a:rPr lang="en-US" sz="2400" dirty="0" smtClean="0">
                <a:solidFill>
                  <a:schemeClr val="tx2">
                    <a:lumMod val="10000"/>
                  </a:schemeClr>
                </a:solidFill>
                <a:latin typeface="Times New Roman" pitchFamily="18" charset="0"/>
                <a:cs typeface="Times New Roman" pitchFamily="18" charset="0"/>
              </a:rPr>
              <a:t>Probing</a:t>
            </a:r>
            <a:r>
              <a:rPr lang="en-US" sz="2400" dirty="0" smtClean="0">
                <a:solidFill>
                  <a:schemeClr val="tx2">
                    <a:lumMod val="10000"/>
                  </a:schemeClr>
                </a:solidFill>
                <a:latin typeface="Times New Roman" pitchFamily="18" charset="0"/>
                <a:ea typeface="Times New Roman"/>
                <a:cs typeface="Times New Roman" pitchFamily="18" charset="0"/>
              </a:rPr>
              <a:t>: Ask follow-up questions to dig deeper into certain responses and to clarify any ambiguity.</a:t>
            </a:r>
            <a:endParaRPr lang="en-US" sz="2400" dirty="0" smtClean="0">
              <a:solidFill>
                <a:schemeClr val="tx2">
                  <a:lumMod val="10000"/>
                </a:schemeClr>
              </a:solidFill>
              <a:latin typeface="Times New Roman" pitchFamily="18" charset="0"/>
              <a:cs typeface="Times New Roman" pitchFamily="18" charset="0"/>
            </a:endParaRPr>
          </a:p>
          <a:p>
            <a:pPr lvl="0"/>
            <a:r>
              <a:rPr lang="en-US" sz="2400" dirty="0" smtClean="0">
                <a:solidFill>
                  <a:schemeClr val="tx2">
                    <a:lumMod val="10000"/>
                  </a:schemeClr>
                </a:solidFill>
                <a:latin typeface="Times New Roman" pitchFamily="18" charset="0"/>
                <a:cs typeface="Times New Roman" pitchFamily="18" charset="0"/>
              </a:rPr>
              <a:t>Recording</a:t>
            </a:r>
            <a:r>
              <a:rPr lang="en-US" sz="2400" dirty="0" smtClean="0">
                <a:solidFill>
                  <a:schemeClr val="tx2">
                    <a:lumMod val="10000"/>
                  </a:schemeClr>
                </a:solidFill>
                <a:latin typeface="Times New Roman" pitchFamily="18" charset="0"/>
                <a:ea typeface="Times New Roman"/>
                <a:cs typeface="Times New Roman" pitchFamily="18" charset="0"/>
              </a:rPr>
              <a:t>: Seek permission to record the interviews if possible, as it allows you to refer back to the conversations later.</a:t>
            </a:r>
            <a:endParaRPr lang="en-US" sz="2400" dirty="0" smtClean="0">
              <a:solidFill>
                <a:schemeClr val="tx2">
                  <a:lumMod val="10000"/>
                </a:schemeClr>
              </a:solidFill>
              <a:latin typeface="Times New Roman" pitchFamily="18" charset="0"/>
              <a:cs typeface="Times New Roman" pitchFamily="18" charset="0"/>
            </a:endParaRPr>
          </a:p>
          <a:p>
            <a:pPr lvl="0"/>
            <a:r>
              <a:rPr lang="en-US" sz="2400" dirty="0" smtClean="0">
                <a:solidFill>
                  <a:schemeClr val="tx2">
                    <a:lumMod val="10000"/>
                  </a:schemeClr>
                </a:solidFill>
                <a:latin typeface="Times New Roman" pitchFamily="18" charset="0"/>
                <a:cs typeface="Times New Roman" pitchFamily="18" charset="0"/>
              </a:rPr>
              <a:t>Analysis</a:t>
            </a:r>
            <a:r>
              <a:rPr lang="en-US" sz="2400" dirty="0" smtClean="0">
                <a:solidFill>
                  <a:schemeClr val="tx2">
                    <a:lumMod val="10000"/>
                  </a:schemeClr>
                </a:solidFill>
                <a:latin typeface="Times New Roman" pitchFamily="18" charset="0"/>
                <a:ea typeface="Times New Roman"/>
                <a:cs typeface="Times New Roman" pitchFamily="18" charset="0"/>
              </a:rPr>
              <a:t>: After conducting all the interviews, carefully analyze the responses and look for common themes, patterns, or trends. </a:t>
            </a:r>
            <a:endParaRPr lang="en-US" sz="2400" dirty="0" smtClean="0">
              <a:solidFill>
                <a:schemeClr val="tx2">
                  <a:lumMod val="10000"/>
                </a:schemeClr>
              </a:solidFill>
              <a:latin typeface="Times New Roman" pitchFamily="18" charset="0"/>
              <a:cs typeface="Times New Roman" pitchFamily="18" charset="0"/>
            </a:endParaRPr>
          </a:p>
          <a:p>
            <a:pPr lvl="0"/>
            <a:r>
              <a:rPr lang="en-US" sz="2400" dirty="0" smtClean="0">
                <a:solidFill>
                  <a:schemeClr val="tx2">
                    <a:lumMod val="10000"/>
                  </a:schemeClr>
                </a:solidFill>
                <a:latin typeface="Times New Roman" pitchFamily="18" charset="0"/>
                <a:cs typeface="Times New Roman" pitchFamily="18" charset="0"/>
              </a:rPr>
              <a:t>Ethical Considerations</a:t>
            </a:r>
            <a:r>
              <a:rPr lang="en-US" sz="2400" dirty="0" smtClean="0">
                <a:solidFill>
                  <a:schemeClr val="tx2">
                    <a:lumMod val="10000"/>
                  </a:schemeClr>
                </a:solidFill>
                <a:latin typeface="Times New Roman" pitchFamily="18" charset="0"/>
                <a:ea typeface="Times New Roman"/>
                <a:cs typeface="Times New Roman" pitchFamily="18" charset="0"/>
              </a:rPr>
              <a:t>: Always prioritize ethical conduct during interviews, respecting participants' privacy and confidentiality.</a:t>
            </a:r>
            <a:endParaRPr lang="en-US" sz="2400" dirty="0" smtClean="0">
              <a:solidFill>
                <a:schemeClr val="tx2">
                  <a:lumMod val="10000"/>
                </a:schemeClr>
              </a:solidFill>
              <a:latin typeface="Times New Roman" pitchFamily="18" charset="0"/>
              <a:cs typeface="Times New Roman" pitchFamily="18" charset="0"/>
            </a:endParaRPr>
          </a:p>
          <a:p>
            <a:pPr lvl="0"/>
            <a:r>
              <a:rPr lang="en-US" sz="2400" dirty="0" smtClean="0">
                <a:solidFill>
                  <a:schemeClr val="tx2">
                    <a:lumMod val="10000"/>
                  </a:schemeClr>
                </a:solidFill>
                <a:latin typeface="Times New Roman" pitchFamily="18" charset="0"/>
                <a:cs typeface="Times New Roman" pitchFamily="18" charset="0"/>
              </a:rPr>
              <a:t>Interviews provide a qualitative perspective that enriches your understanding of the market. Incorporating the insights gained from interviews will give you a more comprehensive view of your business idea's potential success.</a:t>
            </a:r>
          </a:p>
          <a:p>
            <a:endParaRPr lang="en-US" sz="4000" dirty="0">
              <a:solidFill>
                <a:schemeClr val="tx2">
                  <a:lumMod val="10000"/>
                </a:schemeClr>
              </a:solidFill>
              <a:latin typeface="Times New Roman" pitchFamily="18" charset="0"/>
              <a:cs typeface="Times New Roman" pitchFamily="18" charset="0"/>
            </a:endParaRP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3000"/>
            <a:lum/>
          </a:blip>
          <a:srcRect/>
          <a:stretch>
            <a:fillRect l="-2000" r="-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715962"/>
          </a:xfrm>
        </p:spPr>
        <p:txBody>
          <a:bodyPr>
            <a:normAutofit fontScale="90000"/>
          </a:bodyPr>
          <a:lstStyle/>
          <a:p>
            <a:pPr algn="l"/>
            <a:r>
              <a:rPr lang="en-US" b="1" dirty="0">
                <a:solidFill>
                  <a:srgbClr val="00B050"/>
                </a:solidFill>
              </a:rPr>
              <a:t>Focus </a:t>
            </a:r>
            <a:r>
              <a:rPr lang="en-US" b="1" dirty="0" smtClean="0">
                <a:solidFill>
                  <a:srgbClr val="00B050"/>
                </a:solidFill>
              </a:rPr>
              <a:t>groups</a:t>
            </a:r>
            <a:endParaRPr lang="en-US" dirty="0">
              <a:solidFill>
                <a:srgbClr val="00B050"/>
              </a:solidFill>
            </a:endParaRPr>
          </a:p>
        </p:txBody>
      </p:sp>
      <p:sp>
        <p:nvSpPr>
          <p:cNvPr id="3" name="Content Placeholder 2"/>
          <p:cNvSpPr>
            <a:spLocks noGrp="1"/>
          </p:cNvSpPr>
          <p:nvPr>
            <p:ph idx="1"/>
          </p:nvPr>
        </p:nvSpPr>
        <p:spPr>
          <a:xfrm>
            <a:off x="609521" y="990600"/>
            <a:ext cx="10971372" cy="5135563"/>
          </a:xfrm>
        </p:spPr>
        <p:txBody>
          <a:bodyPr>
            <a:normAutofit/>
          </a:bodyPr>
          <a:lstStyle/>
          <a:p>
            <a:pPr>
              <a:lnSpc>
                <a:spcPct val="150000"/>
              </a:lnSpc>
              <a:buFont typeface="Wingdings" pitchFamily="2" charset="2"/>
              <a:buChar char="Ø"/>
            </a:pPr>
            <a:r>
              <a:rPr lang="en-US" sz="2400" dirty="0">
                <a:solidFill>
                  <a:schemeClr val="tx2">
                    <a:lumMod val="10000"/>
                  </a:schemeClr>
                </a:solidFill>
                <a:latin typeface="Times New Roman" pitchFamily="18" charset="0"/>
                <a:cs typeface="Times New Roman" pitchFamily="18" charset="0"/>
              </a:rPr>
              <a:t>Focus groups are a qualitative research method that involves gathering a small group of individuals (usually 6-10) to discuss and provide feedback on a specific topic or product. They are conducted in a controlled environment where participants can openly share their opinions, ideas, and experiences. The purpose of focus groups is to gain in-depth insights, understand consumer perceptions, preferences, and motivations, and to generate valuable feedback that can shape and refine your business idea.</a:t>
            </a:r>
          </a:p>
          <a:p>
            <a:pPr>
              <a:lnSpc>
                <a:spcPct val="150000"/>
              </a:lnSpc>
            </a:pPr>
            <a:endParaRPr lang="en-US" sz="2400" dirty="0">
              <a:solidFill>
                <a:schemeClr val="tx2">
                  <a:lumMod val="10000"/>
                </a:schemeClr>
              </a:solidFill>
              <a:latin typeface="Times New Roman" pitchFamily="18" charset="0"/>
              <a:cs typeface="Times New Roman" pitchFamily="18" charset="0"/>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291</TotalTime>
  <Words>2347</Words>
  <Application>Microsoft Office PowerPoint</Application>
  <PresentationFormat>Custom</PresentationFormat>
  <Paragraphs>106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Technic</vt:lpstr>
      <vt:lpstr>Slide 1</vt:lpstr>
      <vt:lpstr>CONDUCT A MARKET RESEARCH FOR A NEW VENTURE </vt:lpstr>
      <vt:lpstr>Defining your business idea</vt:lpstr>
      <vt:lpstr>Identifying Target Customers</vt:lpstr>
      <vt:lpstr>Understanding Competition</vt:lpstr>
      <vt:lpstr>Conducting Primary Research</vt:lpstr>
      <vt:lpstr>Interview</vt:lpstr>
      <vt:lpstr>Interview cont……..</vt:lpstr>
      <vt:lpstr>Focus groups</vt:lpstr>
      <vt:lpstr>Analyzing Secondary Research</vt:lpstr>
      <vt:lpstr>Identifying Market Trends and Patterns</vt:lpstr>
      <vt:lpstr>Analyzing Consumer Preferences and Behavior</vt:lpstr>
      <vt:lpstr>Evaluating Pricing Strategies</vt:lpstr>
      <vt:lpstr>Assessing Market Opportunities and Challenges</vt:lpstr>
      <vt:lpstr>Making Informed Decisions Based on Research Findings</vt:lpstr>
      <vt:lpstr>Making Informed Decisions cont........</vt:lpstr>
      <vt:lpstr>Summary</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Jerrry Ravisha</dc:creator>
  <cp:lastModifiedBy>Student</cp:lastModifiedBy>
  <cp:revision>33</cp:revision>
  <dcterms:created xsi:type="dcterms:W3CDTF">2023-11-11T12:39:54Z</dcterms:created>
  <dcterms:modified xsi:type="dcterms:W3CDTF">2023-11-13T11:14:23Z</dcterms:modified>
</cp:coreProperties>
</file>