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F20CB4-7C86-4787-B468-84F11B6D7081}">
          <p14:sldIdLst>
            <p14:sldId id="260"/>
            <p14:sldId id="256"/>
            <p14:sldId id="257"/>
            <p14:sldId id="259"/>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8434" y="592574"/>
            <a:ext cx="5320752" cy="369332"/>
          </a:xfrm>
          <a:prstGeom prst="rect">
            <a:avLst/>
          </a:prstGeom>
        </p:spPr>
        <p:txBody>
          <a:bodyPr wrap="none">
            <a:spAutoFit/>
          </a:bodyPr>
          <a:lstStyle/>
          <a:p>
            <a:r>
              <a:rPr lang="en-GB" b="1" dirty="0">
                <a:latin typeface="Times New Roman" panose="02020603050405020304" pitchFamily="18" charset="0"/>
                <a:ea typeface="Calibri" panose="020F0502020204030204" pitchFamily="34" charset="0"/>
              </a:rPr>
              <a:t> THE INSTITUTE OF FINANCE MANAGEMENT</a:t>
            </a:r>
            <a:endParaRPr lang="en-US" dirty="0"/>
          </a:p>
        </p:txBody>
      </p:sp>
      <p:pic>
        <p:nvPicPr>
          <p:cNvPr id="3" name="Picture 2"/>
          <p:cNvPicPr>
            <a:picLocks noChangeAspect="1"/>
          </p:cNvPicPr>
          <p:nvPr/>
        </p:nvPicPr>
        <p:blipFill>
          <a:blip r:embed="rId2"/>
          <a:stretch>
            <a:fillRect/>
          </a:stretch>
        </p:blipFill>
        <p:spPr>
          <a:xfrm>
            <a:off x="4622256" y="961906"/>
            <a:ext cx="2398847" cy="1678424"/>
          </a:xfrm>
          <a:prstGeom prst="rect">
            <a:avLst/>
          </a:prstGeom>
        </p:spPr>
      </p:pic>
      <p:sp>
        <p:nvSpPr>
          <p:cNvPr id="4" name="Rectangle 3"/>
          <p:cNvSpPr/>
          <p:nvPr/>
        </p:nvSpPr>
        <p:spPr>
          <a:xfrm>
            <a:off x="2966994" y="2514600"/>
            <a:ext cx="6096000" cy="3416320"/>
          </a:xfrm>
          <a:prstGeom prst="rect">
            <a:avLst/>
          </a:prstGeom>
        </p:spPr>
        <p:txBody>
          <a:bodyPr>
            <a:spAutoFit/>
          </a:bodyPr>
          <a:lstStyle/>
          <a:p>
            <a:pPr algn="ctr">
              <a:lnSpc>
                <a:spcPct val="150000"/>
              </a:lnSpc>
            </a:pPr>
            <a:r>
              <a:rPr lang="en-GB" b="1" dirty="0">
                <a:latin typeface="Times New Roman" panose="02020603050405020304" pitchFamily="18" charset="0"/>
                <a:ea typeface="Calibri" panose="020F0502020204030204" pitchFamily="34" charset="0"/>
              </a:rPr>
              <a:t>FACULTY OF ACCOUNTING, BANKING AND FINANCE</a:t>
            </a:r>
            <a:endParaRPr lang="en-US" dirty="0"/>
          </a:p>
          <a:p>
            <a:pPr algn="ctr">
              <a:lnSpc>
                <a:spcPct val="150000"/>
              </a:lnSpc>
            </a:pPr>
            <a:r>
              <a:rPr lang="en-GB" b="1" dirty="0">
                <a:latin typeface="Times New Roman" panose="02020603050405020304" pitchFamily="18" charset="0"/>
                <a:ea typeface="Calibri" panose="020F0502020204030204" pitchFamily="34" charset="0"/>
              </a:rPr>
              <a:t>DEPARTMENT OF ACCOUNTING AND FINANCE</a:t>
            </a:r>
            <a:endParaRPr lang="en-US" dirty="0"/>
          </a:p>
          <a:p>
            <a:pPr algn="ctr">
              <a:lnSpc>
                <a:spcPct val="150000"/>
              </a:lnSpc>
            </a:pPr>
            <a:r>
              <a:rPr lang="en-GB" b="1" dirty="0">
                <a:latin typeface="Times New Roman" panose="02020603050405020304" pitchFamily="18" charset="0"/>
                <a:ea typeface="Calibri" panose="020F0502020204030204" pitchFamily="34" charset="0"/>
              </a:rPr>
              <a:t>BACHELOR OF ACCOUNTANCY</a:t>
            </a:r>
            <a:endParaRPr lang="en-US" dirty="0"/>
          </a:p>
          <a:p>
            <a:pPr algn="ctr">
              <a:lnSpc>
                <a:spcPct val="150000"/>
              </a:lnSpc>
            </a:pPr>
            <a:r>
              <a:rPr lang="en-GB" b="1" dirty="0">
                <a:latin typeface="Times New Roman" panose="02020603050405020304" pitchFamily="18" charset="0"/>
                <a:ea typeface="Calibri" panose="020F0502020204030204" pitchFamily="34" charset="0"/>
              </a:rPr>
              <a:t>YEAR 3</a:t>
            </a:r>
          </a:p>
          <a:p>
            <a:pPr algn="ctr">
              <a:lnSpc>
                <a:spcPct val="150000"/>
              </a:lnSpc>
            </a:pPr>
            <a:r>
              <a:rPr lang="en-GB" b="1" dirty="0">
                <a:latin typeface="Times New Roman" panose="02020603050405020304" pitchFamily="18" charset="0"/>
                <a:ea typeface="Calibri" panose="020F0502020204030204" pitchFamily="34" charset="0"/>
              </a:rPr>
              <a:t>STREAM B</a:t>
            </a:r>
          </a:p>
          <a:p>
            <a:pPr algn="ctr">
              <a:lnSpc>
                <a:spcPct val="150000"/>
              </a:lnSpc>
            </a:pPr>
            <a:r>
              <a:rPr lang="en-GB" b="1" dirty="0">
                <a:latin typeface="Times New Roman" panose="02020603050405020304" pitchFamily="18" charset="0"/>
                <a:ea typeface="Calibri" panose="020F0502020204030204" pitchFamily="34" charset="0"/>
              </a:rPr>
              <a:t>MSU08502:ENTREPENUERSHIP</a:t>
            </a:r>
          </a:p>
          <a:p>
            <a:pPr algn="ctr">
              <a:lnSpc>
                <a:spcPct val="150000"/>
              </a:lnSpc>
            </a:pPr>
            <a:r>
              <a:rPr lang="en-GB" b="1" dirty="0"/>
              <a:t>ACADEMIC YEAR 2023/2024</a:t>
            </a:r>
            <a:endParaRPr lang="en-US" dirty="0"/>
          </a:p>
          <a:p>
            <a:pPr algn="ctr">
              <a:lnSpc>
                <a:spcPct val="150000"/>
              </a:lnSpc>
            </a:pPr>
            <a:endParaRPr lang="en-US"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921940162"/>
              </p:ext>
            </p:extLst>
          </p:nvPr>
        </p:nvGraphicFramePr>
        <p:xfrm>
          <a:off x="1931671" y="5394960"/>
          <a:ext cx="8171178" cy="1463040"/>
        </p:xfrm>
        <a:graphic>
          <a:graphicData uri="http://schemas.openxmlformats.org/drawingml/2006/table">
            <a:tbl>
              <a:tblPr firstRow="1" bandRow="1">
                <a:tableStyleId>{5C22544A-7EE6-4342-B048-85BDC9FD1C3A}</a:tableStyleId>
              </a:tblPr>
              <a:tblGrid>
                <a:gridCol w="1142999">
                  <a:extLst>
                    <a:ext uri="{9D8B030D-6E8A-4147-A177-3AD203B41FA5}">
                      <a16:colId xmlns:a16="http://schemas.microsoft.com/office/drawing/2014/main" val="1283918088"/>
                    </a:ext>
                  </a:extLst>
                </a:gridCol>
                <a:gridCol w="3040380">
                  <a:extLst>
                    <a:ext uri="{9D8B030D-6E8A-4147-A177-3AD203B41FA5}">
                      <a16:colId xmlns:a16="http://schemas.microsoft.com/office/drawing/2014/main" val="2560047352"/>
                    </a:ext>
                  </a:extLst>
                </a:gridCol>
                <a:gridCol w="3987799">
                  <a:extLst>
                    <a:ext uri="{9D8B030D-6E8A-4147-A177-3AD203B41FA5}">
                      <a16:colId xmlns:a16="http://schemas.microsoft.com/office/drawing/2014/main" val="225864457"/>
                    </a:ext>
                  </a:extLst>
                </a:gridCol>
              </a:tblGrid>
              <a:tr h="362456">
                <a:tc>
                  <a:txBody>
                    <a:bodyPr/>
                    <a:lstStyle/>
                    <a:p>
                      <a:r>
                        <a:rPr lang="en-US" dirty="0"/>
                        <a:t>S/N</a:t>
                      </a:r>
                    </a:p>
                  </a:txBody>
                  <a:tcPr/>
                </a:tc>
                <a:tc>
                  <a:txBody>
                    <a:bodyPr/>
                    <a:lstStyle/>
                    <a:p>
                      <a:r>
                        <a:rPr lang="en-US" dirty="0"/>
                        <a:t>NAME</a:t>
                      </a:r>
                    </a:p>
                  </a:txBody>
                  <a:tcPr/>
                </a:tc>
                <a:tc>
                  <a:txBody>
                    <a:bodyPr/>
                    <a:lstStyle/>
                    <a:p>
                      <a:r>
                        <a:rPr lang="en-US" dirty="0"/>
                        <a:t>REGISTRATION</a:t>
                      </a:r>
                      <a:r>
                        <a:rPr lang="en-US" baseline="0" dirty="0"/>
                        <a:t> NUMBER</a:t>
                      </a:r>
                      <a:endParaRPr lang="en-US" dirty="0"/>
                    </a:p>
                  </a:txBody>
                  <a:tcPr/>
                </a:tc>
                <a:extLst>
                  <a:ext uri="{0D108BD9-81ED-4DB2-BD59-A6C34878D82A}">
                    <a16:rowId xmlns:a16="http://schemas.microsoft.com/office/drawing/2014/main" val="2229330547"/>
                  </a:ext>
                </a:extLst>
              </a:tr>
              <a:tr h="362456">
                <a:tc>
                  <a:txBody>
                    <a:bodyPr/>
                    <a:lstStyle/>
                    <a:p>
                      <a:r>
                        <a:rPr lang="en-US" dirty="0"/>
                        <a:t>1.</a:t>
                      </a:r>
                    </a:p>
                  </a:txBody>
                  <a:tcPr/>
                </a:tc>
                <a:tc>
                  <a:txBody>
                    <a:bodyPr/>
                    <a:lstStyle/>
                    <a:p>
                      <a:r>
                        <a:rPr lang="en-US" dirty="0"/>
                        <a:t>ABBA J MWASONGWE</a:t>
                      </a:r>
                    </a:p>
                  </a:txBody>
                  <a:tcPr/>
                </a:tc>
                <a:tc>
                  <a:txBody>
                    <a:bodyPr/>
                    <a:lstStyle/>
                    <a:p>
                      <a:r>
                        <a:rPr lang="en-US" dirty="0"/>
                        <a:t>IMC/BAIT/2121299</a:t>
                      </a:r>
                    </a:p>
                  </a:txBody>
                  <a:tcPr/>
                </a:tc>
                <a:extLst>
                  <a:ext uri="{0D108BD9-81ED-4DB2-BD59-A6C34878D82A}">
                    <a16:rowId xmlns:a16="http://schemas.microsoft.com/office/drawing/2014/main" val="936846355"/>
                  </a:ext>
                </a:extLst>
              </a:tr>
              <a:tr h="362456">
                <a:tc>
                  <a:txBody>
                    <a:bodyPr/>
                    <a:lstStyle/>
                    <a:p>
                      <a:r>
                        <a:rPr lang="en-US" dirty="0"/>
                        <a:t>2.</a:t>
                      </a:r>
                    </a:p>
                  </a:txBody>
                  <a:tcPr/>
                </a:tc>
                <a:tc>
                  <a:txBody>
                    <a:bodyPr/>
                    <a:lstStyle/>
                    <a:p>
                      <a:r>
                        <a:rPr lang="en-US" dirty="0"/>
                        <a:t>LUIS BENEDICT</a:t>
                      </a:r>
                    </a:p>
                  </a:txBody>
                  <a:tcPr/>
                </a:tc>
                <a:tc>
                  <a:txBody>
                    <a:bodyPr/>
                    <a:lstStyle/>
                    <a:p>
                      <a:r>
                        <a:rPr lang="en-US" dirty="0"/>
                        <a:t>IMC/BAIT/2121052</a:t>
                      </a:r>
                    </a:p>
                  </a:txBody>
                  <a:tcPr/>
                </a:tc>
                <a:extLst>
                  <a:ext uri="{0D108BD9-81ED-4DB2-BD59-A6C34878D82A}">
                    <a16:rowId xmlns:a16="http://schemas.microsoft.com/office/drawing/2014/main" val="283065665"/>
                  </a:ext>
                </a:extLst>
              </a:tr>
              <a:tr h="362456">
                <a:tc>
                  <a:txBody>
                    <a:bodyPr/>
                    <a:lstStyle/>
                    <a:p>
                      <a:r>
                        <a:rPr lang="en-US" dirty="0"/>
                        <a:t>3.</a:t>
                      </a:r>
                    </a:p>
                  </a:txBody>
                  <a:tcPr/>
                </a:tc>
                <a:tc>
                  <a:txBody>
                    <a:bodyPr/>
                    <a:lstStyle/>
                    <a:p>
                      <a:r>
                        <a:rPr lang="en-US" dirty="0"/>
                        <a:t>IBRAHIM KISHEGENA</a:t>
                      </a:r>
                    </a:p>
                  </a:txBody>
                  <a:tcPr/>
                </a:tc>
                <a:tc>
                  <a:txBody>
                    <a:bodyPr/>
                    <a:lstStyle/>
                    <a:p>
                      <a:r>
                        <a:rPr lang="en-US" dirty="0"/>
                        <a:t>IMC/BAIT/2011107</a:t>
                      </a:r>
                    </a:p>
                  </a:txBody>
                  <a:tcPr/>
                </a:tc>
                <a:extLst>
                  <a:ext uri="{0D108BD9-81ED-4DB2-BD59-A6C34878D82A}">
                    <a16:rowId xmlns:a16="http://schemas.microsoft.com/office/drawing/2014/main" val="2875202868"/>
                  </a:ext>
                </a:extLst>
              </a:tr>
            </a:tbl>
          </a:graphicData>
        </a:graphic>
      </p:graphicFrame>
    </p:spTree>
    <p:extLst>
      <p:ext uri="{BB962C8B-B14F-4D97-AF65-F5344CB8AC3E}">
        <p14:creationId xmlns:p14="http://schemas.microsoft.com/office/powerpoint/2010/main" val="339085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REVENUE STREAMS</a:t>
            </a:r>
            <a:br>
              <a:rPr lang="en-US" dirty="0"/>
            </a:br>
            <a:endParaRPr lang="en-US" dirty="0"/>
          </a:p>
        </p:txBody>
      </p:sp>
      <p:sp>
        <p:nvSpPr>
          <p:cNvPr id="3" name="Content Placeholder 2"/>
          <p:cNvSpPr>
            <a:spLocks noGrp="1"/>
          </p:cNvSpPr>
          <p:nvPr>
            <p:ph idx="1"/>
          </p:nvPr>
        </p:nvSpPr>
        <p:spPr/>
        <p:txBody>
          <a:bodyPr/>
          <a:lstStyle/>
          <a:p>
            <a:r>
              <a:rPr lang="en-US" dirty="0"/>
              <a:t>Revenue streams represent all the ways our business brings in money. Our business generates revenue from the following sources in-store sales, subscriptions, advertising.</a:t>
            </a:r>
          </a:p>
          <a:p>
            <a:endParaRPr lang="en-US" dirty="0"/>
          </a:p>
        </p:txBody>
      </p:sp>
    </p:spTree>
    <p:extLst>
      <p:ext uri="{BB962C8B-B14F-4D97-AF65-F5344CB8AC3E}">
        <p14:creationId xmlns:p14="http://schemas.microsoft.com/office/powerpoint/2010/main" val="346162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RESOURCES</a:t>
            </a:r>
            <a:endParaRPr lang="en-US" dirty="0"/>
          </a:p>
        </p:txBody>
      </p:sp>
      <p:sp>
        <p:nvSpPr>
          <p:cNvPr id="3" name="Content Placeholder 2"/>
          <p:cNvSpPr>
            <a:spLocks noGrp="1"/>
          </p:cNvSpPr>
          <p:nvPr>
            <p:ph idx="1"/>
          </p:nvPr>
        </p:nvSpPr>
        <p:spPr>
          <a:xfrm>
            <a:off x="581192" y="2180496"/>
            <a:ext cx="11029615" cy="4414614"/>
          </a:xfrm>
        </p:spPr>
        <p:txBody>
          <a:bodyPr/>
          <a:lstStyle/>
          <a:p>
            <a:pPr marL="0" indent="0">
              <a:buNone/>
            </a:pPr>
            <a:r>
              <a:rPr lang="en-US" dirty="0"/>
              <a:t>Key resources describes the most important assets required to make our business model work, our business includes the following key resources </a:t>
            </a:r>
          </a:p>
          <a:p>
            <a:r>
              <a:rPr lang="en-US" dirty="0"/>
              <a:t>Skilled tailors, Experienced and skilled tailors who can create and provide quality alteration and repair</a:t>
            </a:r>
          </a:p>
          <a:p>
            <a:r>
              <a:rPr lang="en-US" dirty="0"/>
              <a:t>Sewing equipments such as needles, sewing machines, scissors ,pv fabric buttons, towels, baby mats, threads, fleece cloth materials, pen and pencil, rulers.</a:t>
            </a:r>
          </a:p>
          <a:p>
            <a:r>
              <a:rPr lang="en-US" dirty="0"/>
              <a:t>Quality fabric. Use of high quality fabric that are comfortable, absorbent with no leakage when changed regularly ( after every 4-6 hours).</a:t>
            </a:r>
          </a:p>
          <a:p>
            <a:endParaRPr lang="en-US" dirty="0"/>
          </a:p>
        </p:txBody>
      </p:sp>
      <p:pic>
        <p:nvPicPr>
          <p:cNvPr id="4" name="Picture 3"/>
          <p:cNvPicPr>
            <a:picLocks noChangeAspect="1"/>
          </p:cNvPicPr>
          <p:nvPr/>
        </p:nvPicPr>
        <p:blipFill>
          <a:blip r:embed="rId2"/>
          <a:stretch>
            <a:fillRect/>
          </a:stretch>
        </p:blipFill>
        <p:spPr>
          <a:xfrm>
            <a:off x="1186001" y="5452110"/>
            <a:ext cx="2372645" cy="1405890"/>
          </a:xfrm>
          <a:prstGeom prst="rect">
            <a:avLst/>
          </a:prstGeom>
        </p:spPr>
      </p:pic>
      <p:pic>
        <p:nvPicPr>
          <p:cNvPr id="5" name="Picture 4"/>
          <p:cNvPicPr>
            <a:picLocks noChangeAspect="1"/>
          </p:cNvPicPr>
          <p:nvPr/>
        </p:nvPicPr>
        <p:blipFill>
          <a:blip r:embed="rId3"/>
          <a:stretch>
            <a:fillRect/>
          </a:stretch>
        </p:blipFill>
        <p:spPr>
          <a:xfrm>
            <a:off x="8709660" y="5126240"/>
            <a:ext cx="2446020" cy="1457368"/>
          </a:xfrm>
          <a:prstGeom prst="rect">
            <a:avLst/>
          </a:prstGeom>
        </p:spPr>
      </p:pic>
    </p:spTree>
    <p:extLst>
      <p:ext uri="{BB962C8B-B14F-4D97-AF65-F5344CB8AC3E}">
        <p14:creationId xmlns:p14="http://schemas.microsoft.com/office/powerpoint/2010/main" val="294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ACTIVITIES</a:t>
            </a:r>
            <a:br>
              <a:rPr lang="en-US" dirty="0"/>
            </a:br>
            <a:endParaRPr lang="en-US" dirty="0"/>
          </a:p>
        </p:txBody>
      </p:sp>
      <p:sp>
        <p:nvSpPr>
          <p:cNvPr id="3" name="Content Placeholder 2"/>
          <p:cNvSpPr>
            <a:spLocks noGrp="1"/>
          </p:cNvSpPr>
          <p:nvPr>
            <p:ph idx="1"/>
          </p:nvPr>
        </p:nvSpPr>
        <p:spPr/>
        <p:txBody>
          <a:bodyPr/>
          <a:lstStyle/>
          <a:p>
            <a:r>
              <a:rPr lang="en-US" dirty="0"/>
              <a:t>Key activities helps our business run efficiently enough to fulfill our business value and describes of activities in the value chain, our key activities in the value chain includes production and distribution of sanitary pads as well as consultations.</a:t>
            </a:r>
          </a:p>
          <a:p>
            <a:endParaRPr lang="en-US" dirty="0"/>
          </a:p>
        </p:txBody>
      </p:sp>
    </p:spTree>
    <p:extLst>
      <p:ext uri="{BB962C8B-B14F-4D97-AF65-F5344CB8AC3E}">
        <p14:creationId xmlns:p14="http://schemas.microsoft.com/office/powerpoint/2010/main" val="310762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PARTNERSHIP</a:t>
            </a:r>
            <a:br>
              <a:rPr lang="en-US" dirty="0"/>
            </a:br>
            <a:endParaRPr lang="en-US" dirty="0"/>
          </a:p>
        </p:txBody>
      </p:sp>
      <p:sp>
        <p:nvSpPr>
          <p:cNvPr id="3" name="Content Placeholder 2"/>
          <p:cNvSpPr>
            <a:spLocks noGrp="1"/>
          </p:cNvSpPr>
          <p:nvPr>
            <p:ph idx="1"/>
          </p:nvPr>
        </p:nvSpPr>
        <p:spPr/>
        <p:txBody>
          <a:bodyPr/>
          <a:lstStyle/>
          <a:p>
            <a:r>
              <a:rPr lang="en-US" dirty="0"/>
              <a:t>The key partnerships describes the networks of suppliers and partners that makes our business work, our  key partnerships includes super markets, medical stores, online markets, schools, orphanages centers, wholesalers and retail markets in local shops.</a:t>
            </a:r>
          </a:p>
          <a:p>
            <a:endParaRPr lang="en-US" dirty="0"/>
          </a:p>
        </p:txBody>
      </p:sp>
    </p:spTree>
    <p:extLst>
      <p:ext uri="{BB962C8B-B14F-4D97-AF65-F5344CB8AC3E}">
        <p14:creationId xmlns:p14="http://schemas.microsoft.com/office/powerpoint/2010/main" val="309212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STRUCTURE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cost structure describes all costs incurred to operate our business  model, our cost structure includes </a:t>
            </a:r>
          </a:p>
          <a:p>
            <a:r>
              <a:rPr lang="en-US" dirty="0"/>
              <a:t>Variable cost( material cost, travel expenses):Material and fabric costs: expenses of buying fabric for material for making sanitary pads like needles, sewing machine,  sicossor,  pv fabric buttons, towels, threads. </a:t>
            </a:r>
          </a:p>
          <a:p>
            <a:r>
              <a:rPr lang="en-US" dirty="0"/>
              <a:t>Fixed cost( rent): cost for leasing or acquiring a physical store as well as utilities such as electicity, water</a:t>
            </a:r>
          </a:p>
          <a:p>
            <a:r>
              <a:rPr lang="en-US" dirty="0" err="1"/>
              <a:t>Labour</a:t>
            </a:r>
            <a:r>
              <a:rPr lang="en-US" dirty="0"/>
              <a:t> cost: This includes  wages and salaries of the skill tailor and any other staff employed focus on service and support</a:t>
            </a:r>
          </a:p>
          <a:p>
            <a:endParaRPr lang="en-US" dirty="0"/>
          </a:p>
          <a:p>
            <a:endParaRPr lang="en-US" dirty="0"/>
          </a:p>
        </p:txBody>
      </p:sp>
    </p:spTree>
    <p:extLst>
      <p:ext uri="{BB962C8B-B14F-4D97-AF65-F5344CB8AC3E}">
        <p14:creationId xmlns:p14="http://schemas.microsoft.com/office/powerpoint/2010/main" val="127009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 CANVAS: REUSABLE SANITARY PADS (SANITARY TOWEL)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598677"/>
              </p:ext>
            </p:extLst>
          </p:nvPr>
        </p:nvGraphicFramePr>
        <p:xfrm>
          <a:off x="581025" y="2181225"/>
          <a:ext cx="11029950" cy="5699760"/>
        </p:xfrm>
        <a:graphic>
          <a:graphicData uri="http://schemas.openxmlformats.org/drawingml/2006/table">
            <a:tbl>
              <a:tblPr firstRow="1" bandRow="1">
                <a:tableStyleId>{5C22544A-7EE6-4342-B048-85BDC9FD1C3A}</a:tableStyleId>
              </a:tblPr>
              <a:tblGrid>
                <a:gridCol w="2205990">
                  <a:extLst>
                    <a:ext uri="{9D8B030D-6E8A-4147-A177-3AD203B41FA5}">
                      <a16:colId xmlns:a16="http://schemas.microsoft.com/office/drawing/2014/main" val="1094215888"/>
                    </a:ext>
                  </a:extLst>
                </a:gridCol>
                <a:gridCol w="2205990">
                  <a:extLst>
                    <a:ext uri="{9D8B030D-6E8A-4147-A177-3AD203B41FA5}">
                      <a16:colId xmlns:a16="http://schemas.microsoft.com/office/drawing/2014/main" val="2094010858"/>
                    </a:ext>
                  </a:extLst>
                </a:gridCol>
                <a:gridCol w="2205990">
                  <a:extLst>
                    <a:ext uri="{9D8B030D-6E8A-4147-A177-3AD203B41FA5}">
                      <a16:colId xmlns:a16="http://schemas.microsoft.com/office/drawing/2014/main" val="4131110265"/>
                    </a:ext>
                  </a:extLst>
                </a:gridCol>
                <a:gridCol w="2205990">
                  <a:extLst>
                    <a:ext uri="{9D8B030D-6E8A-4147-A177-3AD203B41FA5}">
                      <a16:colId xmlns:a16="http://schemas.microsoft.com/office/drawing/2014/main" val="3193253218"/>
                    </a:ext>
                  </a:extLst>
                </a:gridCol>
                <a:gridCol w="2205990">
                  <a:extLst>
                    <a:ext uri="{9D8B030D-6E8A-4147-A177-3AD203B41FA5}">
                      <a16:colId xmlns:a16="http://schemas.microsoft.com/office/drawing/2014/main" val="1118568700"/>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Key Partners</a:t>
                      </a:r>
                    </a:p>
                    <a:p>
                      <a:endParaRPr lang="en-US" dirty="0"/>
                    </a:p>
                  </a:txBody>
                  <a:tcPr/>
                </a:tc>
                <a:tc>
                  <a:txBody>
                    <a:bodyPr/>
                    <a:lstStyle/>
                    <a:p>
                      <a:r>
                        <a:rPr lang="en-US" sz="1800" b="1" kern="1200" dirty="0">
                          <a:solidFill>
                            <a:schemeClr val="lt1"/>
                          </a:solidFill>
                          <a:effectLst/>
                          <a:latin typeface="+mn-lt"/>
                          <a:ea typeface="+mn-ea"/>
                          <a:cs typeface="+mn-cs"/>
                        </a:rPr>
                        <a:t>Key Activities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Value Proposition</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Customer Relationship</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Customer Segment</a:t>
                      </a:r>
                    </a:p>
                    <a:p>
                      <a:endParaRPr lang="en-US" dirty="0"/>
                    </a:p>
                  </a:txBody>
                  <a:tcPr/>
                </a:tc>
                <a:extLst>
                  <a:ext uri="{0D108BD9-81ED-4DB2-BD59-A6C34878D82A}">
                    <a16:rowId xmlns:a16="http://schemas.microsoft.com/office/drawing/2014/main" val="1662059071"/>
                  </a:ext>
                </a:extLst>
              </a:tr>
              <a:tr h="370840">
                <a:tc>
                  <a:txBody>
                    <a:bodyPr/>
                    <a:lstStyle/>
                    <a:p>
                      <a:r>
                        <a:rPr lang="en-US" sz="1800" kern="1200" dirty="0">
                          <a:solidFill>
                            <a:schemeClr val="dk1"/>
                          </a:solidFill>
                          <a:effectLst/>
                          <a:latin typeface="+mn-lt"/>
                          <a:ea typeface="+mn-ea"/>
                          <a:cs typeface="+mn-cs"/>
                        </a:rPr>
                        <a:t>super markets</a:t>
                      </a:r>
                    </a:p>
                    <a:p>
                      <a:r>
                        <a:rPr lang="en-US" sz="1800" kern="1200" dirty="0">
                          <a:solidFill>
                            <a:schemeClr val="dk1"/>
                          </a:solidFill>
                          <a:effectLst/>
                          <a:latin typeface="+mn-lt"/>
                          <a:ea typeface="+mn-ea"/>
                          <a:cs typeface="+mn-cs"/>
                        </a:rPr>
                        <a:t>medical stores</a:t>
                      </a:r>
                    </a:p>
                    <a:p>
                      <a:r>
                        <a:rPr lang="en-US" sz="1800" kern="1200" dirty="0">
                          <a:solidFill>
                            <a:schemeClr val="dk1"/>
                          </a:solidFill>
                          <a:effectLst/>
                          <a:latin typeface="+mn-lt"/>
                          <a:ea typeface="+mn-ea"/>
                          <a:cs typeface="+mn-cs"/>
                        </a:rPr>
                        <a:t>online markets schools</a:t>
                      </a:r>
                    </a:p>
                    <a:p>
                      <a:r>
                        <a:rPr lang="en-US" sz="1800" kern="1200" dirty="0">
                          <a:solidFill>
                            <a:schemeClr val="dk1"/>
                          </a:solidFill>
                          <a:effectLst/>
                          <a:latin typeface="+mn-lt"/>
                          <a:ea typeface="+mn-ea"/>
                          <a:cs typeface="+mn-cs"/>
                        </a:rPr>
                        <a:t>orphanages centers</a:t>
                      </a:r>
                    </a:p>
                    <a:p>
                      <a:r>
                        <a:rPr lang="en-US" sz="1800" kern="1200" dirty="0">
                          <a:solidFill>
                            <a:schemeClr val="dk1"/>
                          </a:solidFill>
                          <a:effectLst/>
                          <a:latin typeface="+mn-lt"/>
                          <a:ea typeface="+mn-ea"/>
                          <a:cs typeface="+mn-cs"/>
                        </a:rPr>
                        <a:t>wholesalers and retail markets in local shops</a:t>
                      </a:r>
                      <a:endParaRPr lang="en-US" dirty="0"/>
                    </a:p>
                  </a:txBody>
                  <a:tcPr/>
                </a:tc>
                <a:tc>
                  <a:txBody>
                    <a:bodyPr/>
                    <a:lstStyle/>
                    <a:p>
                      <a:endParaRPr lang="en-US" dirty="0"/>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production and distribution of sanitary pads as well as  consultations.</a:t>
                      </a:r>
                    </a:p>
                    <a:p>
                      <a:endParaRPr lang="en-US" dirty="0"/>
                    </a:p>
                    <a:p>
                      <a:endParaRPr lang="en-US" dirty="0"/>
                    </a:p>
                    <a:p>
                      <a:endParaRPr lang="en-US" dirty="0"/>
                    </a:p>
                  </a:txBody>
                  <a:tcPr/>
                </a:tc>
                <a:tc>
                  <a:txBody>
                    <a:bodyPr/>
                    <a:lstStyle/>
                    <a:p>
                      <a:r>
                        <a:rPr lang="en-US" sz="1800" kern="1200" dirty="0">
                          <a:solidFill>
                            <a:schemeClr val="dk1"/>
                          </a:solidFill>
                          <a:effectLst/>
                          <a:latin typeface="+mn-lt"/>
                          <a:ea typeface="+mn-ea"/>
                          <a:cs typeface="+mn-cs"/>
                        </a:rPr>
                        <a:t>reusable pads which are more health</a:t>
                      </a:r>
                    </a:p>
                    <a:p>
                      <a:r>
                        <a:rPr lang="en-US" sz="1800" kern="1200" dirty="0">
                          <a:solidFill>
                            <a:schemeClr val="dk1"/>
                          </a:solidFill>
                          <a:effectLst/>
                          <a:latin typeface="+mn-lt"/>
                          <a:ea typeface="+mn-ea"/>
                          <a:cs typeface="+mn-cs"/>
                        </a:rPr>
                        <a:t>super absorbent, easy to wash</a:t>
                      </a:r>
                    </a:p>
                    <a:p>
                      <a:r>
                        <a:rPr lang="en-US" sz="1800" kern="1200" dirty="0">
                          <a:solidFill>
                            <a:schemeClr val="dk1"/>
                          </a:solidFill>
                          <a:effectLst/>
                          <a:latin typeface="+mn-lt"/>
                          <a:ea typeface="+mn-ea"/>
                          <a:cs typeface="+mn-cs"/>
                        </a:rPr>
                        <a:t>good quality and are economic.</a:t>
                      </a:r>
                    </a:p>
                    <a:p>
                      <a:endParaRPr lang="en-US" dirty="0"/>
                    </a:p>
                  </a:txBody>
                  <a:tcPr/>
                </a:tc>
                <a:tc>
                  <a:txBody>
                    <a:bodyPr/>
                    <a:lstStyle/>
                    <a:p>
                      <a:r>
                        <a:rPr lang="en-US" sz="1800" kern="1200" dirty="0">
                          <a:solidFill>
                            <a:schemeClr val="dk1"/>
                          </a:solidFill>
                          <a:effectLst/>
                          <a:latin typeface="+mn-lt"/>
                          <a:ea typeface="+mn-ea"/>
                          <a:cs typeface="+mn-cs"/>
                        </a:rPr>
                        <a:t>in person(provision of consultant)</a:t>
                      </a:r>
                    </a:p>
                    <a:p>
                      <a:r>
                        <a:rPr lang="en-US" sz="1800" kern="1200" dirty="0">
                          <a:solidFill>
                            <a:schemeClr val="dk1"/>
                          </a:solidFill>
                          <a:effectLst/>
                          <a:latin typeface="+mn-lt"/>
                          <a:ea typeface="+mn-ea"/>
                          <a:cs typeface="+mn-cs"/>
                        </a:rPr>
                        <a:t>over the phone</a:t>
                      </a:r>
                    </a:p>
                    <a:p>
                      <a:r>
                        <a:rPr lang="en-US" sz="1800" kern="1200" dirty="0">
                          <a:solidFill>
                            <a:schemeClr val="dk1"/>
                          </a:solidFill>
                          <a:effectLst/>
                          <a:latin typeface="+mn-lt"/>
                          <a:ea typeface="+mn-ea"/>
                          <a:cs typeface="+mn-cs"/>
                        </a:rPr>
                        <a:t>online</a:t>
                      </a:r>
                    </a:p>
                    <a:p>
                      <a:r>
                        <a:rPr lang="en-US" sz="1800" kern="1200" dirty="0">
                          <a:solidFill>
                            <a:schemeClr val="dk1"/>
                          </a:solidFill>
                          <a:effectLst/>
                          <a:latin typeface="+mn-lt"/>
                          <a:ea typeface="+mn-ea"/>
                          <a:cs typeface="+mn-cs"/>
                        </a:rPr>
                        <a:t>by selling of reusable sanitary pads.</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female gender( women and adolescent girls in urban and rural areas found in Tanzania).</a:t>
                      </a:r>
                    </a:p>
                    <a:p>
                      <a:endParaRPr lang="en-US" dirty="0"/>
                    </a:p>
                  </a:txBody>
                  <a:tcPr/>
                </a:tc>
                <a:extLst>
                  <a:ext uri="{0D108BD9-81ED-4DB2-BD59-A6C34878D82A}">
                    <a16:rowId xmlns:a16="http://schemas.microsoft.com/office/drawing/2014/main" val="101391372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758999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85938829"/>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9371912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18093969"/>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521056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9184667"/>
                  </a:ext>
                </a:extLst>
              </a:tr>
            </a:tbl>
          </a:graphicData>
        </a:graphic>
      </p:graphicFrame>
    </p:spTree>
    <p:extLst>
      <p:ext uri="{BB962C8B-B14F-4D97-AF65-F5344CB8AC3E}">
        <p14:creationId xmlns:p14="http://schemas.microsoft.com/office/powerpoint/2010/main" val="335558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 CANVAS: REUSABLE SANITARY PADS (SANITARY TOWEL)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305358"/>
              </p:ext>
            </p:extLst>
          </p:nvPr>
        </p:nvGraphicFramePr>
        <p:xfrm>
          <a:off x="581025" y="2148837"/>
          <a:ext cx="9488805" cy="6832904"/>
        </p:xfrm>
        <a:graphic>
          <a:graphicData uri="http://schemas.openxmlformats.org/drawingml/2006/table">
            <a:tbl>
              <a:tblPr firstRow="1" bandRow="1">
                <a:tableStyleId>{5C22544A-7EE6-4342-B048-85BDC9FD1C3A}</a:tableStyleId>
              </a:tblPr>
              <a:tblGrid>
                <a:gridCol w="2219324">
                  <a:extLst>
                    <a:ext uri="{9D8B030D-6E8A-4147-A177-3AD203B41FA5}">
                      <a16:colId xmlns:a16="http://schemas.microsoft.com/office/drawing/2014/main" val="2758029571"/>
                    </a:ext>
                  </a:extLst>
                </a:gridCol>
                <a:gridCol w="2219324">
                  <a:extLst>
                    <a:ext uri="{9D8B030D-6E8A-4147-A177-3AD203B41FA5}">
                      <a16:colId xmlns:a16="http://schemas.microsoft.com/office/drawing/2014/main" val="3095599068"/>
                    </a:ext>
                  </a:extLst>
                </a:gridCol>
                <a:gridCol w="2219324">
                  <a:extLst>
                    <a:ext uri="{9D8B030D-6E8A-4147-A177-3AD203B41FA5}">
                      <a16:colId xmlns:a16="http://schemas.microsoft.com/office/drawing/2014/main" val="2806704106"/>
                    </a:ext>
                  </a:extLst>
                </a:gridCol>
                <a:gridCol w="2612943">
                  <a:extLst>
                    <a:ext uri="{9D8B030D-6E8A-4147-A177-3AD203B41FA5}">
                      <a16:colId xmlns:a16="http://schemas.microsoft.com/office/drawing/2014/main" val="1026948021"/>
                    </a:ext>
                  </a:extLst>
                </a:gridCol>
                <a:gridCol w="217890">
                  <a:extLst>
                    <a:ext uri="{9D8B030D-6E8A-4147-A177-3AD203B41FA5}">
                      <a16:colId xmlns:a16="http://schemas.microsoft.com/office/drawing/2014/main" val="722587182"/>
                    </a:ext>
                  </a:extLst>
                </a:gridCol>
              </a:tblGrid>
              <a:tr h="6537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Key Resources</a:t>
                      </a:r>
                    </a:p>
                    <a:p>
                      <a:endParaRPr lang="en-US" dirty="0"/>
                    </a:p>
                  </a:txBody>
                  <a:tcPr/>
                </a:tc>
                <a:tc>
                  <a:txBody>
                    <a:bodyPr/>
                    <a:lstStyle/>
                    <a:p>
                      <a:r>
                        <a:rPr lang="en-US" sz="1800" b="1" kern="1200" dirty="0">
                          <a:solidFill>
                            <a:schemeClr val="lt1"/>
                          </a:solidFill>
                          <a:effectLst/>
                          <a:latin typeface="+mn-lt"/>
                          <a:ea typeface="+mn-ea"/>
                          <a:cs typeface="+mn-cs"/>
                        </a:rPr>
                        <a:t>Channels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Cost Structure</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Revenue Stream</a:t>
                      </a:r>
                    </a:p>
                    <a:p>
                      <a:endParaRPr lang="en-US" dirty="0"/>
                    </a:p>
                  </a:txBody>
                  <a:tcPr/>
                </a:tc>
                <a:tc>
                  <a:txBody>
                    <a:bodyPr/>
                    <a:lstStyle/>
                    <a:p>
                      <a:endParaRPr lang="en-US" dirty="0"/>
                    </a:p>
                  </a:txBody>
                  <a:tcPr/>
                </a:tc>
                <a:extLst>
                  <a:ext uri="{0D108BD9-81ED-4DB2-BD59-A6C34878D82A}">
                    <a16:rowId xmlns:a16="http://schemas.microsoft.com/office/drawing/2014/main" val="2692435322"/>
                  </a:ext>
                </a:extLst>
              </a:tr>
              <a:tr h="374536">
                <a:tc>
                  <a:txBody>
                    <a:bodyPr/>
                    <a:lstStyle/>
                    <a:p>
                      <a:r>
                        <a:rPr lang="en-US" dirty="0"/>
                        <a:t>labour(human labours)</a:t>
                      </a:r>
                    </a:p>
                    <a:p>
                      <a:r>
                        <a:rPr lang="en-US" dirty="0"/>
                        <a:t>needles</a:t>
                      </a:r>
                    </a:p>
                    <a:p>
                      <a:r>
                        <a:rPr lang="en-US" dirty="0"/>
                        <a:t>sewing machines</a:t>
                      </a:r>
                    </a:p>
                    <a:p>
                      <a:r>
                        <a:rPr lang="en-US" dirty="0"/>
                        <a:t>scissors</a:t>
                      </a:r>
                    </a:p>
                    <a:p>
                      <a:r>
                        <a:rPr lang="en-US" dirty="0"/>
                        <a:t>pv fabric buttons</a:t>
                      </a:r>
                    </a:p>
                    <a:p>
                      <a:r>
                        <a:rPr lang="en-US" dirty="0"/>
                        <a:t>towels</a:t>
                      </a:r>
                    </a:p>
                    <a:p>
                      <a:r>
                        <a:rPr lang="en-US" dirty="0"/>
                        <a:t>baby mats</a:t>
                      </a:r>
                    </a:p>
                    <a:p>
                      <a:r>
                        <a:rPr lang="en-US" dirty="0"/>
                        <a:t>threads</a:t>
                      </a:r>
                    </a:p>
                    <a:p>
                      <a:r>
                        <a:rPr lang="en-US" dirty="0"/>
                        <a:t>fleece cloth materials</a:t>
                      </a:r>
                    </a:p>
                    <a:p>
                      <a:r>
                        <a:rPr lang="en-US" dirty="0"/>
                        <a:t>pen and pencil</a:t>
                      </a:r>
                    </a:p>
                    <a:p>
                      <a:r>
                        <a:rPr lang="en-US" dirty="0"/>
                        <a:t>rulers</a:t>
                      </a:r>
                    </a:p>
                    <a:p>
                      <a:endParaRPr lang="en-US" dirty="0"/>
                    </a:p>
                    <a:p>
                      <a:endParaRPr lang="en-US" dirty="0"/>
                    </a:p>
                  </a:txBody>
                  <a:tcPr/>
                </a:tc>
                <a:tc>
                  <a:txBody>
                    <a:bodyPr/>
                    <a:lstStyle/>
                    <a:p>
                      <a:r>
                        <a:rPr lang="en-US" dirty="0"/>
                        <a:t>ownstores</a:t>
                      </a:r>
                    </a:p>
                    <a:p>
                      <a:r>
                        <a:rPr lang="en-US" dirty="0"/>
                        <a:t>wholesalers</a:t>
                      </a:r>
                    </a:p>
                    <a:p>
                      <a:r>
                        <a:rPr lang="en-US" dirty="0"/>
                        <a:t>partner stores</a:t>
                      </a:r>
                    </a:p>
                    <a:p>
                      <a:r>
                        <a:rPr lang="en-US" dirty="0"/>
                        <a:t>retail  stores</a:t>
                      </a:r>
                    </a:p>
                    <a:p>
                      <a:r>
                        <a:rPr lang="en-US" dirty="0"/>
                        <a:t>social media</a:t>
                      </a:r>
                    </a:p>
                    <a:p>
                      <a:r>
                        <a:rPr lang="en-US" dirty="0"/>
                        <a:t>websales</a:t>
                      </a:r>
                    </a:p>
                    <a:p>
                      <a:r>
                        <a:rPr lang="en-US" dirty="0"/>
                        <a:t>trade shows</a:t>
                      </a:r>
                    </a:p>
                    <a:p>
                      <a:endParaRPr lang="en-US" dirty="0"/>
                    </a:p>
                  </a:txBody>
                  <a:tcPr/>
                </a:tc>
                <a:tc>
                  <a:txBody>
                    <a:bodyPr/>
                    <a:lstStyle/>
                    <a:p>
                      <a:r>
                        <a:rPr lang="en-US" sz="1800" kern="1200" dirty="0">
                          <a:solidFill>
                            <a:schemeClr val="dk1"/>
                          </a:solidFill>
                          <a:effectLst/>
                          <a:latin typeface="+mn-lt"/>
                          <a:ea typeface="+mn-ea"/>
                          <a:cs typeface="+mn-cs"/>
                        </a:rPr>
                        <a:t>variable cost( material cost,travel expenses)</a:t>
                      </a:r>
                    </a:p>
                    <a:p>
                      <a:r>
                        <a:rPr lang="en-US" sz="1800" kern="1200" dirty="0">
                          <a:solidFill>
                            <a:schemeClr val="dk1"/>
                          </a:solidFill>
                          <a:effectLst/>
                          <a:latin typeface="+mn-lt"/>
                          <a:ea typeface="+mn-ea"/>
                          <a:cs typeface="+mn-cs"/>
                        </a:rPr>
                        <a:t> Fixed cost( rent).</a:t>
                      </a:r>
                    </a:p>
                    <a:p>
                      <a:endParaRPr lang="en-US" dirty="0"/>
                    </a:p>
                  </a:txBody>
                  <a:tcPr/>
                </a:tc>
                <a:tc>
                  <a:txBody>
                    <a:bodyPr/>
                    <a:lstStyle/>
                    <a:p>
                      <a:r>
                        <a:rPr lang="en-US" sz="1800" kern="1200" dirty="0">
                          <a:solidFill>
                            <a:schemeClr val="dk1"/>
                          </a:solidFill>
                          <a:effectLst/>
                          <a:latin typeface="+mn-lt"/>
                          <a:ea typeface="+mn-ea"/>
                          <a:cs typeface="+mn-cs"/>
                        </a:rPr>
                        <a:t> in-store sales</a:t>
                      </a:r>
                    </a:p>
                    <a:p>
                      <a:r>
                        <a:rPr lang="en-US" sz="1800" kern="1200" dirty="0">
                          <a:solidFill>
                            <a:schemeClr val="dk1"/>
                          </a:solidFill>
                          <a:effectLst/>
                          <a:latin typeface="+mn-lt"/>
                          <a:ea typeface="+mn-ea"/>
                          <a:cs typeface="+mn-cs"/>
                        </a:rPr>
                        <a:t> subscriptions</a:t>
                      </a:r>
                    </a:p>
                    <a:p>
                      <a:r>
                        <a:rPr lang="en-US" sz="1800" kern="1200" dirty="0">
                          <a:solidFill>
                            <a:schemeClr val="dk1"/>
                          </a:solidFill>
                          <a:effectLst/>
                          <a:latin typeface="+mn-lt"/>
                          <a:ea typeface="+mn-ea"/>
                          <a:cs typeface="+mn-cs"/>
                        </a:rPr>
                        <a:t> advertising</a:t>
                      </a:r>
                      <a:endParaRPr lang="en-US" dirty="0"/>
                    </a:p>
                  </a:txBody>
                  <a:tcPr/>
                </a:tc>
                <a:tc>
                  <a:txBody>
                    <a:bodyPr/>
                    <a:lstStyle/>
                    <a:p>
                      <a:endParaRPr lang="en-US" dirty="0"/>
                    </a:p>
                  </a:txBody>
                  <a:tcPr/>
                </a:tc>
                <a:extLst>
                  <a:ext uri="{0D108BD9-81ED-4DB2-BD59-A6C34878D82A}">
                    <a16:rowId xmlns:a16="http://schemas.microsoft.com/office/drawing/2014/main" val="3035218818"/>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2699487"/>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78983909"/>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288957"/>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81640377"/>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98381061"/>
                  </a:ext>
                </a:extLst>
              </a:tr>
              <a:tr h="3745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15542059"/>
                  </a:ext>
                </a:extLst>
              </a:tr>
            </a:tbl>
          </a:graphicData>
        </a:graphic>
      </p:graphicFrame>
    </p:spTree>
    <p:extLst>
      <p:ext uri="{BB962C8B-B14F-4D97-AF65-F5344CB8AC3E}">
        <p14:creationId xmlns:p14="http://schemas.microsoft.com/office/powerpoint/2010/main" val="77953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379E-953B-6CAF-9137-546E8ACC9C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89CDD66-9958-3380-0D17-717E843F21A8}"/>
              </a:ext>
            </a:extLst>
          </p:cNvPr>
          <p:cNvSpPr>
            <a:spLocks noGrp="1"/>
          </p:cNvSpPr>
          <p:nvPr>
            <p:ph idx="1"/>
          </p:nvPr>
        </p:nvSpPr>
        <p:spPr/>
        <p:txBody>
          <a:bodyPr/>
          <a:lstStyle/>
          <a:p>
            <a:r>
              <a:rPr lang="en-US" dirty="0"/>
              <a:t>Adelman, I. (1961).  Theories of Economic Growth and Development. Stanford University Press,  Stanford.</a:t>
            </a:r>
          </a:p>
          <a:p>
            <a:r>
              <a:rPr lang="en-US" dirty="0"/>
              <a:t>Ahmed, G. (2012). Krugman trade theory and developing economies. China-USA Business Review , 11(12), 1557-1564.</a:t>
            </a:r>
          </a:p>
          <a:p>
            <a:r>
              <a:rPr lang="en-US" dirty="0"/>
              <a:t>Tariq, M. (2019). Schumpeterian Entrepreneurship Theory: Evolution and relevance. Skyline University College, USA.</a:t>
            </a:r>
          </a:p>
          <a:p>
            <a:r>
              <a:rPr lang="en-US" dirty="0"/>
              <a:t>Schumpeter , J.A. (1912). The Theory of Economic Development, </a:t>
            </a:r>
            <a:r>
              <a:rPr lang="en-US" dirty="0" err="1"/>
              <a:t>stanford</a:t>
            </a:r>
            <a:r>
              <a:rPr lang="en-US" dirty="0"/>
              <a:t> University Press, 1969 (Reprint).</a:t>
            </a:r>
          </a:p>
        </p:txBody>
      </p:sp>
    </p:spTree>
    <p:extLst>
      <p:ext uri="{BB962C8B-B14F-4D97-AF65-F5344CB8AC3E}">
        <p14:creationId xmlns:p14="http://schemas.microsoft.com/office/powerpoint/2010/main" val="56315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Construction of business venture </a:t>
            </a:r>
          </a:p>
        </p:txBody>
      </p:sp>
      <p:sp>
        <p:nvSpPr>
          <p:cNvPr id="3" name="Subtitle 2"/>
          <p:cNvSpPr>
            <a:spLocks noGrp="1"/>
          </p:cNvSpPr>
          <p:nvPr>
            <p:ph type="subTitle" idx="1"/>
          </p:nvPr>
        </p:nvSpPr>
        <p:spPr/>
        <p:txBody>
          <a:bodyPr/>
          <a:lstStyle/>
          <a:p>
            <a:r>
              <a:rPr lang="en-US" b="1" dirty="0"/>
              <a:t>REUSABLE SANITARY PADS (SANITARY TOWEL)</a:t>
            </a:r>
            <a:endParaRPr lang="en-US" dirty="0"/>
          </a:p>
        </p:txBody>
      </p:sp>
    </p:spTree>
    <p:extLst>
      <p:ext uri="{BB962C8B-B14F-4D97-AF65-F5344CB8AC3E}">
        <p14:creationId xmlns:p14="http://schemas.microsoft.com/office/powerpoint/2010/main" val="244055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 REUSABLE SANITARY PADS (SANITARY TOWEL)</a:t>
            </a:r>
          </a:p>
        </p:txBody>
      </p:sp>
      <p:sp>
        <p:nvSpPr>
          <p:cNvPr id="3" name="Content Placeholder 2"/>
          <p:cNvSpPr>
            <a:spLocks noGrp="1"/>
          </p:cNvSpPr>
          <p:nvPr>
            <p:ph idx="1"/>
          </p:nvPr>
        </p:nvSpPr>
        <p:spPr>
          <a:xfrm>
            <a:off x="422910" y="2331720"/>
            <a:ext cx="11318473" cy="4247169"/>
          </a:xfrm>
        </p:spPr>
        <p:txBody>
          <a:bodyPr>
            <a:normAutofit lnSpcReduction="10000"/>
          </a:bodyPr>
          <a:lstStyle/>
          <a:p>
            <a:r>
              <a:rPr lang="en-US" dirty="0"/>
              <a:t>Business model refers to a plan for the successful operation of a business, identifying sources of revenue, the target customer base, products, and details of financing.</a:t>
            </a:r>
          </a:p>
          <a:p>
            <a:r>
              <a:rPr lang="en-US" dirty="0"/>
              <a:t>In summary, a good business model should define, Who the target customer is, What the customer wants, How the company makes money while delivering value.</a:t>
            </a:r>
          </a:p>
          <a:p>
            <a:r>
              <a:rPr lang="en-US" dirty="0"/>
              <a:t>       Reusable sanitary pads is helpful to both women and girls since uses sanitary pads each month. Most of them use disposable sanitary pads, which is not friendly to the health of women and girls. Therefore establishing the business of reusable sanitary pads it’s an advantage since its friendly to women health and they can be used more than once. there  are determined to provide all Tanzanian girls and women access to affordable reusable sanitary pads, with the major aim of avoiding the unhygienic and uncomfortable methods applied by a good number of girls and women on their menstruation that have far reaching implications for the well being of many women and adolescent girls in Tanzania. The pads are of high quality , comfortable, absorbent and no leakage when they are changed regularly (every 4- 6 hours) just as it is with disposable  pads. The pads are washable thus reusable, lasting for at least one year. The 3 -packs come with an easy to understand manual (in pictures) on how to handle the washing and drying of the pads.</a:t>
            </a:r>
          </a:p>
          <a:p>
            <a:endParaRPr lang="en-US" dirty="0"/>
          </a:p>
          <a:p>
            <a:pPr marL="0" indent="0">
              <a:buNone/>
            </a:pPr>
            <a:endParaRPr lang="en-US" dirty="0"/>
          </a:p>
        </p:txBody>
      </p:sp>
    </p:spTree>
    <p:extLst>
      <p:ext uri="{BB962C8B-B14F-4D97-AF65-F5344CB8AC3E}">
        <p14:creationId xmlns:p14="http://schemas.microsoft.com/office/powerpoint/2010/main" val="213669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BUSINESS MODEL</a:t>
            </a:r>
          </a:p>
        </p:txBody>
      </p:sp>
      <p:sp>
        <p:nvSpPr>
          <p:cNvPr id="3" name="Content Placeholder 2"/>
          <p:cNvSpPr>
            <a:spLocks noGrp="1"/>
          </p:cNvSpPr>
          <p:nvPr>
            <p:ph idx="1"/>
          </p:nvPr>
        </p:nvSpPr>
        <p:spPr>
          <a:xfrm>
            <a:off x="491490" y="2023110"/>
            <a:ext cx="11119317" cy="3835689"/>
          </a:xfrm>
        </p:spPr>
        <p:txBody>
          <a:bodyPr>
            <a:normAutofit/>
          </a:bodyPr>
          <a:lstStyle/>
          <a:p>
            <a:pPr lvl="0"/>
            <a:r>
              <a:rPr lang="en-US" dirty="0"/>
              <a:t>Customer segments</a:t>
            </a:r>
          </a:p>
          <a:p>
            <a:pPr lvl="0"/>
            <a:r>
              <a:rPr lang="en-US" dirty="0"/>
              <a:t>Value propositions</a:t>
            </a:r>
          </a:p>
          <a:p>
            <a:pPr lvl="0"/>
            <a:r>
              <a:rPr lang="en-US" dirty="0"/>
              <a:t>Channels</a:t>
            </a:r>
          </a:p>
          <a:p>
            <a:pPr lvl="0"/>
            <a:r>
              <a:rPr lang="en-US" dirty="0"/>
              <a:t>Customer relationships</a:t>
            </a:r>
          </a:p>
          <a:p>
            <a:pPr lvl="0"/>
            <a:r>
              <a:rPr lang="en-US" dirty="0"/>
              <a:t>Revenue streams</a:t>
            </a:r>
          </a:p>
          <a:p>
            <a:pPr lvl="0"/>
            <a:r>
              <a:rPr lang="en-US" dirty="0"/>
              <a:t>Key resources</a:t>
            </a:r>
          </a:p>
          <a:p>
            <a:pPr lvl="0"/>
            <a:r>
              <a:rPr lang="en-US" dirty="0"/>
              <a:t>Key activities</a:t>
            </a:r>
          </a:p>
          <a:p>
            <a:pPr lvl="0"/>
            <a:r>
              <a:rPr lang="en-US" dirty="0"/>
              <a:t>Key partnership</a:t>
            </a:r>
          </a:p>
          <a:p>
            <a:pPr lvl="0"/>
            <a:r>
              <a:rPr lang="en-US" dirty="0"/>
              <a:t>Cost structure</a:t>
            </a:r>
          </a:p>
          <a:p>
            <a:endParaRPr lang="en-US" dirty="0"/>
          </a:p>
        </p:txBody>
      </p:sp>
    </p:spTree>
    <p:extLst>
      <p:ext uri="{BB962C8B-B14F-4D97-AF65-F5344CB8AC3E}">
        <p14:creationId xmlns:p14="http://schemas.microsoft.com/office/powerpoint/2010/main" val="196802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SEGMENTS</a:t>
            </a:r>
            <a:br>
              <a:rPr lang="en-US" dirty="0"/>
            </a:br>
            <a:endParaRPr lang="en-US" dirty="0"/>
          </a:p>
        </p:txBody>
      </p:sp>
      <p:sp>
        <p:nvSpPr>
          <p:cNvPr id="3" name="Content Placeholder 2"/>
          <p:cNvSpPr>
            <a:spLocks noGrp="1"/>
          </p:cNvSpPr>
          <p:nvPr>
            <p:ph idx="1"/>
          </p:nvPr>
        </p:nvSpPr>
        <p:spPr/>
        <p:txBody>
          <a:bodyPr/>
          <a:lstStyle/>
          <a:p>
            <a:r>
              <a:rPr lang="en-US" dirty="0"/>
              <a:t>It describes the portion of the market our business targets. Our product focus on female gender( women and adolescent girls in urban and rural areas found in Tanzania)</a:t>
            </a:r>
          </a:p>
        </p:txBody>
      </p:sp>
    </p:spTree>
    <p:extLst>
      <p:ext uri="{BB962C8B-B14F-4D97-AF65-F5344CB8AC3E}">
        <p14:creationId xmlns:p14="http://schemas.microsoft.com/office/powerpoint/2010/main" val="209734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 PROPOSITIONS</a:t>
            </a:r>
            <a:br>
              <a:rPr lang="en-US" dirty="0"/>
            </a:br>
            <a:endParaRPr lang="en-US" dirty="0"/>
          </a:p>
        </p:txBody>
      </p:sp>
      <p:sp>
        <p:nvSpPr>
          <p:cNvPr id="3" name="Content Placeholder 2"/>
          <p:cNvSpPr>
            <a:spLocks noGrp="1"/>
          </p:cNvSpPr>
          <p:nvPr>
            <p:ph idx="1"/>
          </p:nvPr>
        </p:nvSpPr>
        <p:spPr>
          <a:xfrm>
            <a:off x="411480" y="1920240"/>
            <a:ext cx="11658600" cy="5132070"/>
          </a:xfrm>
        </p:spPr>
        <p:txBody>
          <a:bodyPr/>
          <a:lstStyle/>
          <a:p>
            <a:r>
              <a:rPr lang="en-US" dirty="0"/>
              <a:t>It defines the unique benefits our product is offering to our clients. And our business value propositions include reusable pads which are more health</a:t>
            </a:r>
          </a:p>
          <a:p>
            <a:r>
              <a:rPr lang="en-US" dirty="0"/>
              <a:t>super absorbent, easy to wash, good quality and are economic.</a:t>
            </a:r>
          </a:p>
          <a:p>
            <a:endParaRPr lang="en-US" dirty="0"/>
          </a:p>
        </p:txBody>
      </p:sp>
    </p:spTree>
    <p:extLst>
      <p:ext uri="{BB962C8B-B14F-4D97-AF65-F5344CB8AC3E}">
        <p14:creationId xmlns:p14="http://schemas.microsoft.com/office/powerpoint/2010/main" val="112886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VALUE PROPOSITIONS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241031" y="2576966"/>
            <a:ext cx="2817958" cy="2989564"/>
          </a:xfrm>
          <a:prstGeom prst="rect">
            <a:avLst/>
          </a:prstGeom>
        </p:spPr>
      </p:pic>
      <p:pic>
        <p:nvPicPr>
          <p:cNvPr id="5" name="Picture 4"/>
          <p:cNvPicPr>
            <a:picLocks noChangeAspect="1"/>
          </p:cNvPicPr>
          <p:nvPr/>
        </p:nvPicPr>
        <p:blipFill>
          <a:blip r:embed="rId3"/>
          <a:stretch>
            <a:fillRect/>
          </a:stretch>
        </p:blipFill>
        <p:spPr>
          <a:xfrm>
            <a:off x="1040131" y="2881810"/>
            <a:ext cx="2680810" cy="2181679"/>
          </a:xfrm>
          <a:prstGeom prst="rect">
            <a:avLst/>
          </a:prstGeom>
        </p:spPr>
      </p:pic>
      <p:pic>
        <p:nvPicPr>
          <p:cNvPr id="6" name="Picture 5" descr="Reusable sanitary pads Stock Photo - Alamy"/>
          <p:cNvPicPr/>
          <p:nvPr/>
        </p:nvPicPr>
        <p:blipFill>
          <a:blip r:embed="rId4"/>
          <a:srcRect/>
          <a:stretch>
            <a:fillRect/>
          </a:stretch>
        </p:blipFill>
        <p:spPr bwMode="auto">
          <a:xfrm>
            <a:off x="4601290" y="3450272"/>
            <a:ext cx="2759392" cy="2321878"/>
          </a:xfrm>
          <a:prstGeom prst="rect">
            <a:avLst/>
          </a:prstGeom>
          <a:noFill/>
          <a:ln w="9525">
            <a:noFill/>
            <a:miter lim="800000"/>
            <a:headEnd/>
            <a:tailEnd/>
          </a:ln>
        </p:spPr>
      </p:pic>
    </p:spTree>
    <p:extLst>
      <p:ext uri="{BB962C8B-B14F-4D97-AF65-F5344CB8AC3E}">
        <p14:creationId xmlns:p14="http://schemas.microsoft.com/office/powerpoint/2010/main" val="175636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CHANNELS</a:t>
            </a:r>
            <a:endParaRPr lang="en-US" dirty="0"/>
          </a:p>
        </p:txBody>
      </p:sp>
      <p:sp>
        <p:nvSpPr>
          <p:cNvPr id="3" name="Content Placeholder 2"/>
          <p:cNvSpPr>
            <a:spLocks noGrp="1"/>
          </p:cNvSpPr>
          <p:nvPr>
            <p:ph idx="1"/>
          </p:nvPr>
        </p:nvSpPr>
        <p:spPr/>
        <p:txBody>
          <a:bodyPr/>
          <a:lstStyle/>
          <a:p>
            <a:r>
              <a:rPr lang="en-US" dirty="0"/>
              <a:t>Are means by which our customers come into contact with our business, our common customer channel includes own stores, wholesalers, partner stores, retail  stores, social media, web sales, trade shows.</a:t>
            </a:r>
          </a:p>
        </p:txBody>
      </p:sp>
    </p:spTree>
    <p:extLst>
      <p:ext uri="{BB962C8B-B14F-4D97-AF65-F5344CB8AC3E}">
        <p14:creationId xmlns:p14="http://schemas.microsoft.com/office/powerpoint/2010/main" val="130726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RELATIONSHIPS</a:t>
            </a:r>
            <a:endParaRPr lang="en-US" dirty="0"/>
          </a:p>
        </p:txBody>
      </p:sp>
      <p:sp>
        <p:nvSpPr>
          <p:cNvPr id="3" name="Content Placeholder 2"/>
          <p:cNvSpPr>
            <a:spLocks noGrp="1"/>
          </p:cNvSpPr>
          <p:nvPr>
            <p:ph idx="1"/>
          </p:nvPr>
        </p:nvSpPr>
        <p:spPr/>
        <p:txBody>
          <a:bodyPr/>
          <a:lstStyle/>
          <a:p>
            <a:r>
              <a:rPr lang="en-US" dirty="0"/>
              <a:t>Customer relationships define the way we communicate with our clients. We do interact with our customers in person (provision of consultant), over the phone, online, by selling of reusable sanitary pads.</a:t>
            </a:r>
          </a:p>
          <a:p>
            <a:endParaRPr lang="en-US" dirty="0"/>
          </a:p>
        </p:txBody>
      </p:sp>
    </p:spTree>
    <p:extLst>
      <p:ext uri="{BB962C8B-B14F-4D97-AF65-F5344CB8AC3E}">
        <p14:creationId xmlns:p14="http://schemas.microsoft.com/office/powerpoint/2010/main" val="33354964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111</TotalTime>
  <Words>1102</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Gill Sans MT</vt:lpstr>
      <vt:lpstr>Times New Roman</vt:lpstr>
      <vt:lpstr>Wingdings 2</vt:lpstr>
      <vt:lpstr>Dividend</vt:lpstr>
      <vt:lpstr>PowerPoint Presentation</vt:lpstr>
      <vt:lpstr>Construction of business venture </vt:lpstr>
      <vt:lpstr>BUSINESS MODEl: REUSABLE SANITARY PADS (SANITARY TOWEL)</vt:lpstr>
      <vt:lpstr>COMPONENTS OF A BUSINESS MODEL</vt:lpstr>
      <vt:lpstr>CUSTOMER SEGMENTS </vt:lpstr>
      <vt:lpstr>VALUE PROPOSITIONS </vt:lpstr>
      <vt:lpstr>VALUE PROPOSITIONS </vt:lpstr>
      <vt:lpstr>CHANNELS</vt:lpstr>
      <vt:lpstr>CUSTOMER RELATIONSHIPS</vt:lpstr>
      <vt:lpstr>REVENUE STREAMS </vt:lpstr>
      <vt:lpstr>KEY RESOURCES</vt:lpstr>
      <vt:lpstr>KEY ACTIVITIES </vt:lpstr>
      <vt:lpstr>KEY PARTNERSHIP </vt:lpstr>
      <vt:lpstr>COST STRUCTURE </vt:lpstr>
      <vt:lpstr>BUSINESS MODEL CANVAS: REUSABLE SANITARY PADS (SANITARY TOWEL)</vt:lpstr>
      <vt:lpstr>BUSINESS MODEL CANVAS: REUSABLE SANITARY PADS (SANITARY TOWEL)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james edward</cp:lastModifiedBy>
  <cp:revision>20</cp:revision>
  <dcterms:created xsi:type="dcterms:W3CDTF">2023-11-12T08:04:40Z</dcterms:created>
  <dcterms:modified xsi:type="dcterms:W3CDTF">2023-11-13T08:53:52Z</dcterms:modified>
</cp:coreProperties>
</file>